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diagrams/layout4.xml" ContentType="application/vnd.openxmlformats-officedocument.drawingml.diagramLayou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32"/>
  </p:notesMasterIdLst>
  <p:sldIdLst>
    <p:sldId id="256" r:id="rId2"/>
    <p:sldId id="324" r:id="rId3"/>
    <p:sldId id="345" r:id="rId4"/>
    <p:sldId id="344" r:id="rId5"/>
    <p:sldId id="329" r:id="rId6"/>
    <p:sldId id="263" r:id="rId7"/>
    <p:sldId id="284" r:id="rId8"/>
    <p:sldId id="310" r:id="rId9"/>
    <p:sldId id="330" r:id="rId10"/>
    <p:sldId id="259" r:id="rId11"/>
    <p:sldId id="346" r:id="rId12"/>
    <p:sldId id="332" r:id="rId13"/>
    <p:sldId id="292" r:id="rId14"/>
    <p:sldId id="308" r:id="rId15"/>
    <p:sldId id="334" r:id="rId16"/>
    <p:sldId id="336" r:id="rId17"/>
    <p:sldId id="350" r:id="rId18"/>
    <p:sldId id="337" r:id="rId19"/>
    <p:sldId id="338" r:id="rId20"/>
    <p:sldId id="327" r:id="rId21"/>
    <p:sldId id="273" r:id="rId22"/>
    <p:sldId id="347" r:id="rId23"/>
    <p:sldId id="343" r:id="rId24"/>
    <p:sldId id="339" r:id="rId25"/>
    <p:sldId id="340" r:id="rId26"/>
    <p:sldId id="269" r:id="rId27"/>
    <p:sldId id="272" r:id="rId28"/>
    <p:sldId id="348" r:id="rId29"/>
    <p:sldId id="294" r:id="rId30"/>
    <p:sldId id="320" r:id="rId31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85D8A"/>
    <a:srgbClr val="17375E"/>
  </p:clrMru>
</p:presentationPr>
</file>

<file path=ppt/tableStyles.xml><?xml version="1.0" encoding="utf-8"?>
<a:tblStyleLst xmlns:a="http://schemas.openxmlformats.org/drawingml/2006/main" def="{5C22544A-7EE6-4342-B048-85BDC9FD1C3A}"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660B408-B3CF-4A94-85FC-2B1E0A45F4A2}" styleName="Темный стиль 2 - акцент 1/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644" autoAdjust="0"/>
    <p:restoredTop sz="97383" autoAdjust="0"/>
  </p:normalViewPr>
  <p:slideViewPr>
    <p:cSldViewPr snapToGrid="0">
      <p:cViewPr varScale="1">
        <p:scale>
          <a:sx n="111" d="100"/>
          <a:sy n="111" d="100"/>
        </p:scale>
        <p:origin x="-153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14.xlsx"/><Relationship Id="rId1" Type="http://schemas.openxmlformats.org/officeDocument/2006/relationships/image" Target="../media/image42.jpeg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10"/>
      <c:rotY val="0"/>
      <c:perspective val="30"/>
    </c:view3D>
    <c:floor>
      <c:spPr>
        <a:gradFill>
          <a:gsLst>
            <a:gs pos="0">
              <a:prstClr val="black">
                <a:lumMod val="65000"/>
                <a:lumOff val="35000"/>
              </a:prstClr>
            </a:gs>
            <a:gs pos="50000">
              <a:srgbClr val="4F81BD">
                <a:tint val="44500"/>
                <a:satMod val="160000"/>
              </a:srgbClr>
            </a:gs>
            <a:gs pos="100000">
              <a:srgbClr val="4F81BD">
                <a:tint val="23500"/>
                <a:satMod val="160000"/>
              </a:srgbClr>
            </a:gs>
          </a:gsLst>
          <a:lin ang="5400000" scaled="0"/>
        </a:gradFill>
        <a:scene3d>
          <a:camera prst="orthographicFront"/>
          <a:lightRig rig="threePt" dir="t"/>
        </a:scene3d>
        <a:sp3d>
          <a:contourClr>
            <a:srgbClr val="000000"/>
          </a:contourClr>
        </a:sp3d>
      </c:spPr>
    </c:floor>
    <c:sideWall>
      <c:spPr>
        <a:noFill/>
        <a:ln>
          <a:noFill/>
        </a:ln>
      </c:spPr>
    </c:sideWall>
    <c:backWall>
      <c:spPr>
        <a:noFill/>
        <a:ln>
          <a:noFill/>
        </a:ln>
      </c:spPr>
    </c:backWall>
    <c:plotArea>
      <c:layout/>
      <c:bar3DChart>
        <c:barDir val="col"/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2013 год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numFmt formatCode="#,##0.00" sourceLinked="0"/>
            <c:txPr>
              <a:bodyPr/>
              <a:lstStyle/>
              <a:p>
                <a:pPr>
                  <a:defRPr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tx1">
                          <a:alpha val="40000"/>
                        </a:schemeClr>
                      </a:glow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Педработники образовательных учреждений общего образования</c:v>
                </c:pt>
                <c:pt idx="1">
                  <c:v>Педработники дошкольных образовательных учреждений</c:v>
                </c:pt>
                <c:pt idx="2">
                  <c:v>Педработники учреждений дополнительного образования детей</c:v>
                </c:pt>
                <c:pt idx="3">
                  <c:v>Работники учреждений культуры</c:v>
                </c:pt>
              </c:strCache>
            </c:strRef>
          </c:cat>
          <c:val>
            <c:numRef>
              <c:f>Лист1!$B$2:$B$5</c:f>
              <c:numCache>
                <c:formatCode>#,##0.00</c:formatCode>
                <c:ptCount val="4"/>
                <c:pt idx="0">
                  <c:v>21749.1</c:v>
                </c:pt>
                <c:pt idx="1">
                  <c:v>19723.990000000005</c:v>
                </c:pt>
                <c:pt idx="2">
                  <c:v>16276.97</c:v>
                </c:pt>
                <c:pt idx="3">
                  <c:v>11468.6</c:v>
                </c:pt>
              </c:numCache>
            </c:numRef>
          </c:val>
          <c:shape val="box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 год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dLbls>
            <c:numFmt formatCode="#,##0.00" sourceLinked="0"/>
            <c:txPr>
              <a:bodyPr/>
              <a:lstStyle/>
              <a:p>
                <a:pPr>
                  <a:defRPr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tx1">
                          <a:alpha val="40000"/>
                        </a:schemeClr>
                      </a:glow>
                      <a:outerShdw blurRad="63500" dir="3600000" algn="tl" rotWithShape="0">
                        <a:srgbClr val="000000">
                          <a:alpha val="70000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Педработники образовательных учреждений общего образования</c:v>
                </c:pt>
                <c:pt idx="1">
                  <c:v>Педработники дошкольных образовательных учреждений</c:v>
                </c:pt>
                <c:pt idx="2">
                  <c:v>Педработники учреждений дополнительного образования детей</c:v>
                </c:pt>
                <c:pt idx="3">
                  <c:v>Работники учреждений культуры</c:v>
                </c:pt>
              </c:strCache>
            </c:strRef>
          </c:cat>
          <c:val>
            <c:numRef>
              <c:f>Лист1!$C$2:$C$5</c:f>
              <c:numCache>
                <c:formatCode>#,##0.00</c:formatCode>
                <c:ptCount val="4"/>
                <c:pt idx="0">
                  <c:v>25082.720000000001</c:v>
                </c:pt>
                <c:pt idx="1">
                  <c:v>22010.75</c:v>
                </c:pt>
                <c:pt idx="2">
                  <c:v>25570.94000000001</c:v>
                </c:pt>
                <c:pt idx="3">
                  <c:v>22416.7</c:v>
                </c:pt>
              </c:numCache>
            </c:numRef>
          </c:val>
          <c:shape val="box"/>
        </c:ser>
        <c:dLbls>
          <c:showVal val="1"/>
        </c:dLbls>
        <c:shape val="cylinder"/>
        <c:axId val="84293888"/>
        <c:axId val="84971520"/>
        <c:axId val="84874560"/>
      </c:bar3DChart>
      <c:catAx>
        <c:axId val="84293888"/>
        <c:scaling>
          <c:orientation val="minMax"/>
        </c:scaling>
        <c:delete val="1"/>
        <c:axPos val="b"/>
        <c:tickLblPos val="none"/>
        <c:crossAx val="84971520"/>
        <c:crosses val="autoZero"/>
        <c:auto val="1"/>
        <c:lblAlgn val="ctr"/>
        <c:lblOffset val="100"/>
      </c:catAx>
      <c:valAx>
        <c:axId val="84971520"/>
        <c:scaling>
          <c:orientation val="minMax"/>
        </c:scaling>
        <c:axPos val="l"/>
        <c:numFmt formatCode="#,##0.00" sourceLinked="1"/>
        <c:tickLblPos val="none"/>
        <c:spPr>
          <a:ln>
            <a:noFill/>
          </a:ln>
        </c:spPr>
        <c:crossAx val="84293888"/>
        <c:crosses val="autoZero"/>
        <c:crossBetween val="between"/>
      </c:valAx>
      <c:serAx>
        <c:axId val="84874560"/>
        <c:scaling>
          <c:orientation val="minMax"/>
        </c:scaling>
        <c:axPos val="b"/>
        <c:tickLblPos val="none"/>
        <c:spPr>
          <a:ln>
            <a:noFill/>
          </a:ln>
        </c:spPr>
        <c:crossAx val="84971520"/>
        <c:crosses val="autoZero"/>
      </c:ser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 b="1">
                <a:effectLst/>
              </a:defRPr>
            </a:pPr>
            <a:endParaRPr lang="ru-RU"/>
          </a:p>
        </c:txPr>
      </c:dTable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Озеленение</c:v>
                </c:pt>
              </c:strCache>
            </c:strRef>
          </c:tx>
          <c:spPr>
            <a:solidFill>
              <a:schemeClr val="accent3">
                <a:lumMod val="60000"/>
                <a:lumOff val="40000"/>
              </a:schemeClr>
            </a:solidFill>
          </c:spPr>
          <c:dLbls>
            <c:numFmt formatCode="#,##0.0" sourceLinked="0"/>
            <c:txPr>
              <a:bodyPr/>
              <a:lstStyle/>
              <a:p>
                <a:pPr>
                  <a:defRPr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tx1">
                          <a:alpha val="40000"/>
                        </a:schemeClr>
                      </a:glow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</c:v>
                </c:pt>
                <c:pt idx="1">
                  <c:v>8.8000000000000007</c:v>
                </c:pt>
                <c:pt idx="2">
                  <c:v>9.5</c:v>
                </c:pt>
              </c:numCache>
            </c:numRef>
          </c:val>
        </c:ser>
        <c:dLbls>
          <c:showVal val="1"/>
        </c:dLbls>
        <c:shape val="box"/>
        <c:axId val="106692608"/>
        <c:axId val="106694144"/>
        <c:axId val="0"/>
      </c:bar3DChart>
      <c:catAx>
        <c:axId val="106692608"/>
        <c:scaling>
          <c:orientation val="minMax"/>
        </c:scaling>
        <c:axPos val="b"/>
        <c:tickLblPos val="nextTo"/>
        <c:txPr>
          <a:bodyPr/>
          <a:lstStyle/>
          <a:p>
            <a: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pPr>
            <a:endParaRPr lang="ru-RU"/>
          </a:p>
        </c:txPr>
        <c:crossAx val="106694144"/>
        <c:crosses val="autoZero"/>
        <c:auto val="1"/>
        <c:lblAlgn val="ctr"/>
        <c:lblOffset val="100"/>
      </c:catAx>
      <c:valAx>
        <c:axId val="106694144"/>
        <c:scaling>
          <c:orientation val="minMax"/>
          <c:min val="5"/>
        </c:scaling>
        <c:delete val="1"/>
        <c:axPos val="l"/>
        <c:numFmt formatCode="General" sourceLinked="1"/>
        <c:tickLblPos val="none"/>
        <c:crossAx val="106692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solidFill>
          <a:schemeClr val="bg1">
            <a:lumMod val="95000"/>
          </a:schemeClr>
        </a:solidFill>
      </c:spPr>
    </c:floor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Прочие</c:v>
                </c:pt>
              </c:strCache>
            </c:strRef>
          </c:tx>
          <c:spPr>
            <a:solidFill>
              <a:schemeClr val="accent1"/>
            </a:solidFill>
          </c:spPr>
          <c:dLbls>
            <c:numFmt formatCode="#,##0.0" sourceLinked="0"/>
            <c:txPr>
              <a:bodyPr/>
              <a:lstStyle/>
              <a:p>
                <a:pPr>
                  <a:defRPr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tx1">
                          <a:alpha val="40000"/>
                        </a:schemeClr>
                      </a:glow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3.6</c:v>
                </c:pt>
                <c:pt idx="1">
                  <c:v>4.7</c:v>
                </c:pt>
                <c:pt idx="2">
                  <c:v>4.9000000000000004</c:v>
                </c:pt>
              </c:numCache>
            </c:numRef>
          </c:val>
        </c:ser>
        <c:dLbls>
          <c:showVal val="1"/>
        </c:dLbls>
        <c:shape val="box"/>
        <c:axId val="106666624"/>
        <c:axId val="106742144"/>
        <c:axId val="0"/>
      </c:bar3DChart>
      <c:catAx>
        <c:axId val="106666624"/>
        <c:scaling>
          <c:orientation val="minMax"/>
        </c:scaling>
        <c:axPos val="b"/>
        <c:tickLblPos val="nextTo"/>
        <c:txPr>
          <a:bodyPr/>
          <a:lstStyle/>
          <a:p>
            <a:pPr>
              <a:defRPr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tx1"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pPr>
            <a:endParaRPr lang="ru-RU"/>
          </a:p>
        </c:txPr>
        <c:crossAx val="106742144"/>
        <c:crosses val="autoZero"/>
        <c:auto val="1"/>
        <c:lblAlgn val="ctr"/>
        <c:lblOffset val="100"/>
      </c:catAx>
      <c:valAx>
        <c:axId val="106742144"/>
        <c:scaling>
          <c:orientation val="minMax"/>
          <c:min val="1"/>
        </c:scaling>
        <c:delete val="1"/>
        <c:axPos val="l"/>
        <c:numFmt formatCode="General" sourceLinked="1"/>
        <c:tickLblPos val="none"/>
        <c:crossAx val="1066666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170"/>
      <c:depthPercent val="100"/>
      <c:perspective val="30"/>
    </c:view3D>
    <c:plotArea>
      <c:layout>
        <c:manualLayout>
          <c:layoutTarget val="inner"/>
          <c:xMode val="edge"/>
          <c:yMode val="edge"/>
          <c:x val="6.2218696873928898E-2"/>
          <c:y val="2.3334444321001335E-3"/>
          <c:w val="0.5620722756877613"/>
          <c:h val="0.8132675852630613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explosion val="16"/>
          <c:dLbls>
            <c:dLbl>
              <c:idx val="0"/>
              <c:layout>
                <c:manualLayout>
                  <c:x val="-0.11403022326448942"/>
                  <c:y val="0.10693710686456084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-7.0900833791223999E-2"/>
                  <c:y val="1.8973817723956683E-2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-6.8684194470195484E-2"/>
                  <c:y val="-6.741675167405653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8.9560867178743647E-2"/>
                  <c:y val="-0.25288346322507593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2.4025887215543412E-3"/>
                  <c:y val="2.769039063900245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5.6239197466219455E-3"/>
                  <c:y val="7.4177544486399141E-2"/>
                </c:manualLayout>
              </c:layout>
              <c:showCatName val="1"/>
              <c:showPercent val="1"/>
            </c:dLbl>
            <c:dLbl>
              <c:idx val="6"/>
              <c:layout>
                <c:manualLayout>
                  <c:x val="4.2002505186126922E-2"/>
                  <c:y val="0.13526220751806844"/>
                </c:manualLayout>
              </c:layout>
              <c:showCatName val="1"/>
              <c:showPercent val="1"/>
            </c:dLbl>
            <c:dLbl>
              <c:idx val="7"/>
              <c:layout>
                <c:manualLayout>
                  <c:x val="-8.0287868743181667E-2"/>
                  <c:y val="0.2239693425117307"/>
                </c:manualLayout>
              </c:layout>
              <c:showCatName val="1"/>
              <c:showPercent val="1"/>
            </c:dLbl>
            <c:dLbl>
              <c:idx val="8"/>
              <c:layout>
                <c:manualLayout>
                  <c:x val="-0.24300407878177471"/>
                  <c:y val="0.23225467733022448"/>
                </c:manualLayout>
              </c:layout>
              <c:showCatName val="1"/>
              <c:showPercent val="1"/>
            </c:dLbl>
            <c:dLbl>
              <c:idx val="9"/>
              <c:layout>
                <c:manualLayout>
                  <c:x val="-0.25136847271979307"/>
                  <c:y val="1.2225733937210445E-2"/>
                </c:manualLayout>
              </c:layout>
              <c:showCatName val="1"/>
              <c:showPercent val="1"/>
            </c:dLbl>
            <c:dLbl>
              <c:idx val="10"/>
              <c:layout>
                <c:manualLayout>
                  <c:x val="-0.29374696072021489"/>
                  <c:y val="0.12274520002828225"/>
                </c:manualLayout>
              </c:layout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600"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Пенсионное обеспечение</c:v>
                </c:pt>
                <c:pt idx="1">
                  <c:v>Социальное обслуживание населения</c:v>
                </c:pt>
                <c:pt idx="2">
                  <c:v>Социальное обеспечение населения</c:v>
                </c:pt>
                <c:pt idx="3">
                  <c:v>Охрана семьи и детства</c:v>
                </c:pt>
                <c:pt idx="4">
                  <c:v>Другие вопросы в области социальной политики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0.70000000000000062</c:v>
                </c:pt>
                <c:pt idx="1">
                  <c:v>13</c:v>
                </c:pt>
                <c:pt idx="2">
                  <c:v>48.7</c:v>
                </c:pt>
                <c:pt idx="3">
                  <c:v>32</c:v>
                </c:pt>
                <c:pt idx="4">
                  <c:v>5.5</c:v>
                </c:pt>
              </c:numCache>
            </c:numRef>
          </c:val>
        </c:ser>
      </c:pie3DChart>
    </c:plotArea>
    <c:legend>
      <c:legendPos val="r"/>
      <c:layout>
        <c:manualLayout>
          <c:xMode val="edge"/>
          <c:yMode val="edge"/>
          <c:x val="0.72304481562160994"/>
          <c:y val="1.2315113135577526E-2"/>
          <c:w val="0.27276981159233721"/>
          <c:h val="0.98198938267600944"/>
        </c:manualLayout>
      </c:layout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40"/>
      <c:rotY val="240"/>
      <c:rAngAx val="1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11"/>
          </c:dPt>
          <c:dPt>
            <c:idx val="1"/>
            <c:explosion val="1"/>
          </c:dPt>
          <c:dPt>
            <c:idx val="2"/>
            <c:explosion val="13"/>
          </c:dPt>
          <c:dPt>
            <c:idx val="3"/>
            <c:explosion val="17"/>
          </c:dPt>
          <c:dPt>
            <c:idx val="4"/>
            <c:explosion val="6"/>
          </c:dPt>
          <c:dPt>
            <c:idx val="5"/>
            <c:explosion val="6"/>
          </c:dPt>
          <c:cat>
            <c:strRef>
              <c:f>Лист1!$A$2:$A$7</c:f>
              <c:strCache>
                <c:ptCount val="6"/>
                <c:pt idx="0">
                  <c:v>Дошкольное образование</c:v>
                </c:pt>
                <c:pt idx="1">
                  <c:v>Общее образование</c:v>
                </c:pt>
                <c:pt idx="2">
                  <c:v>Дополнительное образование</c:v>
                </c:pt>
                <c:pt idx="3">
                  <c:v>Профессиональная подготовка, переподготовка и повышение квалификации</c:v>
                </c:pt>
                <c:pt idx="4">
                  <c:v>Молодежная политика</c:v>
                </c:pt>
                <c:pt idx="5">
                  <c:v>Другие вопросы в области образования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341.7</c:v>
                </c:pt>
                <c:pt idx="1">
                  <c:v>305.60000000000002</c:v>
                </c:pt>
                <c:pt idx="2">
                  <c:v>122.2</c:v>
                </c:pt>
                <c:pt idx="3">
                  <c:v>0.2</c:v>
                </c:pt>
                <c:pt idx="4">
                  <c:v>20.2</c:v>
                </c:pt>
                <c:pt idx="5">
                  <c:v>31.4</c:v>
                </c:pt>
              </c:numCache>
            </c:numRef>
          </c:val>
        </c:ser>
      </c:pie3DChart>
    </c:plotArea>
    <c:plotVisOnly val="1"/>
  </c:chart>
  <c:spPr>
    <a:scene3d>
      <a:camera prst="orthographicFront"/>
      <a:lightRig rig="threePt" dir="t"/>
    </a:scene3d>
    <a:sp3d>
      <a:bevelB w="6350"/>
    </a:sp3d>
  </c:spPr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330"/>
      <c:depthPercent val="100"/>
      <c:rAngAx val="1"/>
    </c:view3D>
    <c:floor>
      <c:spPr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</c:spPr>
      <c:pictureOptions>
        <c:pictureFormat val="stretch"/>
      </c:pictureOptions>
    </c:floor>
    <c:sideWall>
      <c:spPr>
        <a:blipFill dpi="0" rotWithShape="1">
          <a:blip xmlns:r="http://schemas.openxmlformats.org/officeDocument/2006/relationships" r:embed="rId1"/>
          <a:srcRect/>
          <a:stretch>
            <a:fillRect r="1000"/>
          </a:stretch>
        </a:blipFill>
      </c:spPr>
      <c:pictureOptions>
        <c:pictureFormat val="stretch"/>
      </c:pictureOptions>
    </c:sideWall>
    <c:backWall>
      <c:spPr>
        <a:blipFill dpi="0" rotWithShape="1">
          <a:blip xmlns:r="http://schemas.openxmlformats.org/officeDocument/2006/relationships" r:embed="rId1"/>
          <a:srcRect/>
          <a:stretch>
            <a:fillRect r="1000"/>
          </a:stretch>
        </a:blipFill>
      </c:spPr>
      <c:pictureOptions>
        <c:pictureFormat val="stretch"/>
      </c:pictureOptions>
    </c:backWall>
    <c:plotArea>
      <c:layout>
        <c:manualLayout>
          <c:layoutTarget val="inner"/>
          <c:xMode val="edge"/>
          <c:yMode val="edge"/>
          <c:x val="6.2079113939614509E-2"/>
          <c:y val="0.11331239080728255"/>
          <c:w val="0.87293571439110562"/>
          <c:h val="0.7969556277720856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/>
            </a:sp3d>
          </c:spPr>
          <c:explosion val="11"/>
          <c:dPt>
            <c:idx val="0"/>
            <c:spPr>
              <a:effectLst>
                <a:outerShdw blurRad="50800" dist="38100" dir="2400000" rotWithShape="0">
                  <a:srgbClr val="000000">
                    <a:alpha val="40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/>
              </a:sp3d>
            </c:spPr>
          </c:dPt>
          <c:dPt>
            <c:idx val="2"/>
            <c:spPr>
              <a:effectLst>
                <a:outerShdw blurRad="50800" dist="38100" dir="2700000" rotWithShape="0">
                  <a:srgbClr val="000000">
                    <a:alpha val="35000"/>
                  </a:srgbClr>
                </a:outerShdw>
              </a:effectLst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/>
              </a:sp3d>
            </c:spPr>
          </c:dPt>
          <c:dLbls>
            <c:dLbl>
              <c:idx val="1"/>
              <c:layout>
                <c:manualLayout>
                  <c:x val="3.6679240828812743E-2"/>
                  <c:y val="5.1543578153790707E-3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-0.10788414721114269"/>
                  <c:y val="4.533948525052961E-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0.12994535895380349"/>
                  <c:y val="-0.19392144987459778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0.1327054449236944"/>
                  <c:y val="1.9057176949093722E-2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sz="2400" b="0" cap="none" spc="0">
                    <a:ln w="18415" cmpd="sng">
                      <a:solidFill>
                        <a:srgbClr val="FFFFFF"/>
                      </a:solidFill>
                      <a:prstDash val="solid"/>
                    </a:ln>
                    <a:solidFill>
                      <a:srgbClr val="FFFFFF"/>
                    </a:solidFill>
                    <a:effectLst>
                      <a:glow rad="228600">
                        <a:schemeClr val="tx1">
                          <a:alpha val="40000"/>
                        </a:schemeClr>
                      </a:glow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</a:defRPr>
                </a:pPr>
                <a:endParaRPr lang="ru-RU"/>
              </a:p>
            </c:txPr>
            <c:dLblPos val="ctr"/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Обеспечение деятельности мун. учреждений здравоохранения </c:v>
                </c:pt>
                <c:pt idx="1">
                  <c:v>Обеспечение медицинскими кадрами </c:v>
                </c:pt>
                <c:pt idx="2">
                  <c:v>Транспортировка больных на  проведение гемодиализа </c:v>
                </c:pt>
                <c:pt idx="3">
                  <c:v>Санитарно-эпидемиологическое благополучие </c:v>
                </c:pt>
                <c:pt idx="4">
                  <c:v>Другие вопросы в области  здравоохранения </c:v>
                </c:pt>
              </c:strCache>
            </c:strRef>
          </c:cat>
          <c:val>
            <c:numRef>
              <c:f>Лист1!$B$2:$B$6</c:f>
              <c:numCache>
                <c:formatCode>#,##0.00</c:formatCode>
                <c:ptCount val="5"/>
                <c:pt idx="0">
                  <c:v>10890.4</c:v>
                </c:pt>
                <c:pt idx="1">
                  <c:v>331.8</c:v>
                </c:pt>
                <c:pt idx="2">
                  <c:v>501.1</c:v>
                </c:pt>
                <c:pt idx="3">
                  <c:v>2927.2</c:v>
                </c:pt>
                <c:pt idx="4">
                  <c:v>6310.8</c:v>
                </c:pt>
              </c:numCache>
            </c:numRef>
          </c:val>
        </c:ser>
        <c:dLbls>
          <c:showVal val="1"/>
        </c:dLbls>
      </c:pie3DChart>
      <c:spPr>
        <a:noFill/>
        <a:ln w="25383">
          <a:noFill/>
        </a:ln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zero"/>
  </c:chart>
  <c:spPr>
    <a:effectLst>
      <a:outerShdw blurRad="50800" dist="38100" dir="2700000" algn="tl" rotWithShape="0">
        <a:prstClr val="black">
          <a:alpha val="40000"/>
        </a:prstClr>
      </a:outerShdw>
    </a:effectLst>
    <a:scene3d>
      <a:camera prst="orthographicFront"/>
      <a:lightRig rig="threePt" dir="t"/>
    </a:scene3d>
    <a:sp3d>
      <a:bevelT/>
    </a:sp3d>
  </c:spPr>
  <c:txPr>
    <a:bodyPr/>
    <a:lstStyle/>
    <a:p>
      <a:pPr>
        <a:defRPr sz="1799"/>
      </a:pPr>
      <a:endParaRPr lang="ru-RU"/>
    </a:p>
  </c:txPr>
  <c:externalData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30"/>
      <c:perspective val="70"/>
    </c:view3D>
    <c:plotArea>
      <c:layout>
        <c:manualLayout>
          <c:layoutTarget val="inner"/>
          <c:xMode val="edge"/>
          <c:yMode val="edge"/>
          <c:x val="9.4170338799395639E-3"/>
          <c:y val="0.44214132219707675"/>
          <c:w val="0.55025139059452965"/>
          <c:h val="0.5321870629290810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9"/>
          <c:dPt>
            <c:idx val="2"/>
            <c:explosion val="10"/>
          </c:dPt>
          <c:dPt>
            <c:idx val="3"/>
            <c:spPr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layout>
                <c:manualLayout>
                  <c:x val="-0.15850765784712187"/>
                  <c:y val="8.9963721965920493E-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-8.0344596909943944E-2"/>
                  <c:y val="7.807957312564498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-1.9312539310365674E-2"/>
                  <c:y val="-2.4161178756053896E-3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3.8555934180367801E-3"/>
                  <c:y val="-4.1240424279325163E-3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1.0370536243380354E-2"/>
                  <c:y val="-8.2472789459665189E-3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3.9780649431247466E-3"/>
                  <c:y val="-5.4032229142750039E-3"/>
                </c:manualLayout>
              </c:layout>
              <c:dLblPos val="bestFit"/>
              <c:showPercent val="1"/>
            </c:dLbl>
            <c:dLbl>
              <c:idx val="6"/>
              <c:layout>
                <c:manualLayout>
                  <c:x val="1.8348623853211021E-2"/>
                  <c:y val="1.4496106216508681E-2"/>
                </c:manualLayout>
              </c:layout>
              <c:dLblPos val="bestFit"/>
              <c:showPercent val="1"/>
            </c:dLbl>
            <c:numFmt formatCode="0.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Percent val="1"/>
          </c:dLbls>
          <c:cat>
            <c:strRef>
              <c:f>Лист1!$A$2:$A$8</c:f>
              <c:strCache>
                <c:ptCount val="7"/>
                <c:pt idx="0">
                  <c:v> - муниципальными бюджетными учреждениями "Дворцами культуры" - 48,7 млн. рублей</c:v>
                </c:pt>
                <c:pt idx="1">
                  <c:v> - муниципальным бюджетным учреждением культуры "Централизованной библиотечной системой" - 16,5 млн. рублей</c:v>
                </c:pt>
                <c:pt idx="2">
                  <c:v> - муниципальным бюджетным учреждением - средством массовой информации "Каменской городской редакцией телерадиовещания" - 2,4 млн. рублей</c:v>
                </c:pt>
                <c:pt idx="3">
                  <c:v>Мероприятия в области культуры - 1,7 млн. рублей</c:v>
                </c:pt>
                <c:pt idx="4">
                  <c:v>Субсидия МУП "Редация газеты "Труд" - 2,9 млн. рублей</c:v>
                </c:pt>
                <c:pt idx="5">
                  <c:v>Приобретение книгоиздательской продукции - 0.6 млн. рублей</c:v>
                </c:pt>
                <c:pt idx="6">
                  <c:v>Другие вопросы в области культуры, кинематографии - 4,6 млн. рублей</c:v>
                </c:pt>
              </c:strCache>
            </c:strRef>
          </c:cat>
          <c:val>
            <c:numRef>
              <c:f>Лист1!$B$2:$B$8</c:f>
              <c:numCache>
                <c:formatCode>#,##0.0</c:formatCode>
                <c:ptCount val="7"/>
                <c:pt idx="0">
                  <c:v>48.7</c:v>
                </c:pt>
                <c:pt idx="1">
                  <c:v>16.5</c:v>
                </c:pt>
                <c:pt idx="2">
                  <c:v>2.4</c:v>
                </c:pt>
                <c:pt idx="3">
                  <c:v>1.7</c:v>
                </c:pt>
                <c:pt idx="4">
                  <c:v>2.9</c:v>
                </c:pt>
                <c:pt idx="5">
                  <c:v>0.60000000000000064</c:v>
                </c:pt>
                <c:pt idx="6">
                  <c:v>4.5999999999999996</c:v>
                </c:pt>
              </c:numCache>
            </c:numRef>
          </c:val>
        </c:ser>
      </c:pie3DChart>
    </c:plotArea>
    <c:legend>
      <c:legendPos val="r"/>
      <c:legendEntry>
        <c:idx val="3"/>
        <c:txPr>
          <a:bodyPr/>
          <a:lstStyle/>
          <a:p>
            <a:pPr>
              <a:spcAft>
                <a:spcPts val="600"/>
              </a:spcAft>
              <a:defRPr sz="1200" b="1">
                <a:effectLst/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spcAft>
                <a:spcPts val="600"/>
              </a:spcAft>
              <a:defRPr sz="1200" b="1">
                <a:effectLst/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spcAft>
                <a:spcPts val="600"/>
              </a:spcAft>
              <a:defRPr sz="1200" b="1">
                <a:effectLst/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spcAft>
                <a:spcPts val="600"/>
              </a:spcAft>
              <a:defRPr sz="1200" b="1">
                <a:effectLst/>
              </a:defRPr>
            </a:pPr>
            <a:endParaRPr lang="ru-RU"/>
          </a:p>
        </c:txPr>
      </c:legendEntry>
      <c:layout>
        <c:manualLayout>
          <c:xMode val="edge"/>
          <c:yMode val="edge"/>
          <c:x val="0.54550410307854325"/>
          <c:y val="0.17710091644044104"/>
          <c:w val="0.44499260369152227"/>
          <c:h val="0.77838142667811683"/>
        </c:manualLayout>
      </c:layout>
      <c:txPr>
        <a:bodyPr/>
        <a:lstStyle/>
        <a:p>
          <a:pPr>
            <a:spcAft>
              <a:spcPts val="600"/>
            </a:spcAft>
            <a:defRPr sz="1200" b="0">
              <a:effectLst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8.040937727091188E-2"/>
          <c:y val="3.3778265931638803E-2"/>
          <c:w val="0.90375798941650232"/>
          <c:h val="0.7213156329276097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-8.5594309258979363E-3"/>
                  <c:y val="9.0452564069950522E-17"/>
                </c:manualLayout>
              </c:layout>
              <c:showVal val="1"/>
            </c:dLbl>
            <c:dLbl>
              <c:idx val="1"/>
              <c:layout>
                <c:manualLayout>
                  <c:x val="-1.2839146388846798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1.1412574567863905E-2"/>
                  <c:y val="0"/>
                </c:manualLayout>
              </c:layout>
              <c:showVal val="1"/>
            </c:dLbl>
            <c:numFmt formatCode="#,##0.0" sourceLinked="0"/>
            <c:spPr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c:spPr>
            <c:txPr>
              <a:bodyPr anchor="ctr" anchorCtr="0"/>
              <a:lstStyle/>
              <a:p>
                <a:pPr>
                  <a:defRPr sz="20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133.6</c:v>
                </c:pt>
                <c:pt idx="1">
                  <c:v>191.1</c:v>
                </c:pt>
                <c:pt idx="2">
                  <c:v>132.80000000000001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-1.1412574567863905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1.1412574567863905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1.1412574567863905E-2"/>
                  <c:y val="2.4669166087006012E-3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sz="20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476.2</c:v>
                </c:pt>
                <c:pt idx="1">
                  <c:v>480</c:v>
                </c:pt>
                <c:pt idx="2">
                  <c:v>499.6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dLbls>
            <c:dLbl>
              <c:idx val="0"/>
              <c:layout>
                <c:manualLayout>
                  <c:x val="-1.997200549376181E-2"/>
                  <c:y val="0"/>
                </c:manualLayout>
              </c:layout>
              <c:showVal val="1"/>
            </c:dLbl>
            <c:dLbl>
              <c:idx val="1"/>
              <c:layout>
                <c:manualLayout>
                  <c:x val="-2.2825149135727786E-2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-2.1398577314744659E-2"/>
                  <c:y val="0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sz="20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1104.3</c:v>
                </c:pt>
                <c:pt idx="1">
                  <c:v>1184.3</c:v>
                </c:pt>
                <c:pt idx="2">
                  <c:v>1125.5999999999999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Доходы бюджета, всего</c:v>
                </c:pt>
              </c:strCache>
            </c:strRef>
          </c:tx>
          <c:dLbls>
            <c:numFmt formatCode="#,##0.0" sourceLinked="0"/>
            <c:txPr>
              <a:bodyPr/>
              <a:lstStyle/>
              <a:p>
                <a:pPr>
                  <a:defRPr sz="20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1714.1</c:v>
                </c:pt>
                <c:pt idx="1">
                  <c:v>1855.4</c:v>
                </c:pt>
                <c:pt idx="2">
                  <c:v>1758</c:v>
                </c:pt>
              </c:numCache>
            </c:numRef>
          </c:val>
        </c:ser>
        <c:dLbls>
          <c:showVal val="1"/>
        </c:dLbls>
        <c:axId val="86380544"/>
        <c:axId val="86382080"/>
      </c:barChart>
      <c:catAx>
        <c:axId val="8638054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6382080"/>
        <c:crosses val="autoZero"/>
        <c:auto val="1"/>
        <c:lblAlgn val="ctr"/>
        <c:lblOffset val="100"/>
      </c:catAx>
      <c:valAx>
        <c:axId val="86382080"/>
        <c:scaling>
          <c:orientation val="minMax"/>
        </c:scaling>
        <c:axPos val="l"/>
        <c:majorGridlines/>
        <c:numFmt formatCode="General" sourceLinked="1"/>
        <c:tickLblPos val="nextTo"/>
        <c:crossAx val="86380544"/>
        <c:crosses val="autoZero"/>
        <c:crossBetween val="between"/>
        <c:majorUnit val="400"/>
      </c:valAx>
    </c:plotArea>
    <c:legend>
      <c:legendPos val="b"/>
      <c:layout>
        <c:manualLayout>
          <c:xMode val="edge"/>
          <c:yMode val="edge"/>
          <c:x val="7.6830791720655434E-2"/>
          <c:y val="0.84754769055930723"/>
          <c:w val="0.87838422095972202"/>
          <c:h val="0.12533917796357705"/>
        </c:manualLayout>
      </c:layout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 счет собственных расходов</c:v>
                </c:pt>
              </c:strCache>
            </c:strRef>
          </c:tx>
          <c:dLbls>
            <c:numFmt formatCode="#,##0.0" sourceLinked="0"/>
            <c:txPr>
              <a:bodyPr/>
              <a:lstStyle/>
              <a:p>
                <a:pPr>
                  <a:defRPr sz="18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625.70000000000005</c:v>
                </c:pt>
                <c:pt idx="1">
                  <c:v>645.6</c:v>
                </c:pt>
                <c:pt idx="2">
                  <c:v>678.5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за счет межбюджетных трансфертов</c:v>
                </c:pt>
              </c:strCache>
            </c:strRef>
          </c:tx>
          <c:dLbls>
            <c:dLbl>
              <c:idx val="1"/>
              <c:layout>
                <c:manualLayout>
                  <c:x val="9.9640688280664066E-3"/>
                  <c:y val="0"/>
                </c:manualLayout>
              </c:layout>
              <c:showVal val="1"/>
            </c:dLbl>
            <c:dLbl>
              <c:idx val="2"/>
              <c:layout>
                <c:manualLayout>
                  <c:x val="5.6937536160379144E-3"/>
                  <c:y val="-4.6833133793155774E-17"/>
                </c:manualLayout>
              </c:layout>
              <c:showVal val="1"/>
            </c:dLbl>
            <c:dLbl>
              <c:idx val="3"/>
              <c:layout>
                <c:manualLayout>
                  <c:x val="8.5406304240568717E-3"/>
                  <c:y val="0"/>
                </c:manualLayout>
              </c:layout>
              <c:showVal val="1"/>
            </c:dLbl>
            <c:dLbl>
              <c:idx val="4"/>
              <c:layout>
                <c:manualLayout>
                  <c:x val="7.117192020047393E-3"/>
                  <c:y val="-4.6833133793156686E-17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1105.5</c:v>
                </c:pt>
                <c:pt idx="1">
                  <c:v>1237.8</c:v>
                </c:pt>
                <c:pt idx="2">
                  <c:v>1123.2</c:v>
                </c:pt>
              </c:numCache>
            </c:numRef>
          </c:val>
        </c:ser>
        <c:dLbls>
          <c:showVal val="1"/>
        </c:dLbls>
        <c:shape val="box"/>
        <c:axId val="96862592"/>
        <c:axId val="96864128"/>
        <c:axId val="0"/>
      </c:bar3DChart>
      <c:catAx>
        <c:axId val="968625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96864128"/>
        <c:crosses val="autoZero"/>
        <c:auto val="1"/>
        <c:lblAlgn val="ctr"/>
        <c:lblOffset val="100"/>
      </c:catAx>
      <c:valAx>
        <c:axId val="96864128"/>
        <c:scaling>
          <c:orientation val="minMax"/>
        </c:scaling>
        <c:axPos val="l"/>
        <c:majorGridlines/>
        <c:numFmt formatCode="General" sourceLinked="1"/>
        <c:tickLblPos val="nextTo"/>
        <c:crossAx val="96862592"/>
        <c:crosses val="autoZero"/>
        <c:crossBetween val="between"/>
        <c:majorUnit val="400"/>
      </c:valAx>
    </c:plotArea>
    <c:legend>
      <c:legendPos val="b"/>
      <c:layout/>
      <c:txPr>
        <a:bodyPr/>
        <a:lstStyle/>
        <a:p>
          <a:pPr>
            <a:defRPr sz="2000" b="1" u="none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rotY val="200"/>
      <c:depthPercent val="100"/>
      <c:perspective val="70"/>
    </c:view3D>
    <c:plotArea>
      <c:layout>
        <c:manualLayout>
          <c:layoutTarget val="inner"/>
          <c:xMode val="edge"/>
          <c:yMode val="edge"/>
          <c:x val="0.20674352093997497"/>
          <c:y val="0.12257227879948802"/>
          <c:w val="0.53958569781915466"/>
          <c:h val="0.7793457344451653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c:spPr>
          <c:explosion val="16"/>
          <c:dLbls>
            <c:dLbl>
              <c:idx val="0"/>
              <c:layout>
                <c:manualLayout>
                  <c:x val="2.8108240185133811E-2"/>
                  <c:y val="-0.1705341425981426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0.11809975902163888"/>
                  <c:y val="7.6207604742241933E-2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2.3891893495000802E-2"/>
                  <c:y val="-7.3865370406258138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3.9440730123711812E-2"/>
                  <c:y val="2.4152183081884243E-2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4.1918239105069054E-2"/>
                  <c:y val="5.5873467068516834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3.6543036150295444E-2"/>
                  <c:y val="7.3493941497447521E-2"/>
                </c:manualLayout>
              </c:layout>
              <c:showCatName val="1"/>
              <c:showPercent val="1"/>
            </c:dLbl>
            <c:dLbl>
              <c:idx val="6"/>
              <c:layout>
                <c:manualLayout>
                  <c:x val="0.10946222960758277"/>
                  <c:y val="0.15794418856033349"/>
                </c:manualLayout>
              </c:layout>
              <c:showCatName val="1"/>
              <c:showPercent val="1"/>
            </c:dLbl>
            <c:dLbl>
              <c:idx val="7"/>
              <c:layout>
                <c:manualLayout>
                  <c:x val="0.10522629567921075"/>
                  <c:y val="0.22193145694658303"/>
                </c:manualLayout>
              </c:layout>
              <c:showCatName val="1"/>
              <c:showPercent val="1"/>
            </c:dLbl>
            <c:dLbl>
              <c:idx val="8"/>
              <c:layout>
                <c:manualLayout>
                  <c:x val="-7.013846960149156E-2"/>
                  <c:y val="0.1937832983325572"/>
                </c:manualLayout>
              </c:layout>
              <c:showCatName val="1"/>
              <c:showPercent val="1"/>
            </c:dLbl>
            <c:dLbl>
              <c:idx val="9"/>
              <c:layout>
                <c:manualLayout>
                  <c:x val="-5.8827116174233897E-2"/>
                  <c:y val="0.12846180602304738"/>
                </c:manualLayout>
              </c:layout>
              <c:showCatName val="1"/>
              <c:showPercent val="1"/>
            </c:dLbl>
            <c:dLbl>
              <c:idx val="10"/>
              <c:layout>
                <c:manualLayout>
                  <c:x val="-8.2691786727952965E-2"/>
                  <c:y val="7.8737650876777032E-2"/>
                </c:manualLayout>
              </c:layout>
              <c:showCatName val="1"/>
              <c:showPercent val="1"/>
            </c:dLbl>
            <c:dLbl>
              <c:idx val="11"/>
              <c:layout>
                <c:manualLayout>
                  <c:x val="-7.2284655468225739E-2"/>
                  <c:y val="1.3232746374710402E-2"/>
                </c:manualLayout>
              </c:layout>
              <c:showCatName val="1"/>
              <c:showPercent val="1"/>
            </c:dLbl>
            <c:numFmt formatCode="0.0%" sourceLinked="0"/>
            <c:txPr>
              <a:bodyPr/>
              <a:lstStyle/>
              <a:p>
                <a:pPr>
                  <a:defRPr sz="1100" b="1"/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Лист1!$A$2:$A$13</c:f>
              <c:strCache>
                <c:ptCount val="12"/>
                <c:pt idx="0">
                  <c:v>Социальная политика - 465.0</c:v>
                </c:pt>
                <c:pt idx="1">
                  <c:v>Образование - 821.3</c:v>
                </c:pt>
                <c:pt idx="2">
                  <c:v>Здравоохранение - 23.9</c:v>
                </c:pt>
                <c:pt idx="3">
                  <c:v>Культура - 72.1</c:v>
                </c:pt>
                <c:pt idx="4">
                  <c:v>ЖКХ - 182.0</c:v>
                </c:pt>
                <c:pt idx="5">
                  <c:v>Общегосударств. вопросы - 105.6</c:v>
                </c:pt>
                <c:pt idx="6">
                  <c:v>Нац. экономика - 71.4</c:v>
                </c:pt>
                <c:pt idx="7">
                  <c:v>Нац. безопасность - 22.6</c:v>
                </c:pt>
                <c:pt idx="8">
                  <c:v>Физическая культура и спорт - 10.1</c:v>
                </c:pt>
                <c:pt idx="9">
                  <c:v>СМИ - 5.3</c:v>
                </c:pt>
                <c:pt idx="10">
                  <c:v>Обслуж. мун. долга - 21.9</c:v>
                </c:pt>
                <c:pt idx="11">
                  <c:v>Прочие - 1.1</c:v>
                </c:pt>
              </c:strCache>
            </c:strRef>
          </c:cat>
          <c:val>
            <c:numRef>
              <c:f>Лист1!$B$2:$B$13</c:f>
              <c:numCache>
                <c:formatCode>#,##0.0</c:formatCode>
                <c:ptCount val="12"/>
                <c:pt idx="0">
                  <c:v>465</c:v>
                </c:pt>
                <c:pt idx="1">
                  <c:v>821.3</c:v>
                </c:pt>
                <c:pt idx="2">
                  <c:v>23.9</c:v>
                </c:pt>
                <c:pt idx="3">
                  <c:v>72.099999999999994</c:v>
                </c:pt>
                <c:pt idx="4">
                  <c:v>182</c:v>
                </c:pt>
                <c:pt idx="5">
                  <c:v>105.6</c:v>
                </c:pt>
                <c:pt idx="6">
                  <c:v>71.400000000000006</c:v>
                </c:pt>
                <c:pt idx="7">
                  <c:v>22.6</c:v>
                </c:pt>
                <c:pt idx="8">
                  <c:v>10.1</c:v>
                </c:pt>
                <c:pt idx="9">
                  <c:v>5.3</c:v>
                </c:pt>
                <c:pt idx="10">
                  <c:v>21.9</c:v>
                </c:pt>
                <c:pt idx="11">
                  <c:v>1.1000000000000001</c:v>
                </c:pt>
              </c:numCache>
            </c:numRef>
          </c:val>
        </c:ser>
      </c:pie3DChart>
      <c:spPr>
        <a:effectLst/>
        <a:scene3d>
          <a:camera prst="orthographicFront"/>
          <a:lightRig rig="threePt" dir="t"/>
        </a:scene3d>
        <a:sp3d>
          <a:bevelT/>
        </a:sp3d>
      </c:spPr>
    </c:plotArea>
    <c:legend>
      <c:legendPos val="t"/>
      <c:legendEntry>
        <c:idx val="0"/>
        <c:txPr>
          <a:bodyPr/>
          <a:lstStyle/>
          <a:p>
            <a:pPr>
              <a:defRPr sz="1400" b="1">
                <a:solidFill>
                  <a:schemeClr val="tx1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400" b="1"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</a:effectLst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400" b="1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defRPr>
            </a:pPr>
            <a:endParaRPr lang="ru-RU"/>
          </a:p>
        </c:txPr>
      </c:legendEntry>
      <c:layout>
        <c:manualLayout>
          <c:xMode val="edge"/>
          <c:yMode val="edge"/>
          <c:x val="1.8331441744676265E-2"/>
          <c:y val="1.1238039009976547E-2"/>
          <c:w val="0.96474252851990461"/>
          <c:h val="0.20038644696034941"/>
        </c:manualLayout>
      </c:layout>
      <c:txPr>
        <a:bodyPr/>
        <a:lstStyle/>
        <a:p>
          <a:pPr>
            <a:defRPr sz="14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plotArea>
      <c:layout>
        <c:manualLayout>
          <c:layoutTarget val="inner"/>
          <c:xMode val="edge"/>
          <c:yMode val="edge"/>
          <c:x val="1.6731643010215409E-2"/>
          <c:y val="5.3162543430030573E-2"/>
          <c:w val="0.74734153115972313"/>
          <c:h val="0.74038945273404855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Кредиты кредитных организаций, тыс. руб.</c:v>
                </c:pt>
              </c:strCache>
            </c:strRef>
          </c:tx>
          <c:dLbls>
            <c:numFmt formatCode="#,##0" sourceLinked="0"/>
            <c:spPr>
              <a:solidFill>
                <a:schemeClr val="lt1"/>
              </a:solidFill>
              <a:ln w="2540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на 01.01.2016</c:v>
                </c:pt>
                <c:pt idx="1">
                  <c:v>на 01.01.2017</c:v>
                </c:pt>
                <c:pt idx="2">
                  <c:v>на 01.01.2018</c:v>
                </c:pt>
              </c:strCache>
            </c:strRef>
          </c:cat>
          <c:val>
            <c:numRef>
              <c:f>Лист1!$B$2:$B$4</c:f>
              <c:numCache>
                <c:formatCode>#,##0.00</c:formatCode>
                <c:ptCount val="3"/>
                <c:pt idx="0">
                  <c:v>114400</c:v>
                </c:pt>
                <c:pt idx="1">
                  <c:v>152300</c:v>
                </c:pt>
                <c:pt idx="2">
                  <c:v>196300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Муниципальные гарантии, тыс.руб.</c:v>
                </c:pt>
              </c:strCache>
            </c:strRef>
          </c:tx>
          <c:dLbls>
            <c:numFmt formatCode="#,##0" sourceLinked="0"/>
            <c:spPr>
              <a:solidFill>
                <a:schemeClr val="lt1"/>
              </a:solidFill>
              <a:ln w="25400" cap="flat" cmpd="sng" algn="ctr">
                <a:solidFill>
                  <a:schemeClr val="accent2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на 01.01.2016</c:v>
                </c:pt>
                <c:pt idx="1">
                  <c:v>на 01.01.2017</c:v>
                </c:pt>
                <c:pt idx="2">
                  <c:v>на 01.01.2018</c:v>
                </c:pt>
              </c:strCache>
            </c:strRef>
          </c:cat>
          <c:val>
            <c:numRef>
              <c:f>Лист1!$C$2:$C$4</c:f>
              <c:numCache>
                <c:formatCode>#,##0.00</c:formatCode>
                <c:ptCount val="3"/>
                <c:pt idx="0">
                  <c:v>33000</c:v>
                </c:pt>
                <c:pt idx="1">
                  <c:v>12000</c:v>
                </c:pt>
                <c:pt idx="2">
                  <c:v>0</c:v>
                </c:pt>
              </c:numCache>
            </c:numRef>
          </c:val>
        </c:ser>
        <c:overlap val="100"/>
        <c:axId val="81341056"/>
        <c:axId val="81346944"/>
      </c:barChart>
      <c:catAx>
        <c:axId val="813410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81346944"/>
        <c:crosses val="autoZero"/>
        <c:auto val="1"/>
        <c:lblAlgn val="ctr"/>
        <c:lblOffset val="100"/>
      </c:catAx>
      <c:valAx>
        <c:axId val="81346944"/>
        <c:scaling>
          <c:orientation val="minMax"/>
        </c:scaling>
        <c:axPos val="l"/>
        <c:majorGridlines/>
        <c:numFmt formatCode="#,##0" sourceLinked="0"/>
        <c:tickLblPos val="none"/>
        <c:crossAx val="813410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998601704136403"/>
          <c:y val="0.10021158463956405"/>
          <c:w val="0.24705366785281291"/>
          <c:h val="0.75124724578448165"/>
        </c:manualLayout>
      </c:layout>
      <c:txPr>
        <a:bodyPr/>
        <a:lstStyle/>
        <a:p>
          <a:pPr>
            <a:defRPr sz="16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неналоговые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-1.2151258870418981E-7"/>
                  <c:y val="2.5198560949651777E-3"/>
                </c:manualLayout>
              </c:layout>
              <c:showVal val="1"/>
            </c:dLbl>
            <c:dLbl>
              <c:idx val="1"/>
              <c:layout>
                <c:manualLayout>
                  <c:x val="3.0864197530864478E-3"/>
                  <c:y val="-6.1558532681386634E-3"/>
                </c:manualLayout>
              </c:layout>
              <c:showVal val="1"/>
            </c:dLbl>
            <c:dLbl>
              <c:idx val="2"/>
              <c:layout>
                <c:manualLayout>
                  <c:x val="1.543209876543223E-3"/>
                  <c:y val="-1.0031354835880481E-3"/>
                </c:manualLayout>
              </c:layout>
              <c:showVal val="1"/>
            </c:dLbl>
            <c:dLbl>
              <c:idx val="3"/>
              <c:layout>
                <c:manualLayout>
                  <c:x val="7.7160493827162172E-3"/>
                  <c:y val="-1.2655583326189181E-2"/>
                </c:manualLayout>
              </c:layout>
              <c:showVal val="1"/>
            </c:dLbl>
            <c:dLbl>
              <c:idx val="4"/>
              <c:layout>
                <c:manualLayout>
                  <c:x val="1.0802469135802677E-2"/>
                  <c:y val="-3.3500616595994442E-3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факт 2015</c:v>
                </c:pt>
                <c:pt idx="1">
                  <c:v>факт 2016</c:v>
                </c:pt>
                <c:pt idx="2">
                  <c:v>факт 2017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133.6</c:v>
                </c:pt>
                <c:pt idx="1">
                  <c:v>191.1</c:v>
                </c:pt>
                <c:pt idx="2">
                  <c:v>132.80000000000001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доходы</c:v>
                </c:pt>
              </c:strCache>
            </c:strRef>
          </c:tx>
          <c:dLbls>
            <c:dLbl>
              <c:idx val="0"/>
              <c:layout>
                <c:manualLayout>
                  <c:x val="-1.543209876543223E-3"/>
                  <c:y val="-3.3501098852908402E-3"/>
                </c:manualLayout>
              </c:layout>
              <c:showVal val="1"/>
            </c:dLbl>
            <c:dLbl>
              <c:idx val="1"/>
              <c:layout>
                <c:manualLayout>
                  <c:x val="1.543209876543223E-3"/>
                  <c:y val="1.005011882453942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3.3501098852908883E-3"/>
                </c:manualLayout>
              </c:layout>
              <c:showVal val="1"/>
            </c:dLbl>
            <c:dLbl>
              <c:idx val="3"/>
              <c:layout>
                <c:manualLayout>
                  <c:x val="1.3888888888889129E-2"/>
                  <c:y val="3.3500616595994442E-3"/>
                </c:manualLayout>
              </c:layout>
              <c:showVal val="1"/>
            </c:dLbl>
            <c:dLbl>
              <c:idx val="4"/>
              <c:layout>
                <c:manualLayout>
                  <c:x val="1.0802469135802677E-2"/>
                  <c:y val="-6.7001233191989334E-3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sz="2400" b="1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факт 2015</c:v>
                </c:pt>
                <c:pt idx="1">
                  <c:v>факт 2016</c:v>
                </c:pt>
                <c:pt idx="2">
                  <c:v>факт 2017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476.2</c:v>
                </c:pt>
                <c:pt idx="1">
                  <c:v>480</c:v>
                </c:pt>
                <c:pt idx="2">
                  <c:v>499.6</c:v>
                </c:pt>
              </c:numCache>
            </c:numRef>
          </c:val>
        </c:ser>
        <c:shape val="box"/>
        <c:axId val="81508608"/>
        <c:axId val="81691008"/>
        <c:axId val="0"/>
      </c:bar3DChart>
      <c:catAx>
        <c:axId val="81508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81691008"/>
        <c:crosses val="autoZero"/>
        <c:auto val="1"/>
        <c:lblAlgn val="ctr"/>
        <c:lblOffset val="100"/>
      </c:catAx>
      <c:valAx>
        <c:axId val="81691008"/>
        <c:scaling>
          <c:orientation val="minMax"/>
        </c:scaling>
        <c:axPos val="l"/>
        <c:majorGridlines/>
        <c:numFmt formatCode="General" sourceLinked="1"/>
        <c:tickLblPos val="nextTo"/>
        <c:crossAx val="81508608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000" b="1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210"/>
      <c:perspective val="70"/>
    </c:view3D>
    <c:plotArea>
      <c:layout>
        <c:manualLayout>
          <c:layoutTarget val="inner"/>
          <c:xMode val="edge"/>
          <c:yMode val="edge"/>
          <c:x val="0.16489800591262221"/>
          <c:y val="0.17393512966842667"/>
          <c:w val="0.66034318135871972"/>
          <c:h val="0.639102946894789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9"/>
          <c:dLbls>
            <c:dLbl>
              <c:idx val="0"/>
              <c:layout>
                <c:manualLayout>
                  <c:x val="-4.1532402434658083E-2"/>
                  <c:y val="-4.2105263157894736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1"/>
              <c:layout>
                <c:manualLayout>
                  <c:x val="5.4421655939624301E-2"/>
                  <c:y val="-4.4444444444444439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2"/>
              <c:layout>
                <c:manualLayout>
                  <c:x val="2.5778732545649878E-2"/>
                  <c:y val="5.8479532163742687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3"/>
              <c:layout>
                <c:manualLayout>
                  <c:x val="4.8693161475116382E-2"/>
                  <c:y val="-1.1695906432748536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4"/>
              <c:layout>
                <c:manualLayout>
                  <c:x val="0.11170784103114949"/>
                  <c:y val="1.8713450292397703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5"/>
              <c:layout>
                <c:manualLayout>
                  <c:x val="4.1532402434658021E-2"/>
                  <c:y val="9.5040751485011736E-5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6"/>
              <c:layout>
                <c:manualLayout>
                  <c:x val="1.8796823329414663E-2"/>
                  <c:y val="9.5906432748538065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7"/>
              <c:layout>
                <c:manualLayout>
                  <c:x val="-7.7336197636949683E-2"/>
                  <c:y val="4.4444260256941738E-2"/>
                </c:manualLayout>
              </c:layout>
              <c:dLblPos val="bestFit"/>
              <c:showVal val="1"/>
              <c:showCatName val="1"/>
              <c:separator>
</c:separator>
            </c:dLbl>
            <c:dLbl>
              <c:idx val="8"/>
              <c:layout>
                <c:manualLayout>
                  <c:x val="-9.8818474758324393E-2"/>
                  <c:y val="-6.0818713450292501E-2"/>
                </c:manualLayout>
              </c:layout>
              <c:dLblPos val="bestFit"/>
              <c:showVal val="1"/>
              <c:showCatName val="1"/>
              <c:separator>
</c:separator>
            </c:dLbl>
            <c:numFmt formatCode="0.0%" sourceLinked="0"/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Val val="1"/>
            <c:showCatName val="1"/>
            <c:separator>
</c:separator>
            <c:showLeaderLines val="1"/>
          </c:dLbls>
          <c:cat>
            <c:strRef>
              <c:f>Лист1!$A$2:$A$10</c:f>
              <c:strCache>
                <c:ptCount val="9"/>
                <c:pt idx="0">
                  <c:v>Налог на доходы физических лиц</c:v>
                </c:pt>
                <c:pt idx="1">
                  <c:v>Налоги на совокупный доход</c:v>
                </c:pt>
                <c:pt idx="2">
                  <c:v>Доходы от использования имущества</c:v>
                </c:pt>
                <c:pt idx="3">
                  <c:v>Налоги на имущество</c:v>
                </c:pt>
                <c:pt idx="4">
                  <c:v>Акцизы на нефтепродукты</c:v>
                </c:pt>
                <c:pt idx="5">
                  <c:v>Доходы от реализации имущества и земли</c:v>
                </c:pt>
                <c:pt idx="6">
                  <c:v>Штрафные санкции</c:v>
                </c:pt>
                <c:pt idx="7">
                  <c:v>Государственная пошлина</c:v>
                </c:pt>
                <c:pt idx="8">
                  <c:v>Прочие доходы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0.504</c:v>
                </c:pt>
                <c:pt idx="1">
                  <c:v>8.6000000000000021E-2</c:v>
                </c:pt>
                <c:pt idx="2">
                  <c:v>0.13100000000000001</c:v>
                </c:pt>
                <c:pt idx="3">
                  <c:v>0.16300000000000001</c:v>
                </c:pt>
                <c:pt idx="4">
                  <c:v>1.9000000000000031E-2</c:v>
                </c:pt>
                <c:pt idx="5">
                  <c:v>2.5999999999999999E-2</c:v>
                </c:pt>
                <c:pt idx="6">
                  <c:v>1.7000000000000001E-2</c:v>
                </c:pt>
                <c:pt idx="7">
                  <c:v>1.7999999999999999E-2</c:v>
                </c:pt>
                <c:pt idx="8">
                  <c:v>3.5999999999999997E-2</c:v>
                </c:pt>
              </c:numCache>
            </c:numRef>
          </c:val>
        </c:ser>
        <c:dLbls>
          <c:showVal val="1"/>
        </c:dLbls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30"/>
      <c:rotY val="160"/>
      <c:perspective val="70"/>
    </c:view3D>
    <c:plotArea>
      <c:layout>
        <c:manualLayout>
          <c:layoutTarget val="inner"/>
          <c:xMode val="edge"/>
          <c:yMode val="edge"/>
          <c:x val="1.2604755463587573E-2"/>
          <c:y val="8.4141041057009328E-2"/>
          <c:w val="0.83827164518610564"/>
          <c:h val="0.8199615950428135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</c:v>
                </c:pt>
              </c:strCache>
            </c:strRef>
          </c:tx>
          <c:explosion val="10"/>
          <c:dPt>
            <c:idx val="0"/>
            <c:explosion val="0"/>
          </c:dPt>
          <c:dPt>
            <c:idx val="2"/>
            <c:explosion val="0"/>
          </c:dPt>
          <c:dLbls>
            <c:dLbl>
              <c:idx val="0"/>
              <c:layout>
                <c:manualLayout>
                  <c:x val="-0.11377400350553458"/>
                  <c:y val="5.7987875856516243E-4"/>
                </c:manualLayout>
              </c:layout>
              <c:dLblPos val="bestFit"/>
              <c:showVal val="1"/>
              <c:showCatName val="1"/>
              <c:showPercent val="1"/>
              <c:separator>
</c:separator>
            </c:dLbl>
            <c:dLbl>
              <c:idx val="1"/>
              <c:layout>
                <c:manualLayout>
                  <c:x val="0.337673268657118"/>
                  <c:y val="9.1925183180615724E-2"/>
                </c:manualLayout>
              </c:layout>
              <c:dLblPos val="bestFit"/>
              <c:showVal val="1"/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0.16259636487418624"/>
                  <c:y val="-0.13493221096802174"/>
                </c:manualLayout>
              </c:layout>
              <c:dLblPos val="bestFit"/>
              <c:showVal val="1"/>
              <c:showCatName val="1"/>
              <c:showPercent val="1"/>
              <c:separator>
</c:separator>
            </c:dLbl>
            <c:dLbl>
              <c:idx val="3"/>
              <c:layout>
                <c:manualLayout>
                  <c:x val="-0.14040268857177868"/>
                  <c:y val="8.4510333341435567E-3"/>
                </c:manualLayout>
              </c:layout>
              <c:dLblPos val="bestFit"/>
              <c:showVal val="1"/>
              <c:showCatName val="1"/>
              <c:showPercent val="1"/>
              <c:separator>
</c:separator>
            </c:dLbl>
            <c:numFmt formatCode="0.0%" sourceLinked="0"/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</c:dLbls>
          <c:cat>
            <c:strRef>
              <c:f>Лист1!$A$2:$A$5</c:f>
              <c:strCache>
                <c:ptCount val="4"/>
                <c:pt idx="0">
                  <c:v>Субсидии</c:v>
                </c:pt>
                <c:pt idx="1">
                  <c:v>Субвенции</c:v>
                </c:pt>
                <c:pt idx="2">
                  <c:v>Иные межбюджет. трансферты</c:v>
                </c:pt>
                <c:pt idx="3">
                  <c:v>Дотация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178.9</c:v>
                </c:pt>
                <c:pt idx="1">
                  <c:v>935.9</c:v>
                </c:pt>
                <c:pt idx="2">
                  <c:v>9.7000000000000011</c:v>
                </c:pt>
                <c:pt idx="3">
                  <c:v>1.9000000000000001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view3D>
      <c:depthPercent val="10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Расходы, всего</c:v>
                </c:pt>
              </c:strCache>
            </c:strRef>
          </c:tx>
          <c:dLbls>
            <c:dLbl>
              <c:idx val="0"/>
              <c:layout>
                <c:manualLayout>
                  <c:x val="1.9786385762182473E-2"/>
                  <c:y val="-2.6041364897060746E-2"/>
                </c:manualLayout>
              </c:layout>
              <c:showVal val="1"/>
            </c:dLbl>
            <c:dLbl>
              <c:idx val="1"/>
              <c:layout>
                <c:manualLayout>
                  <c:x val="1.7395526901419201E-2"/>
                  <c:y val="-2.526235145769691E-2"/>
                </c:manualLayout>
              </c:layout>
              <c:showVal val="1"/>
            </c:dLbl>
            <c:dLbl>
              <c:idx val="2"/>
              <c:layout>
                <c:manualLayout>
                  <c:x val="1.8346045670465719E-2"/>
                  <c:y val="-2.088308799698961E-2"/>
                </c:manualLayout>
              </c:layout>
              <c:showVal val="1"/>
            </c:dLbl>
            <c:dLbl>
              <c:idx val="3"/>
              <c:layout>
                <c:manualLayout>
                  <c:x val="7.3534122601673383E-3"/>
                  <c:y val="-4.8070354842008424E-2"/>
                </c:manualLayout>
              </c:layout>
              <c:showVal val="1"/>
            </c:dLbl>
            <c:dLbl>
              <c:idx val="4"/>
              <c:layout>
                <c:manualLayout>
                  <c:x val="2.8446660048525082E-3"/>
                  <c:y val="-2.3294051370064909E-2"/>
                </c:manualLayout>
              </c:layout>
              <c:showVal val="1"/>
            </c:dLbl>
            <c:dLbl>
              <c:idx val="5"/>
              <c:layout>
                <c:manualLayout>
                  <c:x val="1.2801043895117869E-2"/>
                  <c:y val="-2.1041006237856642E-2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1731.2</c:v>
                </c:pt>
                <c:pt idx="1">
                  <c:v>1883.4</c:v>
                </c:pt>
                <c:pt idx="2">
                  <c:v>1801.7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на реализацию МП</c:v>
                </c:pt>
              </c:strCache>
            </c:strRef>
          </c:tx>
          <c:dLbls>
            <c:dLbl>
              <c:idx val="0"/>
              <c:layout>
                <c:manualLayout>
                  <c:x val="4.5935516449705525E-2"/>
                  <c:y val="-2.0293044177739587E-2"/>
                </c:manualLayout>
              </c:layout>
              <c:showVal val="1"/>
            </c:dLbl>
            <c:dLbl>
              <c:idx val="1"/>
              <c:layout>
                <c:manualLayout>
                  <c:x val="4.6246249420164649E-2"/>
                  <c:y val="-2.0259877245498582E-2"/>
                </c:manualLayout>
              </c:layout>
              <c:showVal val="1"/>
            </c:dLbl>
            <c:dLbl>
              <c:idx val="2"/>
              <c:layout>
                <c:manualLayout>
                  <c:x val="4.4735918077354428E-2"/>
                  <c:y val="-1.619324283128493E-2"/>
                </c:manualLayout>
              </c:layout>
              <c:showVal val="1"/>
            </c:dLbl>
            <c:dLbl>
              <c:idx val="3"/>
              <c:layout>
                <c:manualLayout>
                  <c:x val="3.5977297325386806E-2"/>
                  <c:y val="-1.356983974309545E-2"/>
                </c:manualLayout>
              </c:layout>
              <c:showVal val="1"/>
            </c:dLbl>
            <c:dLbl>
              <c:idx val="4"/>
              <c:layout>
                <c:manualLayout>
                  <c:x val="3.0046280699994002E-2"/>
                  <c:y val="-1.7626443595773541E-3"/>
                </c:manualLayout>
              </c:layout>
              <c:showVal val="1"/>
            </c:dLbl>
            <c:dLbl>
              <c:idx val="5"/>
              <c:layout>
                <c:manualLayout>
                  <c:x val="3.2713435066354692E-2"/>
                  <c:y val="-7.084184845534091E-3"/>
                </c:manualLayout>
              </c:layout>
              <c:showVal val="1"/>
            </c:dLbl>
            <c:numFmt formatCode="#,##0.0" sourceLinked="0"/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2015 год</c:v>
                </c:pt>
                <c:pt idx="1">
                  <c:v>2016 год</c:v>
                </c:pt>
                <c:pt idx="2">
                  <c:v>2017 год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1662.4</c:v>
                </c:pt>
                <c:pt idx="1">
                  <c:v>1807.9</c:v>
                </c:pt>
                <c:pt idx="2">
                  <c:v>1726.3</c:v>
                </c:pt>
              </c:numCache>
            </c:numRef>
          </c:val>
        </c:ser>
        <c:shape val="box"/>
        <c:axId val="104556800"/>
        <c:axId val="104751104"/>
        <c:axId val="0"/>
      </c:bar3DChart>
      <c:catAx>
        <c:axId val="1045568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04751104"/>
        <c:crosses val="autoZero"/>
        <c:auto val="1"/>
        <c:lblAlgn val="ctr"/>
        <c:lblOffset val="100"/>
      </c:catAx>
      <c:valAx>
        <c:axId val="104751104"/>
        <c:scaling>
          <c:orientation val="minMax"/>
        </c:scaling>
        <c:axPos val="l"/>
        <c:majorGridlines/>
        <c:numFmt formatCode="#,##0" sourceLinked="0"/>
        <c:tickLblPos val="nextTo"/>
        <c:txPr>
          <a:bodyPr/>
          <a:lstStyle/>
          <a:p>
            <a:pPr>
              <a:defRPr b="0"/>
            </a:pPr>
            <a:endParaRPr lang="ru-RU"/>
          </a:p>
        </c:txPr>
        <c:crossAx val="104556800"/>
        <c:crosses val="autoZero"/>
        <c:crossBetween val="between"/>
        <c:majorUnit val="400"/>
      </c:valAx>
    </c:plotArea>
    <c:legend>
      <c:legendPos val="b"/>
      <c:layout/>
      <c:txPr>
        <a:bodyPr/>
        <a:lstStyle/>
        <a:p>
          <a:pPr>
            <a:defRPr b="1"/>
          </a:pPr>
          <a:endParaRPr lang="ru-RU"/>
        </a:p>
      </c:txPr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image" Target="../media/image6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Relationship Id="rId4" Type="http://schemas.openxmlformats.org/officeDocument/2006/relationships/image" Target="../media/image1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B550A87-5FE9-4C4A-A7C5-DC8D8660FB26}" type="doc">
      <dgm:prSet loTypeId="urn:microsoft.com/office/officeart/2005/8/layout/cycle6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1A21B79-561F-4575-A97B-6E46A634A05C}">
      <dgm:prSet phldrT="[Текст]" custT="1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67 бюджетных учреждений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B47CC73-4D71-4618-8B15-B92F2780C9BB}" type="parTrans" cxnId="{D21DEA2C-8A7F-4F23-AFC8-6D5B5F144BE2}">
      <dgm:prSet/>
      <dgm:spPr/>
      <dgm:t>
        <a:bodyPr/>
        <a:lstStyle/>
        <a:p>
          <a:endParaRPr lang="ru-RU"/>
        </a:p>
      </dgm:t>
    </dgm:pt>
    <dgm:pt modelId="{AF4BAA9C-50DF-49A6-B89D-6B44F5DD5E20}" type="sibTrans" cxnId="{D21DEA2C-8A7F-4F23-AFC8-6D5B5F144BE2}">
      <dgm:prSet/>
      <dgm:spPr/>
      <dgm:t>
        <a:bodyPr/>
        <a:lstStyle/>
        <a:p>
          <a:endParaRPr lang="ru-RU"/>
        </a:p>
      </dgm:t>
    </dgm:pt>
    <dgm:pt modelId="{6C8B64FA-1C3A-4C90-9E65-06BA64D291FE}">
      <dgm:prSet phldrT="[Текст]" custT="1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Количество участников бюджетного процесса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EE88079-C73E-4AFA-BA97-AA9D816325C2}" type="parTrans" cxnId="{13486379-3AE3-46E4-B76E-C0017DBB5969}">
      <dgm:prSet/>
      <dgm:spPr/>
      <dgm:t>
        <a:bodyPr/>
        <a:lstStyle/>
        <a:p>
          <a:endParaRPr lang="ru-RU"/>
        </a:p>
      </dgm:t>
    </dgm:pt>
    <dgm:pt modelId="{74DD74D5-A0AF-45E9-9760-7A7DA2AE8A73}" type="sibTrans" cxnId="{13486379-3AE3-46E4-B76E-C0017DBB5969}">
      <dgm:prSet/>
      <dgm:spPr/>
      <dgm:t>
        <a:bodyPr/>
        <a:lstStyle/>
        <a:p>
          <a:endParaRPr lang="ru-RU"/>
        </a:p>
      </dgm:t>
    </dgm:pt>
    <dgm:pt modelId="{EABC686A-8DFB-484C-B35B-E7A44C2A3432}">
      <dgm:prSet phldrT="[Текст]" custT="1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2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казенных учреждений</a:t>
          </a:r>
          <a:endParaRPr lang="ru-RU" sz="2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5393F3D-4F77-4621-A7D6-1013A1481EF8}" type="parTrans" cxnId="{24ADED58-70C7-439D-A937-78610CB41C6C}">
      <dgm:prSet/>
      <dgm:spPr/>
      <dgm:t>
        <a:bodyPr/>
        <a:lstStyle/>
        <a:p>
          <a:endParaRPr lang="ru-RU"/>
        </a:p>
      </dgm:t>
    </dgm:pt>
    <dgm:pt modelId="{C0818C1B-357E-4017-A9BC-6F5449301194}" type="sibTrans" cxnId="{24ADED58-70C7-439D-A937-78610CB41C6C}">
      <dgm:prSet/>
      <dgm:spPr/>
      <dgm:t>
        <a:bodyPr/>
        <a:lstStyle/>
        <a:p>
          <a:endParaRPr lang="ru-RU"/>
        </a:p>
      </dgm:t>
    </dgm:pt>
    <dgm:pt modelId="{DCA8C81F-EBD9-4B38-9292-16A42FC784FA}">
      <dgm:prSet phldrT="[Текст]" custT="1"/>
      <dgm:spPr>
        <a:effectLst>
          <a:reflection blurRad="6350" stA="52000" endA="300" endPos="35000" dir="5400000" sy="-100000" algn="bl" rotWithShape="0"/>
        </a:effectLst>
      </dgm:spPr>
      <dgm:t>
        <a:bodyPr/>
        <a:lstStyle/>
        <a:p>
          <a:r>
            <a: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11 главных распорядителей средств местного бюджета</a:t>
          </a:r>
          <a:endParaRPr lang="ru-RU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7B526E-478A-4759-9A68-B441BC64621E}" type="parTrans" cxnId="{44FC6F92-6378-4995-887F-94592231C5FB}">
      <dgm:prSet/>
      <dgm:spPr/>
      <dgm:t>
        <a:bodyPr/>
        <a:lstStyle/>
        <a:p>
          <a:endParaRPr lang="ru-RU"/>
        </a:p>
      </dgm:t>
    </dgm:pt>
    <dgm:pt modelId="{BED1A7AF-5E65-465D-8A1E-D82C3B4BD066}" type="sibTrans" cxnId="{44FC6F92-6378-4995-887F-94592231C5FB}">
      <dgm:prSet/>
      <dgm:spPr/>
      <dgm:t>
        <a:bodyPr/>
        <a:lstStyle/>
        <a:p>
          <a:endParaRPr lang="ru-RU"/>
        </a:p>
      </dgm:t>
    </dgm:pt>
    <dgm:pt modelId="{3957C845-8DF5-4A05-B992-35D7BEE27B6C}" type="pres">
      <dgm:prSet presAssocID="{FB550A87-5FE9-4C4A-A7C5-DC8D8660FB26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572B81-8E98-48C7-A574-5E407E6FD5E6}" type="pres">
      <dgm:prSet presAssocID="{6C8B64FA-1C3A-4C90-9E65-06BA64D291FE}" presName="node" presStyleLbl="node1" presStyleIdx="0" presStyleCnt="4" custScaleX="121000" custScaleY="121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D04F44-F938-455D-91C4-F60E7DF70139}" type="pres">
      <dgm:prSet presAssocID="{6C8B64FA-1C3A-4C90-9E65-06BA64D291FE}" presName="spNode" presStyleCnt="0"/>
      <dgm:spPr/>
    </dgm:pt>
    <dgm:pt modelId="{114691A6-FBB1-4F01-9D0D-E9677EF08658}" type="pres">
      <dgm:prSet presAssocID="{74DD74D5-A0AF-45E9-9760-7A7DA2AE8A73}" presName="sibTrans" presStyleLbl="sibTrans1D1" presStyleIdx="0" presStyleCnt="4"/>
      <dgm:spPr/>
      <dgm:t>
        <a:bodyPr/>
        <a:lstStyle/>
        <a:p>
          <a:endParaRPr lang="ru-RU"/>
        </a:p>
      </dgm:t>
    </dgm:pt>
    <dgm:pt modelId="{0084F92B-4A71-41C4-85CC-E44E6E80D9D7}" type="pres">
      <dgm:prSet presAssocID="{EABC686A-8DFB-484C-B35B-E7A44C2A3432}" presName="node" presStyleLbl="node1" presStyleIdx="1" presStyleCnt="4" custScaleX="133100" custScaleY="13310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BE7987CE-2F93-49EB-AFCF-0A20A05ED4FE}" type="pres">
      <dgm:prSet presAssocID="{EABC686A-8DFB-484C-B35B-E7A44C2A3432}" presName="spNode" presStyleCnt="0"/>
      <dgm:spPr/>
    </dgm:pt>
    <dgm:pt modelId="{5C086E3E-0ED3-4AD6-9360-6E4BBC1BE125}" type="pres">
      <dgm:prSet presAssocID="{C0818C1B-357E-4017-A9BC-6F5449301194}" presName="sibTrans" presStyleLbl="sibTrans1D1" presStyleIdx="1" presStyleCnt="4"/>
      <dgm:spPr/>
      <dgm:t>
        <a:bodyPr/>
        <a:lstStyle/>
        <a:p>
          <a:endParaRPr lang="ru-RU"/>
        </a:p>
      </dgm:t>
    </dgm:pt>
    <dgm:pt modelId="{42721377-04F8-4B55-97EF-777F31CA0DD5}" type="pres">
      <dgm:prSet presAssocID="{61A21B79-561F-4575-A97B-6E46A634A05C}" presName="node" presStyleLbl="node1" presStyleIdx="2" presStyleCnt="4" custScaleX="133100" custScaleY="13310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7BE558DF-3A80-40F1-8BE0-97A028B28453}" type="pres">
      <dgm:prSet presAssocID="{61A21B79-561F-4575-A97B-6E46A634A05C}" presName="spNode" presStyleCnt="0"/>
      <dgm:spPr/>
    </dgm:pt>
    <dgm:pt modelId="{48047380-13FA-4479-8DEF-0FA08160F813}" type="pres">
      <dgm:prSet presAssocID="{AF4BAA9C-50DF-49A6-B89D-6B44F5DD5E20}" presName="sibTrans" presStyleLbl="sibTrans1D1" presStyleIdx="2" presStyleCnt="4"/>
      <dgm:spPr/>
      <dgm:t>
        <a:bodyPr/>
        <a:lstStyle/>
        <a:p>
          <a:endParaRPr lang="ru-RU"/>
        </a:p>
      </dgm:t>
    </dgm:pt>
    <dgm:pt modelId="{57A97E72-EB16-40A7-9A66-A7A72C983F3D}" type="pres">
      <dgm:prSet presAssocID="{DCA8C81F-EBD9-4B38-9292-16A42FC784FA}" presName="node" presStyleLbl="node1" presStyleIdx="3" presStyleCnt="4" custScaleX="133100" custScaleY="133100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432B481F-E5C1-4745-B265-75A2FE9176A1}" type="pres">
      <dgm:prSet presAssocID="{DCA8C81F-EBD9-4B38-9292-16A42FC784FA}" presName="spNode" presStyleCnt="0"/>
      <dgm:spPr/>
    </dgm:pt>
    <dgm:pt modelId="{848BDBFF-B1A3-41D7-A4E6-020708A7CF5B}" type="pres">
      <dgm:prSet presAssocID="{BED1A7AF-5E65-465D-8A1E-D82C3B4BD066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13486379-3AE3-46E4-B76E-C0017DBB5969}" srcId="{FB550A87-5FE9-4C4A-A7C5-DC8D8660FB26}" destId="{6C8B64FA-1C3A-4C90-9E65-06BA64D291FE}" srcOrd="0" destOrd="0" parTransId="{AEE88079-C73E-4AFA-BA97-AA9D816325C2}" sibTransId="{74DD74D5-A0AF-45E9-9760-7A7DA2AE8A73}"/>
    <dgm:cxn modelId="{1AFFD6A3-F92A-45D3-B999-32BE2CD96022}" type="presOf" srcId="{EABC686A-8DFB-484C-B35B-E7A44C2A3432}" destId="{0084F92B-4A71-41C4-85CC-E44E6E80D9D7}" srcOrd="0" destOrd="0" presId="urn:microsoft.com/office/officeart/2005/8/layout/cycle6"/>
    <dgm:cxn modelId="{1B8D7819-6468-4613-BF14-6421311DFB3C}" type="presOf" srcId="{FB550A87-5FE9-4C4A-A7C5-DC8D8660FB26}" destId="{3957C845-8DF5-4A05-B992-35D7BEE27B6C}" srcOrd="0" destOrd="0" presId="urn:microsoft.com/office/officeart/2005/8/layout/cycle6"/>
    <dgm:cxn modelId="{E39ACEF4-889A-4EEA-A148-ECBBFE4F9994}" type="presOf" srcId="{74DD74D5-A0AF-45E9-9760-7A7DA2AE8A73}" destId="{114691A6-FBB1-4F01-9D0D-E9677EF08658}" srcOrd="0" destOrd="0" presId="urn:microsoft.com/office/officeart/2005/8/layout/cycle6"/>
    <dgm:cxn modelId="{0FD0969E-55CA-4409-91A8-8FF7CA27D47E}" type="presOf" srcId="{DCA8C81F-EBD9-4B38-9292-16A42FC784FA}" destId="{57A97E72-EB16-40A7-9A66-A7A72C983F3D}" srcOrd="0" destOrd="0" presId="urn:microsoft.com/office/officeart/2005/8/layout/cycle6"/>
    <dgm:cxn modelId="{849DFBA4-3CA6-48A3-8D08-C4A5DCF25B4C}" type="presOf" srcId="{C0818C1B-357E-4017-A9BC-6F5449301194}" destId="{5C086E3E-0ED3-4AD6-9360-6E4BBC1BE125}" srcOrd="0" destOrd="0" presId="urn:microsoft.com/office/officeart/2005/8/layout/cycle6"/>
    <dgm:cxn modelId="{3C00A032-D357-4CE1-A0A5-ED8180FA3412}" type="presOf" srcId="{6C8B64FA-1C3A-4C90-9E65-06BA64D291FE}" destId="{2B572B81-8E98-48C7-A574-5E407E6FD5E6}" srcOrd="0" destOrd="0" presId="urn:microsoft.com/office/officeart/2005/8/layout/cycle6"/>
    <dgm:cxn modelId="{44FC6F92-6378-4995-887F-94592231C5FB}" srcId="{FB550A87-5FE9-4C4A-A7C5-DC8D8660FB26}" destId="{DCA8C81F-EBD9-4B38-9292-16A42FC784FA}" srcOrd="3" destOrd="0" parTransId="{BD7B526E-478A-4759-9A68-B441BC64621E}" sibTransId="{BED1A7AF-5E65-465D-8A1E-D82C3B4BD066}"/>
    <dgm:cxn modelId="{D21DEA2C-8A7F-4F23-AFC8-6D5B5F144BE2}" srcId="{FB550A87-5FE9-4C4A-A7C5-DC8D8660FB26}" destId="{61A21B79-561F-4575-A97B-6E46A634A05C}" srcOrd="2" destOrd="0" parTransId="{6B47CC73-4D71-4618-8B15-B92F2780C9BB}" sibTransId="{AF4BAA9C-50DF-49A6-B89D-6B44F5DD5E20}"/>
    <dgm:cxn modelId="{630D95AD-1E24-4EFE-860A-EE1C5161E46D}" type="presOf" srcId="{61A21B79-561F-4575-A97B-6E46A634A05C}" destId="{42721377-04F8-4B55-97EF-777F31CA0DD5}" srcOrd="0" destOrd="0" presId="urn:microsoft.com/office/officeart/2005/8/layout/cycle6"/>
    <dgm:cxn modelId="{E9BFB767-6E0E-4410-885C-0731A0534661}" type="presOf" srcId="{AF4BAA9C-50DF-49A6-B89D-6B44F5DD5E20}" destId="{48047380-13FA-4479-8DEF-0FA08160F813}" srcOrd="0" destOrd="0" presId="urn:microsoft.com/office/officeart/2005/8/layout/cycle6"/>
    <dgm:cxn modelId="{24ADED58-70C7-439D-A937-78610CB41C6C}" srcId="{FB550A87-5FE9-4C4A-A7C5-DC8D8660FB26}" destId="{EABC686A-8DFB-484C-B35B-E7A44C2A3432}" srcOrd="1" destOrd="0" parTransId="{85393F3D-4F77-4621-A7D6-1013A1481EF8}" sibTransId="{C0818C1B-357E-4017-A9BC-6F5449301194}"/>
    <dgm:cxn modelId="{04DC7840-B3C8-4C9F-96EA-713038BB0E7C}" type="presOf" srcId="{BED1A7AF-5E65-465D-8A1E-D82C3B4BD066}" destId="{848BDBFF-B1A3-41D7-A4E6-020708A7CF5B}" srcOrd="0" destOrd="0" presId="urn:microsoft.com/office/officeart/2005/8/layout/cycle6"/>
    <dgm:cxn modelId="{361F4DDA-6C9F-4A5A-BDCA-45710148C7B5}" type="presParOf" srcId="{3957C845-8DF5-4A05-B992-35D7BEE27B6C}" destId="{2B572B81-8E98-48C7-A574-5E407E6FD5E6}" srcOrd="0" destOrd="0" presId="urn:microsoft.com/office/officeart/2005/8/layout/cycle6"/>
    <dgm:cxn modelId="{5A1060F7-DD75-4A8E-8713-66149CBE83DC}" type="presParOf" srcId="{3957C845-8DF5-4A05-B992-35D7BEE27B6C}" destId="{CAD04F44-F938-455D-91C4-F60E7DF70139}" srcOrd="1" destOrd="0" presId="urn:microsoft.com/office/officeart/2005/8/layout/cycle6"/>
    <dgm:cxn modelId="{EE35748B-29FB-4933-9B3D-A1FC7043E2F5}" type="presParOf" srcId="{3957C845-8DF5-4A05-B992-35D7BEE27B6C}" destId="{114691A6-FBB1-4F01-9D0D-E9677EF08658}" srcOrd="2" destOrd="0" presId="urn:microsoft.com/office/officeart/2005/8/layout/cycle6"/>
    <dgm:cxn modelId="{A5D677BE-FE69-4864-8F9C-55405778C60F}" type="presParOf" srcId="{3957C845-8DF5-4A05-B992-35D7BEE27B6C}" destId="{0084F92B-4A71-41C4-85CC-E44E6E80D9D7}" srcOrd="3" destOrd="0" presId="urn:microsoft.com/office/officeart/2005/8/layout/cycle6"/>
    <dgm:cxn modelId="{BEB3F5B8-7BEC-4E9D-BB22-4A8DDF938F42}" type="presParOf" srcId="{3957C845-8DF5-4A05-B992-35D7BEE27B6C}" destId="{BE7987CE-2F93-49EB-AFCF-0A20A05ED4FE}" srcOrd="4" destOrd="0" presId="urn:microsoft.com/office/officeart/2005/8/layout/cycle6"/>
    <dgm:cxn modelId="{020293A8-2FFC-451C-A077-03BA19EECD2D}" type="presParOf" srcId="{3957C845-8DF5-4A05-B992-35D7BEE27B6C}" destId="{5C086E3E-0ED3-4AD6-9360-6E4BBC1BE125}" srcOrd="5" destOrd="0" presId="urn:microsoft.com/office/officeart/2005/8/layout/cycle6"/>
    <dgm:cxn modelId="{1057405F-0746-45AC-BE41-4754F6A7166F}" type="presParOf" srcId="{3957C845-8DF5-4A05-B992-35D7BEE27B6C}" destId="{42721377-04F8-4B55-97EF-777F31CA0DD5}" srcOrd="6" destOrd="0" presId="urn:microsoft.com/office/officeart/2005/8/layout/cycle6"/>
    <dgm:cxn modelId="{145E0D30-65A1-4DF0-9A70-419E5AB03007}" type="presParOf" srcId="{3957C845-8DF5-4A05-B992-35D7BEE27B6C}" destId="{7BE558DF-3A80-40F1-8BE0-97A028B28453}" srcOrd="7" destOrd="0" presId="urn:microsoft.com/office/officeart/2005/8/layout/cycle6"/>
    <dgm:cxn modelId="{F43ABED6-1892-4E20-9201-728B7B515D66}" type="presParOf" srcId="{3957C845-8DF5-4A05-B992-35D7BEE27B6C}" destId="{48047380-13FA-4479-8DEF-0FA08160F813}" srcOrd="8" destOrd="0" presId="urn:microsoft.com/office/officeart/2005/8/layout/cycle6"/>
    <dgm:cxn modelId="{D930BCF5-90DB-4A6D-9DA0-CA58F5294732}" type="presParOf" srcId="{3957C845-8DF5-4A05-B992-35D7BEE27B6C}" destId="{57A97E72-EB16-40A7-9A66-A7A72C983F3D}" srcOrd="9" destOrd="0" presId="urn:microsoft.com/office/officeart/2005/8/layout/cycle6"/>
    <dgm:cxn modelId="{140C4DAA-888D-49AD-8DBB-A21F11FFC13D}" type="presParOf" srcId="{3957C845-8DF5-4A05-B992-35D7BEE27B6C}" destId="{432B481F-E5C1-4745-B265-75A2FE9176A1}" srcOrd="10" destOrd="0" presId="urn:microsoft.com/office/officeart/2005/8/layout/cycle6"/>
    <dgm:cxn modelId="{8D803762-79AD-42C6-90E3-27CB4A71D5AE}" type="presParOf" srcId="{3957C845-8DF5-4A05-B992-35D7BEE27B6C}" destId="{848BDBFF-B1A3-41D7-A4E6-020708A7CF5B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756B744-AC70-4B81-AFF2-E93E60D7D8E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9E62A9-47AD-4BF2-A1E4-D8E063831B3E}">
      <dgm:prSet phldrT="[Текст]"/>
      <dgm:spPr/>
      <dgm:t>
        <a:bodyPr/>
        <a:lstStyle/>
        <a:p>
          <a:r>
            <a:rPr lang="ru-RU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Общий объём средств на повышение ФОТ:</a:t>
          </a:r>
          <a:endParaRPr lang="ru-RU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30E107C-AB96-4F7B-BEB9-781E2B712A7D}" type="parTrans" cxnId="{51991E8D-7FE6-41A7-B6DB-19AA7D066868}">
      <dgm:prSet/>
      <dgm:spPr/>
      <dgm:t>
        <a:bodyPr/>
        <a:lstStyle/>
        <a:p>
          <a:endParaRPr lang="ru-RU"/>
        </a:p>
      </dgm:t>
    </dgm:pt>
    <dgm:pt modelId="{AAEBD6AA-45B9-49FF-85B4-2E511470C56B}" type="sibTrans" cxnId="{51991E8D-7FE6-41A7-B6DB-19AA7D066868}">
      <dgm:prSet/>
      <dgm:spPr/>
      <dgm:t>
        <a:bodyPr/>
        <a:lstStyle/>
        <a:p>
          <a:endParaRPr lang="ru-RU"/>
        </a:p>
      </dgm:t>
    </dgm:pt>
    <dgm:pt modelId="{CC21DAE0-C6FD-4B2D-8325-A7F6CB2DB74A}">
      <dgm:prSet phldrT="[Текст]"/>
      <dgm:spPr/>
      <dgm:t>
        <a:bodyPr/>
        <a:lstStyle/>
        <a:p>
          <a:r>
            <a:rPr lang="ru-RU" b="1" dirty="0" smtClean="0"/>
            <a:t>2014 год – 110,6 млн. рублей</a:t>
          </a:r>
          <a:endParaRPr lang="ru-RU" b="1" dirty="0"/>
        </a:p>
      </dgm:t>
    </dgm:pt>
    <dgm:pt modelId="{0D266F6E-ECF5-4DC9-A765-C6CC001E8D76}" type="parTrans" cxnId="{99453FDC-9803-49E8-A91D-653F3843B92D}">
      <dgm:prSet/>
      <dgm:spPr/>
      <dgm:t>
        <a:bodyPr/>
        <a:lstStyle/>
        <a:p>
          <a:endParaRPr lang="ru-RU"/>
        </a:p>
      </dgm:t>
    </dgm:pt>
    <dgm:pt modelId="{29901B31-F70C-4BCE-A77E-D7112D0FFC52}" type="sibTrans" cxnId="{99453FDC-9803-49E8-A91D-653F3843B92D}">
      <dgm:prSet/>
      <dgm:spPr/>
      <dgm:t>
        <a:bodyPr/>
        <a:lstStyle/>
        <a:p>
          <a:endParaRPr lang="ru-RU"/>
        </a:p>
      </dgm:t>
    </dgm:pt>
    <dgm:pt modelId="{93BA5936-3E6A-480F-A831-0BE90A91201F}">
      <dgm:prSet phldrT="[Текст]"/>
      <dgm:spPr/>
      <dgm:t>
        <a:bodyPr/>
        <a:lstStyle/>
        <a:p>
          <a:r>
            <a:rPr lang="ru-RU" b="1" dirty="0" smtClean="0"/>
            <a:t>2015 год – 80,8 млн. рублей</a:t>
          </a:r>
          <a:endParaRPr lang="ru-RU" b="1" dirty="0"/>
        </a:p>
      </dgm:t>
    </dgm:pt>
    <dgm:pt modelId="{A0196344-268B-4EF0-86F7-6817DCFB8D08}" type="parTrans" cxnId="{C45CEE1F-AF1E-4F14-8F6D-1875CB04136A}">
      <dgm:prSet/>
      <dgm:spPr/>
      <dgm:t>
        <a:bodyPr/>
        <a:lstStyle/>
        <a:p>
          <a:endParaRPr lang="ru-RU"/>
        </a:p>
      </dgm:t>
    </dgm:pt>
    <dgm:pt modelId="{14152704-578A-4991-BD5E-72C68AFE70E0}" type="sibTrans" cxnId="{C45CEE1F-AF1E-4F14-8F6D-1875CB04136A}">
      <dgm:prSet/>
      <dgm:spPr/>
      <dgm:t>
        <a:bodyPr/>
        <a:lstStyle/>
        <a:p>
          <a:endParaRPr lang="ru-RU"/>
        </a:p>
      </dgm:t>
    </dgm:pt>
    <dgm:pt modelId="{FDB0D447-9EA1-4795-A265-AED1D74C72D9}">
      <dgm:prSet phldrT="[Текст]"/>
      <dgm:spPr/>
      <dgm:t>
        <a:bodyPr/>
        <a:lstStyle/>
        <a:p>
          <a:r>
            <a:rPr lang="ru-RU" b="1" dirty="0" smtClean="0"/>
            <a:t>2016 год – 78,1 млн. рублей</a:t>
          </a:r>
          <a:endParaRPr lang="ru-RU" b="1" dirty="0"/>
        </a:p>
      </dgm:t>
    </dgm:pt>
    <dgm:pt modelId="{CAEEC41D-99C7-4999-BE4C-DA4BD50E7BC0}" type="parTrans" cxnId="{13A88250-249B-426C-89AB-A59B94EB35E5}">
      <dgm:prSet/>
      <dgm:spPr/>
      <dgm:t>
        <a:bodyPr/>
        <a:lstStyle/>
        <a:p>
          <a:endParaRPr lang="ru-RU"/>
        </a:p>
      </dgm:t>
    </dgm:pt>
    <dgm:pt modelId="{D7B7013D-8CE6-4D1C-B2C5-85F5BF30B4B2}" type="sibTrans" cxnId="{13A88250-249B-426C-89AB-A59B94EB35E5}">
      <dgm:prSet/>
      <dgm:spPr/>
      <dgm:t>
        <a:bodyPr/>
        <a:lstStyle/>
        <a:p>
          <a:endParaRPr lang="ru-RU"/>
        </a:p>
      </dgm:t>
    </dgm:pt>
    <dgm:pt modelId="{F8755385-7300-4649-AE42-5355ADB36F72}">
      <dgm:prSet phldrT="[Текст]"/>
      <dgm:spPr/>
      <dgm:t>
        <a:bodyPr/>
        <a:lstStyle/>
        <a:p>
          <a:r>
            <a:rPr lang="ru-RU" b="1" dirty="0" smtClean="0"/>
            <a:t>2017 год – 73,8 млн. рублей</a:t>
          </a:r>
          <a:endParaRPr lang="ru-RU" b="1" dirty="0"/>
        </a:p>
      </dgm:t>
    </dgm:pt>
    <dgm:pt modelId="{5155CAC6-E032-4B02-9B96-FD94B5D2A17B}" type="parTrans" cxnId="{A4BA32D8-F118-429D-9F88-D8D791DB2F80}">
      <dgm:prSet/>
      <dgm:spPr/>
      <dgm:t>
        <a:bodyPr/>
        <a:lstStyle/>
        <a:p>
          <a:endParaRPr lang="ru-RU"/>
        </a:p>
      </dgm:t>
    </dgm:pt>
    <dgm:pt modelId="{B53B22B3-6748-401E-9473-B40770F79A73}" type="sibTrans" cxnId="{A4BA32D8-F118-429D-9F88-D8D791DB2F80}">
      <dgm:prSet/>
      <dgm:spPr/>
      <dgm:t>
        <a:bodyPr/>
        <a:lstStyle/>
        <a:p>
          <a:endParaRPr lang="ru-RU"/>
        </a:p>
      </dgm:t>
    </dgm:pt>
    <dgm:pt modelId="{96A9ACC9-C4E0-4AD5-970A-BAD8953D634E}" type="pres">
      <dgm:prSet presAssocID="{C756B744-AC70-4B81-AFF2-E93E60D7D8E3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535BDA3-DE9F-45BB-9779-272D4A66B449}" type="pres">
      <dgm:prSet presAssocID="{2F9E62A9-47AD-4BF2-A1E4-D8E063831B3E}" presName="linNode" presStyleCnt="0"/>
      <dgm:spPr/>
    </dgm:pt>
    <dgm:pt modelId="{9CA4A54F-49EE-453D-A196-4A75976B87CC}" type="pres">
      <dgm:prSet presAssocID="{2F9E62A9-47AD-4BF2-A1E4-D8E063831B3E}" presName="parentShp" presStyleLbl="node1" presStyleIdx="0" presStyleCnt="1" custScaleX="755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A9F0A9-2F60-4D9E-A437-48E30C3198FC}" type="pres">
      <dgm:prSet presAssocID="{2F9E62A9-47AD-4BF2-A1E4-D8E063831B3E}" presName="childShp" presStyleLbl="bgAccFollowNode1" presStyleIdx="0" presStyleCnt="1" custScaleX="99927" custScaleY="7918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51991E8D-7FE6-41A7-B6DB-19AA7D066868}" srcId="{C756B744-AC70-4B81-AFF2-E93E60D7D8E3}" destId="{2F9E62A9-47AD-4BF2-A1E4-D8E063831B3E}" srcOrd="0" destOrd="0" parTransId="{B30E107C-AB96-4F7B-BEB9-781E2B712A7D}" sibTransId="{AAEBD6AA-45B9-49FF-85B4-2E511470C56B}"/>
    <dgm:cxn modelId="{D413C6B9-EECC-488E-BB84-C50DC71A42F6}" type="presOf" srcId="{CC21DAE0-C6FD-4B2D-8325-A7F6CB2DB74A}" destId="{11A9F0A9-2F60-4D9E-A437-48E30C3198FC}" srcOrd="0" destOrd="0" presId="urn:microsoft.com/office/officeart/2005/8/layout/vList6"/>
    <dgm:cxn modelId="{A4BA32D8-F118-429D-9F88-D8D791DB2F80}" srcId="{2F9E62A9-47AD-4BF2-A1E4-D8E063831B3E}" destId="{F8755385-7300-4649-AE42-5355ADB36F72}" srcOrd="3" destOrd="0" parTransId="{5155CAC6-E032-4B02-9B96-FD94B5D2A17B}" sibTransId="{B53B22B3-6748-401E-9473-B40770F79A73}"/>
    <dgm:cxn modelId="{90659D79-34ED-4FCE-A71D-20D426DB9561}" type="presOf" srcId="{C756B744-AC70-4B81-AFF2-E93E60D7D8E3}" destId="{96A9ACC9-C4E0-4AD5-970A-BAD8953D634E}" srcOrd="0" destOrd="0" presId="urn:microsoft.com/office/officeart/2005/8/layout/vList6"/>
    <dgm:cxn modelId="{99453FDC-9803-49E8-A91D-653F3843B92D}" srcId="{2F9E62A9-47AD-4BF2-A1E4-D8E063831B3E}" destId="{CC21DAE0-C6FD-4B2D-8325-A7F6CB2DB74A}" srcOrd="0" destOrd="0" parTransId="{0D266F6E-ECF5-4DC9-A765-C6CC001E8D76}" sibTransId="{29901B31-F70C-4BCE-A77E-D7112D0FFC52}"/>
    <dgm:cxn modelId="{22AD9719-7E4F-46C0-8E27-AD2A22DBB848}" type="presOf" srcId="{93BA5936-3E6A-480F-A831-0BE90A91201F}" destId="{11A9F0A9-2F60-4D9E-A437-48E30C3198FC}" srcOrd="0" destOrd="1" presId="urn:microsoft.com/office/officeart/2005/8/layout/vList6"/>
    <dgm:cxn modelId="{13A88250-249B-426C-89AB-A59B94EB35E5}" srcId="{2F9E62A9-47AD-4BF2-A1E4-D8E063831B3E}" destId="{FDB0D447-9EA1-4795-A265-AED1D74C72D9}" srcOrd="2" destOrd="0" parTransId="{CAEEC41D-99C7-4999-BE4C-DA4BD50E7BC0}" sibTransId="{D7B7013D-8CE6-4D1C-B2C5-85F5BF30B4B2}"/>
    <dgm:cxn modelId="{C45CEE1F-AF1E-4F14-8F6D-1875CB04136A}" srcId="{2F9E62A9-47AD-4BF2-A1E4-D8E063831B3E}" destId="{93BA5936-3E6A-480F-A831-0BE90A91201F}" srcOrd="1" destOrd="0" parTransId="{A0196344-268B-4EF0-86F7-6817DCFB8D08}" sibTransId="{14152704-578A-4991-BD5E-72C68AFE70E0}"/>
    <dgm:cxn modelId="{CBF5B9C1-A1ED-4578-988B-2252363B55AD}" type="presOf" srcId="{F8755385-7300-4649-AE42-5355ADB36F72}" destId="{11A9F0A9-2F60-4D9E-A437-48E30C3198FC}" srcOrd="0" destOrd="3" presId="urn:microsoft.com/office/officeart/2005/8/layout/vList6"/>
    <dgm:cxn modelId="{93816569-B988-4308-B541-8009FFA39F5C}" type="presOf" srcId="{FDB0D447-9EA1-4795-A265-AED1D74C72D9}" destId="{11A9F0A9-2F60-4D9E-A437-48E30C3198FC}" srcOrd="0" destOrd="2" presId="urn:microsoft.com/office/officeart/2005/8/layout/vList6"/>
    <dgm:cxn modelId="{A1C3BF97-2C1B-4FA8-9190-CB3D548F4A72}" type="presOf" srcId="{2F9E62A9-47AD-4BF2-A1E4-D8E063831B3E}" destId="{9CA4A54F-49EE-453D-A196-4A75976B87CC}" srcOrd="0" destOrd="0" presId="urn:microsoft.com/office/officeart/2005/8/layout/vList6"/>
    <dgm:cxn modelId="{3F8355BD-2C9C-469D-8F69-DAD57A9ADA90}" type="presParOf" srcId="{96A9ACC9-C4E0-4AD5-970A-BAD8953D634E}" destId="{4535BDA3-DE9F-45BB-9779-272D4A66B449}" srcOrd="0" destOrd="0" presId="urn:microsoft.com/office/officeart/2005/8/layout/vList6"/>
    <dgm:cxn modelId="{7068D410-ABED-4139-8F60-E024AFE9E5B2}" type="presParOf" srcId="{4535BDA3-DE9F-45BB-9779-272D4A66B449}" destId="{9CA4A54F-49EE-453D-A196-4A75976B87CC}" srcOrd="0" destOrd="0" presId="urn:microsoft.com/office/officeart/2005/8/layout/vList6"/>
    <dgm:cxn modelId="{9A763210-5292-4FC1-B1BA-DE33D63037B0}" type="presParOf" srcId="{4535BDA3-DE9F-45BB-9779-272D4A66B449}" destId="{11A9F0A9-2F60-4D9E-A437-48E30C3198F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A00699-A5C5-4C5F-8F66-8C77D8E19DE3}" type="doc">
      <dgm:prSet loTypeId="urn:microsoft.com/office/officeart/2005/8/layout/vLis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F5C7131-9415-449D-86CC-31EF2000F25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АО «</a:t>
          </a:r>
          <a:r>
            <a:rPr lang="ru-RU" sz="2400" b="1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Каменскволокно</a:t>
          </a:r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»</a:t>
          </a:r>
          <a:endParaRPr lang="ru-RU" sz="24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C44E57-D97D-4822-9504-79B0630DFD71}" type="parTrans" cxnId="{F4DBC2AD-3A1F-4A5E-959D-CDC8D6CF83F2}">
      <dgm:prSet/>
      <dgm:spPr/>
      <dgm:t>
        <a:bodyPr/>
        <a:lstStyle/>
        <a:p>
          <a:endParaRPr lang="ru-RU" sz="2200">
            <a:effectLst/>
          </a:endParaRPr>
        </a:p>
      </dgm:t>
    </dgm:pt>
    <dgm:pt modelId="{13B7A5E1-6E78-4287-901D-B0372C5B61D9}" type="sibTrans" cxnId="{F4DBC2AD-3A1F-4A5E-959D-CDC8D6CF83F2}">
      <dgm:prSet/>
      <dgm:spPr/>
      <dgm:t>
        <a:bodyPr/>
        <a:lstStyle/>
        <a:p>
          <a:endParaRPr lang="ru-RU" sz="2200">
            <a:effectLst/>
          </a:endParaRPr>
        </a:p>
      </dgm:t>
    </dgm:pt>
    <dgm:pt modelId="{4906631C-68FA-4A14-8D5A-47DBD62832A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ФКУ «ЕРЦ МО РФ» (войсковые части)</a:t>
          </a:r>
          <a:endParaRPr lang="ru-RU" sz="24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80ED66-D8CD-499D-9EA8-B42570701E62}" type="parTrans" cxnId="{19DF9532-EBA2-4A51-88B0-38364BD43B59}">
      <dgm:prSet/>
      <dgm:spPr/>
      <dgm:t>
        <a:bodyPr/>
        <a:lstStyle/>
        <a:p>
          <a:endParaRPr lang="ru-RU" sz="2200">
            <a:effectLst/>
          </a:endParaRPr>
        </a:p>
      </dgm:t>
    </dgm:pt>
    <dgm:pt modelId="{95BC662A-FB34-4306-9157-BB98D92AAB9C}" type="sibTrans" cxnId="{19DF9532-EBA2-4A51-88B0-38364BD43B59}">
      <dgm:prSet/>
      <dgm:spPr/>
      <dgm:t>
        <a:bodyPr/>
        <a:lstStyle/>
        <a:p>
          <a:endParaRPr lang="ru-RU" sz="2200">
            <a:effectLst/>
          </a:endParaRPr>
        </a:p>
      </dgm:t>
    </dgm:pt>
    <dgm:pt modelId="{B542F53D-F5F0-4366-B548-3C69004869D4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Эксплуатационное локомотивное депо Лихая – СП Дирекции тяги – СП СКЖД – филиала ОАО «РЖД</a:t>
          </a:r>
          <a:endParaRPr lang="ru-RU" sz="20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AC1064-1A20-4903-B974-C861700E3B93}" type="parTrans" cxnId="{23A7A679-B933-4DD0-82BE-7CD25E4FA8D5}">
      <dgm:prSet/>
      <dgm:spPr/>
      <dgm:t>
        <a:bodyPr/>
        <a:lstStyle/>
        <a:p>
          <a:endParaRPr lang="ru-RU" sz="2200">
            <a:effectLst/>
          </a:endParaRPr>
        </a:p>
      </dgm:t>
    </dgm:pt>
    <dgm:pt modelId="{15270B17-9773-423C-9E0C-75B762451EF8}" type="sibTrans" cxnId="{23A7A679-B933-4DD0-82BE-7CD25E4FA8D5}">
      <dgm:prSet/>
      <dgm:spPr/>
      <dgm:t>
        <a:bodyPr/>
        <a:lstStyle/>
        <a:p>
          <a:endParaRPr lang="ru-RU" sz="2200">
            <a:effectLst/>
          </a:endParaRPr>
        </a:p>
      </dgm:t>
    </dgm:pt>
    <dgm:pt modelId="{F7F7E3B6-D628-463D-94A1-EB948BEFFC1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АО «Каменский стеклотарный завод»</a:t>
          </a:r>
          <a:endParaRPr lang="ru-RU" sz="24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4DEBFE-344C-4DE4-97F2-A3B5129F403D}" type="parTrans" cxnId="{865D792B-E301-4378-AAB2-0F93E1F824CC}">
      <dgm:prSet/>
      <dgm:spPr/>
      <dgm:t>
        <a:bodyPr/>
        <a:lstStyle/>
        <a:p>
          <a:endParaRPr lang="ru-RU" sz="2200">
            <a:effectLst/>
          </a:endParaRPr>
        </a:p>
      </dgm:t>
    </dgm:pt>
    <dgm:pt modelId="{9A11123D-4DEF-4D82-A064-962F0714E4A7}" type="sibTrans" cxnId="{865D792B-E301-4378-AAB2-0F93E1F824CC}">
      <dgm:prSet/>
      <dgm:spPr/>
      <dgm:t>
        <a:bodyPr/>
        <a:lstStyle/>
        <a:p>
          <a:endParaRPr lang="ru-RU" sz="2200">
            <a:effectLst/>
          </a:endParaRPr>
        </a:p>
      </dgm:t>
    </dgm:pt>
    <dgm:pt modelId="{35871ADF-F9A9-4FC2-A253-34AD2F78E89A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ФКП «Комбинат «Каменский»</a:t>
          </a:r>
          <a:endParaRPr lang="ru-RU" sz="24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135DC18-3D97-494E-B1CD-EEB3CFB10551}" type="parTrans" cxnId="{301DABE3-AEF3-4490-927A-7D2C89E13D52}">
      <dgm:prSet/>
      <dgm:spPr/>
      <dgm:t>
        <a:bodyPr/>
        <a:lstStyle/>
        <a:p>
          <a:endParaRPr lang="ru-RU">
            <a:effectLst/>
          </a:endParaRPr>
        </a:p>
      </dgm:t>
    </dgm:pt>
    <dgm:pt modelId="{ED6DD8C5-10C3-4B3C-A50D-80F18DCB08E8}" type="sibTrans" cxnId="{301DABE3-AEF3-4490-927A-7D2C89E13D52}">
      <dgm:prSet/>
      <dgm:spPr/>
      <dgm:t>
        <a:bodyPr/>
        <a:lstStyle/>
        <a:p>
          <a:endParaRPr lang="ru-RU">
            <a:effectLst/>
          </a:endParaRPr>
        </a:p>
      </dgm:t>
    </dgm:pt>
    <dgm:pt modelId="{B20C0210-4115-4B51-8326-42237C77F75D}" type="pres">
      <dgm:prSet presAssocID="{9EA00699-A5C5-4C5F-8F66-8C77D8E19DE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90C198-0B14-4068-BF20-00D35507257F}" type="pres">
      <dgm:prSet presAssocID="{35871ADF-F9A9-4FC2-A253-34AD2F78E89A}" presName="composite" presStyleCnt="0"/>
      <dgm:spPr/>
    </dgm:pt>
    <dgm:pt modelId="{7312D532-6096-4C1A-A797-1FF87F3C7BD3}" type="pres">
      <dgm:prSet presAssocID="{35871ADF-F9A9-4FC2-A253-34AD2F78E89A}" presName="imgShp" presStyleLbl="fgImgPlac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A5C9B19D-CA9C-4FEC-9DC5-2A4E4C2EA56B}" type="pres">
      <dgm:prSet presAssocID="{35871ADF-F9A9-4FC2-A253-34AD2F78E89A}" presName="txShp" presStyleLbl="node1" presStyleIdx="0" presStyleCnt="5" custScaleX="101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B12AF6-FB23-4121-A0BC-02B7F603ADDF}" type="pres">
      <dgm:prSet presAssocID="{ED6DD8C5-10C3-4B3C-A50D-80F18DCB08E8}" presName="spacing" presStyleCnt="0"/>
      <dgm:spPr/>
    </dgm:pt>
    <dgm:pt modelId="{4800C5E2-97F6-4961-8EFB-56D418630F5F}" type="pres">
      <dgm:prSet presAssocID="{5F5C7131-9415-449D-86CC-31EF2000F252}" presName="composite" presStyleCnt="0"/>
      <dgm:spPr/>
    </dgm:pt>
    <dgm:pt modelId="{1A3802F1-1E2F-4F6B-B109-2CE24E519F54}" type="pres">
      <dgm:prSet presAssocID="{5F5C7131-9415-449D-86CC-31EF2000F252}" presName="imgShp" presStyleLbl="fgImgPlace1" presStyleIdx="1" presStyleCnt="5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B7C4D0CF-09A6-485C-812C-3DB8BBD1A259}" type="pres">
      <dgm:prSet presAssocID="{5F5C7131-9415-449D-86CC-31EF2000F252}" presName="txShp" presStyleLbl="node1" presStyleIdx="1" presStyleCnt="5" custScaleX="101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A1044-73B0-4E7D-85A8-5C1FFB8E2F43}" type="pres">
      <dgm:prSet presAssocID="{13B7A5E1-6E78-4287-901D-B0372C5B61D9}" presName="spacing" presStyleCnt="0"/>
      <dgm:spPr/>
    </dgm:pt>
    <dgm:pt modelId="{4F530598-C13D-4A15-9F17-470BC002AF25}" type="pres">
      <dgm:prSet presAssocID="{4906631C-68FA-4A14-8D5A-47DBD62832A6}" presName="composite" presStyleCnt="0"/>
      <dgm:spPr/>
    </dgm:pt>
    <dgm:pt modelId="{5E140D9F-281D-4B65-944A-8236166A51E6}" type="pres">
      <dgm:prSet presAssocID="{4906631C-68FA-4A14-8D5A-47DBD62832A6}" presName="imgShp" presStyleLbl="fgImgPlace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3320DE2-8B14-4BFE-A710-9917BA9A370A}" type="pres">
      <dgm:prSet presAssocID="{4906631C-68FA-4A14-8D5A-47DBD62832A6}" presName="txShp" presStyleLbl="node1" presStyleIdx="2" presStyleCnt="5" custScaleX="101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6A3AF-A90B-41A1-9F72-4A3D545A196F}" type="pres">
      <dgm:prSet presAssocID="{95BC662A-FB34-4306-9157-BB98D92AAB9C}" presName="spacing" presStyleCnt="0"/>
      <dgm:spPr/>
    </dgm:pt>
    <dgm:pt modelId="{1A64FBF3-6575-4656-BFCC-FE856A9761EF}" type="pres">
      <dgm:prSet presAssocID="{B542F53D-F5F0-4366-B548-3C69004869D4}" presName="composite" presStyleCnt="0"/>
      <dgm:spPr/>
    </dgm:pt>
    <dgm:pt modelId="{EC4A976C-70C5-4A41-96EE-463E187230A4}" type="pres">
      <dgm:prSet presAssocID="{B542F53D-F5F0-4366-B548-3C69004869D4}" presName="imgShp" presStyleLbl="fgImgPlace1" presStyleIdx="3" presStyleCnt="5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97A2AC7-D329-4F9C-9801-A106B614742A}" type="pres">
      <dgm:prSet presAssocID="{B542F53D-F5F0-4366-B548-3C69004869D4}" presName="txShp" presStyleLbl="node1" presStyleIdx="3" presStyleCnt="5" custScaleX="101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77A05-93AC-4F40-8ED9-0389B48CD1A9}" type="pres">
      <dgm:prSet presAssocID="{15270B17-9773-423C-9E0C-75B762451EF8}" presName="spacing" presStyleCnt="0"/>
      <dgm:spPr/>
    </dgm:pt>
    <dgm:pt modelId="{D96D2740-437B-4404-98D0-915FF9562EBE}" type="pres">
      <dgm:prSet presAssocID="{F7F7E3B6-D628-463D-94A1-EB948BEFFC16}" presName="composite" presStyleCnt="0"/>
      <dgm:spPr/>
    </dgm:pt>
    <dgm:pt modelId="{51C563CE-3A56-4BA1-81C4-F39040F877A5}" type="pres">
      <dgm:prSet presAssocID="{F7F7E3B6-D628-463D-94A1-EB948BEFFC16}" presName="imgShp" presStyleLbl="fgImgPlace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09FB04E-77B4-4618-8767-528EE4DE7FDC}" type="pres">
      <dgm:prSet presAssocID="{F7F7E3B6-D628-463D-94A1-EB948BEFFC16}" presName="txShp" presStyleLbl="node1" presStyleIdx="4" presStyleCnt="5" custScaleX="1017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FE59D7A-EC23-4289-A839-7577F5FF5AA1}" type="presOf" srcId="{9EA00699-A5C5-4C5F-8F66-8C77D8E19DE3}" destId="{B20C0210-4115-4B51-8326-42237C77F75D}" srcOrd="0" destOrd="0" presId="urn:microsoft.com/office/officeart/2005/8/layout/vList3"/>
    <dgm:cxn modelId="{19DF9532-EBA2-4A51-88B0-38364BD43B59}" srcId="{9EA00699-A5C5-4C5F-8F66-8C77D8E19DE3}" destId="{4906631C-68FA-4A14-8D5A-47DBD62832A6}" srcOrd="2" destOrd="0" parTransId="{8780ED66-D8CD-499D-9EA8-B42570701E62}" sibTransId="{95BC662A-FB34-4306-9157-BB98D92AAB9C}"/>
    <dgm:cxn modelId="{9376A6EA-D405-4022-8A31-550FEEBCA913}" type="presOf" srcId="{F7F7E3B6-D628-463D-94A1-EB948BEFFC16}" destId="{409FB04E-77B4-4618-8767-528EE4DE7FDC}" srcOrd="0" destOrd="0" presId="urn:microsoft.com/office/officeart/2005/8/layout/vList3"/>
    <dgm:cxn modelId="{23A7A679-B933-4DD0-82BE-7CD25E4FA8D5}" srcId="{9EA00699-A5C5-4C5F-8F66-8C77D8E19DE3}" destId="{B542F53D-F5F0-4366-B548-3C69004869D4}" srcOrd="3" destOrd="0" parTransId="{D9AC1064-1A20-4903-B974-C861700E3B93}" sibTransId="{15270B17-9773-423C-9E0C-75B762451EF8}"/>
    <dgm:cxn modelId="{C9C7FFE0-7F7A-46CE-9686-8C6E4B84C4CF}" type="presOf" srcId="{4906631C-68FA-4A14-8D5A-47DBD62832A6}" destId="{33320DE2-8B14-4BFE-A710-9917BA9A370A}" srcOrd="0" destOrd="0" presId="urn:microsoft.com/office/officeart/2005/8/layout/vList3"/>
    <dgm:cxn modelId="{64E5B120-B243-408B-8DA5-DA75B770DFE6}" type="presOf" srcId="{5F5C7131-9415-449D-86CC-31EF2000F252}" destId="{B7C4D0CF-09A6-485C-812C-3DB8BBD1A259}" srcOrd="0" destOrd="0" presId="urn:microsoft.com/office/officeart/2005/8/layout/vList3"/>
    <dgm:cxn modelId="{865D792B-E301-4378-AAB2-0F93E1F824CC}" srcId="{9EA00699-A5C5-4C5F-8F66-8C77D8E19DE3}" destId="{F7F7E3B6-D628-463D-94A1-EB948BEFFC16}" srcOrd="4" destOrd="0" parTransId="{1B4DEBFE-344C-4DE4-97F2-A3B5129F403D}" sibTransId="{9A11123D-4DEF-4D82-A064-962F0714E4A7}"/>
    <dgm:cxn modelId="{301DABE3-AEF3-4490-927A-7D2C89E13D52}" srcId="{9EA00699-A5C5-4C5F-8F66-8C77D8E19DE3}" destId="{35871ADF-F9A9-4FC2-A253-34AD2F78E89A}" srcOrd="0" destOrd="0" parTransId="{5135DC18-3D97-494E-B1CD-EEB3CFB10551}" sibTransId="{ED6DD8C5-10C3-4B3C-A50D-80F18DCB08E8}"/>
    <dgm:cxn modelId="{1C5108B3-5EB1-4FFF-BAAF-15F8555D64AE}" type="presOf" srcId="{B542F53D-F5F0-4366-B548-3C69004869D4}" destId="{297A2AC7-D329-4F9C-9801-A106B614742A}" srcOrd="0" destOrd="0" presId="urn:microsoft.com/office/officeart/2005/8/layout/vList3"/>
    <dgm:cxn modelId="{F4DBC2AD-3A1F-4A5E-959D-CDC8D6CF83F2}" srcId="{9EA00699-A5C5-4C5F-8F66-8C77D8E19DE3}" destId="{5F5C7131-9415-449D-86CC-31EF2000F252}" srcOrd="1" destOrd="0" parTransId="{06C44E57-D97D-4822-9504-79B0630DFD71}" sibTransId="{13B7A5E1-6E78-4287-901D-B0372C5B61D9}"/>
    <dgm:cxn modelId="{AC0CF002-64DD-4DA0-8491-08255B015170}" type="presOf" srcId="{35871ADF-F9A9-4FC2-A253-34AD2F78E89A}" destId="{A5C9B19D-CA9C-4FEC-9DC5-2A4E4C2EA56B}" srcOrd="0" destOrd="0" presId="urn:microsoft.com/office/officeart/2005/8/layout/vList3"/>
    <dgm:cxn modelId="{05E3831D-1048-46E0-907C-2A2DF067C2CF}" type="presParOf" srcId="{B20C0210-4115-4B51-8326-42237C77F75D}" destId="{9790C198-0B14-4068-BF20-00D35507257F}" srcOrd="0" destOrd="0" presId="urn:microsoft.com/office/officeart/2005/8/layout/vList3"/>
    <dgm:cxn modelId="{15B73013-5858-4386-B511-3241976C4590}" type="presParOf" srcId="{9790C198-0B14-4068-BF20-00D35507257F}" destId="{7312D532-6096-4C1A-A797-1FF87F3C7BD3}" srcOrd="0" destOrd="0" presId="urn:microsoft.com/office/officeart/2005/8/layout/vList3"/>
    <dgm:cxn modelId="{361A8E0B-0443-4C63-B864-B450AA3DA758}" type="presParOf" srcId="{9790C198-0B14-4068-BF20-00D35507257F}" destId="{A5C9B19D-CA9C-4FEC-9DC5-2A4E4C2EA56B}" srcOrd="1" destOrd="0" presId="urn:microsoft.com/office/officeart/2005/8/layout/vList3"/>
    <dgm:cxn modelId="{42B7775C-257E-4B10-8E48-A861C9185434}" type="presParOf" srcId="{B20C0210-4115-4B51-8326-42237C77F75D}" destId="{B8B12AF6-FB23-4121-A0BC-02B7F603ADDF}" srcOrd="1" destOrd="0" presId="urn:microsoft.com/office/officeart/2005/8/layout/vList3"/>
    <dgm:cxn modelId="{F49DB3AF-5CD0-46F2-98A8-E9B3CEF68D52}" type="presParOf" srcId="{B20C0210-4115-4B51-8326-42237C77F75D}" destId="{4800C5E2-97F6-4961-8EFB-56D418630F5F}" srcOrd="2" destOrd="0" presId="urn:microsoft.com/office/officeart/2005/8/layout/vList3"/>
    <dgm:cxn modelId="{23F2C6F7-57EF-4E28-9BD2-CA2C9BF31FCA}" type="presParOf" srcId="{4800C5E2-97F6-4961-8EFB-56D418630F5F}" destId="{1A3802F1-1E2F-4F6B-B109-2CE24E519F54}" srcOrd="0" destOrd="0" presId="urn:microsoft.com/office/officeart/2005/8/layout/vList3"/>
    <dgm:cxn modelId="{C92172F5-3EB2-4392-B65B-A6BC27E26FEA}" type="presParOf" srcId="{4800C5E2-97F6-4961-8EFB-56D418630F5F}" destId="{B7C4D0CF-09A6-485C-812C-3DB8BBD1A259}" srcOrd="1" destOrd="0" presId="urn:microsoft.com/office/officeart/2005/8/layout/vList3"/>
    <dgm:cxn modelId="{2461C78F-23C9-4515-993E-DD4289DAF3C8}" type="presParOf" srcId="{B20C0210-4115-4B51-8326-42237C77F75D}" destId="{E4DA1044-73B0-4E7D-85A8-5C1FFB8E2F43}" srcOrd="3" destOrd="0" presId="urn:microsoft.com/office/officeart/2005/8/layout/vList3"/>
    <dgm:cxn modelId="{0273BBC6-E741-4F4E-A51F-7FFD452E86E7}" type="presParOf" srcId="{B20C0210-4115-4B51-8326-42237C77F75D}" destId="{4F530598-C13D-4A15-9F17-470BC002AF25}" srcOrd="4" destOrd="0" presId="urn:microsoft.com/office/officeart/2005/8/layout/vList3"/>
    <dgm:cxn modelId="{0AD27595-604F-453B-8D73-360F4FC00E41}" type="presParOf" srcId="{4F530598-C13D-4A15-9F17-470BC002AF25}" destId="{5E140D9F-281D-4B65-944A-8236166A51E6}" srcOrd="0" destOrd="0" presId="urn:microsoft.com/office/officeart/2005/8/layout/vList3"/>
    <dgm:cxn modelId="{E38CB875-4FC3-41DC-9C5B-590C01C27627}" type="presParOf" srcId="{4F530598-C13D-4A15-9F17-470BC002AF25}" destId="{33320DE2-8B14-4BFE-A710-9917BA9A370A}" srcOrd="1" destOrd="0" presId="urn:microsoft.com/office/officeart/2005/8/layout/vList3"/>
    <dgm:cxn modelId="{B2966574-1A41-4401-B6E6-DE3E5F8225F9}" type="presParOf" srcId="{B20C0210-4115-4B51-8326-42237C77F75D}" destId="{C2F6A3AF-A90B-41A1-9F72-4A3D545A196F}" srcOrd="5" destOrd="0" presId="urn:microsoft.com/office/officeart/2005/8/layout/vList3"/>
    <dgm:cxn modelId="{1F8049B0-CE3A-4535-8CD8-278AFE7C7C34}" type="presParOf" srcId="{B20C0210-4115-4B51-8326-42237C77F75D}" destId="{1A64FBF3-6575-4656-BFCC-FE856A9761EF}" srcOrd="6" destOrd="0" presId="urn:microsoft.com/office/officeart/2005/8/layout/vList3"/>
    <dgm:cxn modelId="{EFAE8D17-CC9A-42FE-9B0E-8CC11CCB4537}" type="presParOf" srcId="{1A64FBF3-6575-4656-BFCC-FE856A9761EF}" destId="{EC4A976C-70C5-4A41-96EE-463E187230A4}" srcOrd="0" destOrd="0" presId="urn:microsoft.com/office/officeart/2005/8/layout/vList3"/>
    <dgm:cxn modelId="{F187BAD1-B518-4D2E-AEA1-3E7EA39885D3}" type="presParOf" srcId="{1A64FBF3-6575-4656-BFCC-FE856A9761EF}" destId="{297A2AC7-D329-4F9C-9801-A106B614742A}" srcOrd="1" destOrd="0" presId="urn:microsoft.com/office/officeart/2005/8/layout/vList3"/>
    <dgm:cxn modelId="{D9A785A6-BC55-42D5-AD6C-F861CA19CF81}" type="presParOf" srcId="{B20C0210-4115-4B51-8326-42237C77F75D}" destId="{4C877A05-93AC-4F40-8ED9-0389B48CD1A9}" srcOrd="7" destOrd="0" presId="urn:microsoft.com/office/officeart/2005/8/layout/vList3"/>
    <dgm:cxn modelId="{0276DB76-85E9-449D-85DF-C9CD068B3A36}" type="presParOf" srcId="{B20C0210-4115-4B51-8326-42237C77F75D}" destId="{D96D2740-437B-4404-98D0-915FF9562EBE}" srcOrd="8" destOrd="0" presId="urn:microsoft.com/office/officeart/2005/8/layout/vList3"/>
    <dgm:cxn modelId="{CC49B151-7A8B-4081-895E-AE5830522ED7}" type="presParOf" srcId="{D96D2740-437B-4404-98D0-915FF9562EBE}" destId="{51C563CE-3A56-4BA1-81C4-F39040F877A5}" srcOrd="0" destOrd="0" presId="urn:microsoft.com/office/officeart/2005/8/layout/vList3"/>
    <dgm:cxn modelId="{F52A6C68-33FE-4296-8FDB-1DF8B754E5B5}" type="presParOf" srcId="{D96D2740-437B-4404-98D0-915FF9562EBE}" destId="{409FB04E-77B4-4618-8767-528EE4DE7FD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A00699-A5C5-4C5F-8F66-8C77D8E19DE3}" type="doc">
      <dgm:prSet loTypeId="urn:microsoft.com/office/officeart/2005/8/layout/vList3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5F5C7131-9415-449D-86CC-31EF2000F252}">
      <dgm:prSet phldrT="[Текст]" custT="1"/>
      <dgm:spPr/>
      <dgm:t>
        <a:bodyPr/>
        <a:lstStyle/>
        <a:p>
          <a:r>
            <a: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жилищное хозяйство – 2,9 млн. рублей</a:t>
          </a:r>
          <a:endParaRPr lang="ru-RU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6C44E57-D97D-4822-9504-79B0630DFD71}" type="parTrans" cxnId="{F4DBC2AD-3A1F-4A5E-959D-CDC8D6CF83F2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B7A5E1-6E78-4287-901D-B0372C5B61D9}" type="sibTrans" cxnId="{F4DBC2AD-3A1F-4A5E-959D-CDC8D6CF83F2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06631C-68FA-4A14-8D5A-47DBD62832A6}">
      <dgm:prSet phldrT="[Текст]" custT="1"/>
      <dgm:spPr/>
      <dgm:t>
        <a:bodyPr/>
        <a:lstStyle/>
        <a:p>
          <a:r>
            <a: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коммунальное хозяйство – 149,2 млн. рублей</a:t>
          </a:r>
          <a:endParaRPr lang="ru-RU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780ED66-D8CD-499D-9EA8-B42570701E62}" type="parTrans" cxnId="{19DF9532-EBA2-4A51-88B0-38364BD43B59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5BC662A-FB34-4306-9157-BB98D92AAB9C}" type="sibTrans" cxnId="{19DF9532-EBA2-4A51-88B0-38364BD43B59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542F53D-F5F0-4366-B548-3C69004869D4}">
      <dgm:prSet phldrT="[Текст]" custT="1"/>
      <dgm:spPr/>
      <dgm:t>
        <a:bodyPr/>
        <a:lstStyle/>
        <a:p>
          <a:r>
            <a:rPr lang="ru-RU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благоустройство – 15,6 млн. рублей</a:t>
          </a:r>
          <a:endParaRPr lang="ru-RU" sz="2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9AC1064-1A20-4903-B974-C861700E3B93}" type="parTrans" cxnId="{23A7A679-B933-4DD0-82BE-7CD25E4FA8D5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5270B17-9773-423C-9E0C-75B762451EF8}" type="sibTrans" cxnId="{23A7A679-B933-4DD0-82BE-7CD25E4FA8D5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F7E3B6-D628-463D-94A1-EB948BEFFC16}">
      <dgm:prSet phldrT="[Текст]" custT="1"/>
      <dgm:spPr/>
      <dgm:t>
        <a:bodyPr/>
        <a:lstStyle/>
        <a:p>
          <a:r>
            <a:rPr lang="ru-RU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другие вопросы в области ЖКХ – 14,3 млн. рублей</a:t>
          </a:r>
          <a:endParaRPr lang="ru-RU" sz="2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B4DEBFE-344C-4DE4-97F2-A3B5129F403D}" type="parTrans" cxnId="{865D792B-E301-4378-AAB2-0F93E1F824CC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A11123D-4DEF-4D82-A064-962F0714E4A7}" type="sibTrans" cxnId="{865D792B-E301-4378-AAB2-0F93E1F824CC}">
      <dgm:prSet/>
      <dgm:spPr/>
      <dgm:t>
        <a:bodyPr/>
        <a:lstStyle/>
        <a:p>
          <a:endParaRPr lang="ru-RU" sz="2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0C0210-4115-4B51-8326-42237C77F75D}" type="pres">
      <dgm:prSet presAssocID="{9EA00699-A5C5-4C5F-8F66-8C77D8E19DE3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00C5E2-97F6-4961-8EFB-56D418630F5F}" type="pres">
      <dgm:prSet presAssocID="{5F5C7131-9415-449D-86CC-31EF2000F252}" presName="composite" presStyleCnt="0"/>
      <dgm:spPr/>
    </dgm:pt>
    <dgm:pt modelId="{1A3802F1-1E2F-4F6B-B109-2CE24E519F54}" type="pres">
      <dgm:prSet presAssocID="{5F5C7131-9415-449D-86CC-31EF2000F252}" presName="imgShp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B7C4D0CF-09A6-485C-812C-3DB8BBD1A259}" type="pres">
      <dgm:prSet presAssocID="{5F5C7131-9415-449D-86CC-31EF2000F252}" presName="tx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A1044-73B0-4E7D-85A8-5C1FFB8E2F43}" type="pres">
      <dgm:prSet presAssocID="{13B7A5E1-6E78-4287-901D-B0372C5B61D9}" presName="spacing" presStyleCnt="0"/>
      <dgm:spPr/>
    </dgm:pt>
    <dgm:pt modelId="{4F530598-C13D-4A15-9F17-470BC002AF25}" type="pres">
      <dgm:prSet presAssocID="{4906631C-68FA-4A14-8D5A-47DBD62832A6}" presName="composite" presStyleCnt="0"/>
      <dgm:spPr/>
    </dgm:pt>
    <dgm:pt modelId="{5E140D9F-281D-4B65-944A-8236166A51E6}" type="pres">
      <dgm:prSet presAssocID="{4906631C-68FA-4A14-8D5A-47DBD62832A6}" presName="imgShp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33320DE2-8B14-4BFE-A710-9917BA9A370A}" type="pres">
      <dgm:prSet presAssocID="{4906631C-68FA-4A14-8D5A-47DBD62832A6}" presName="tx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F6A3AF-A90B-41A1-9F72-4A3D545A196F}" type="pres">
      <dgm:prSet presAssocID="{95BC662A-FB34-4306-9157-BB98D92AAB9C}" presName="spacing" presStyleCnt="0"/>
      <dgm:spPr/>
    </dgm:pt>
    <dgm:pt modelId="{1A64FBF3-6575-4656-BFCC-FE856A9761EF}" type="pres">
      <dgm:prSet presAssocID="{B542F53D-F5F0-4366-B548-3C69004869D4}" presName="composite" presStyleCnt="0"/>
      <dgm:spPr/>
    </dgm:pt>
    <dgm:pt modelId="{EC4A976C-70C5-4A41-96EE-463E187230A4}" type="pres">
      <dgm:prSet presAssocID="{B542F53D-F5F0-4366-B548-3C69004869D4}" presName="imgShp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97A2AC7-D329-4F9C-9801-A106B614742A}" type="pres">
      <dgm:prSet presAssocID="{B542F53D-F5F0-4366-B548-3C69004869D4}" presName="tx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77A05-93AC-4F40-8ED9-0389B48CD1A9}" type="pres">
      <dgm:prSet presAssocID="{15270B17-9773-423C-9E0C-75B762451EF8}" presName="spacing" presStyleCnt="0"/>
      <dgm:spPr/>
    </dgm:pt>
    <dgm:pt modelId="{D96D2740-437B-4404-98D0-915FF9562EBE}" type="pres">
      <dgm:prSet presAssocID="{F7F7E3B6-D628-463D-94A1-EB948BEFFC16}" presName="composite" presStyleCnt="0"/>
      <dgm:spPr/>
    </dgm:pt>
    <dgm:pt modelId="{51C563CE-3A56-4BA1-81C4-F39040F877A5}" type="pres">
      <dgm:prSet presAssocID="{F7F7E3B6-D628-463D-94A1-EB948BEFFC16}" presName="imgShp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409FB04E-77B4-4618-8767-528EE4DE7FDC}" type="pres">
      <dgm:prSet presAssocID="{F7F7E3B6-D628-463D-94A1-EB948BEFFC16}" presName="tx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660D44-51FC-4253-8D7B-514A380239DB}" type="presOf" srcId="{B542F53D-F5F0-4366-B548-3C69004869D4}" destId="{297A2AC7-D329-4F9C-9801-A106B614742A}" srcOrd="0" destOrd="0" presId="urn:microsoft.com/office/officeart/2005/8/layout/vList3"/>
    <dgm:cxn modelId="{19DF9532-EBA2-4A51-88B0-38364BD43B59}" srcId="{9EA00699-A5C5-4C5F-8F66-8C77D8E19DE3}" destId="{4906631C-68FA-4A14-8D5A-47DBD62832A6}" srcOrd="1" destOrd="0" parTransId="{8780ED66-D8CD-499D-9EA8-B42570701E62}" sibTransId="{95BC662A-FB34-4306-9157-BB98D92AAB9C}"/>
    <dgm:cxn modelId="{23A7A679-B933-4DD0-82BE-7CD25E4FA8D5}" srcId="{9EA00699-A5C5-4C5F-8F66-8C77D8E19DE3}" destId="{B542F53D-F5F0-4366-B548-3C69004869D4}" srcOrd="2" destOrd="0" parTransId="{D9AC1064-1A20-4903-B974-C861700E3B93}" sibTransId="{15270B17-9773-423C-9E0C-75B762451EF8}"/>
    <dgm:cxn modelId="{2E70071A-F029-47F6-B282-2C01FA2EB5D8}" type="presOf" srcId="{F7F7E3B6-D628-463D-94A1-EB948BEFFC16}" destId="{409FB04E-77B4-4618-8767-528EE4DE7FDC}" srcOrd="0" destOrd="0" presId="urn:microsoft.com/office/officeart/2005/8/layout/vList3"/>
    <dgm:cxn modelId="{9A9BFF87-3770-4ABA-9646-701F9358728D}" type="presOf" srcId="{4906631C-68FA-4A14-8D5A-47DBD62832A6}" destId="{33320DE2-8B14-4BFE-A710-9917BA9A370A}" srcOrd="0" destOrd="0" presId="urn:microsoft.com/office/officeart/2005/8/layout/vList3"/>
    <dgm:cxn modelId="{865D792B-E301-4378-AAB2-0F93E1F824CC}" srcId="{9EA00699-A5C5-4C5F-8F66-8C77D8E19DE3}" destId="{F7F7E3B6-D628-463D-94A1-EB948BEFFC16}" srcOrd="3" destOrd="0" parTransId="{1B4DEBFE-344C-4DE4-97F2-A3B5129F403D}" sibTransId="{9A11123D-4DEF-4D82-A064-962F0714E4A7}"/>
    <dgm:cxn modelId="{10955FA2-9075-4796-A556-F1DBF0FA7B0A}" type="presOf" srcId="{9EA00699-A5C5-4C5F-8F66-8C77D8E19DE3}" destId="{B20C0210-4115-4B51-8326-42237C77F75D}" srcOrd="0" destOrd="0" presId="urn:microsoft.com/office/officeart/2005/8/layout/vList3"/>
    <dgm:cxn modelId="{F4DBC2AD-3A1F-4A5E-959D-CDC8D6CF83F2}" srcId="{9EA00699-A5C5-4C5F-8F66-8C77D8E19DE3}" destId="{5F5C7131-9415-449D-86CC-31EF2000F252}" srcOrd="0" destOrd="0" parTransId="{06C44E57-D97D-4822-9504-79B0630DFD71}" sibTransId="{13B7A5E1-6E78-4287-901D-B0372C5B61D9}"/>
    <dgm:cxn modelId="{D1CAACC2-8658-4642-831D-1553A3FBEF7D}" type="presOf" srcId="{5F5C7131-9415-449D-86CC-31EF2000F252}" destId="{B7C4D0CF-09A6-485C-812C-3DB8BBD1A259}" srcOrd="0" destOrd="0" presId="urn:microsoft.com/office/officeart/2005/8/layout/vList3"/>
    <dgm:cxn modelId="{5C9DAD9E-3370-4231-BDBB-54D4B815B228}" type="presParOf" srcId="{B20C0210-4115-4B51-8326-42237C77F75D}" destId="{4800C5E2-97F6-4961-8EFB-56D418630F5F}" srcOrd="0" destOrd="0" presId="urn:microsoft.com/office/officeart/2005/8/layout/vList3"/>
    <dgm:cxn modelId="{3D9815AE-728B-4895-9610-64237953B08E}" type="presParOf" srcId="{4800C5E2-97F6-4961-8EFB-56D418630F5F}" destId="{1A3802F1-1E2F-4F6B-B109-2CE24E519F54}" srcOrd="0" destOrd="0" presId="urn:microsoft.com/office/officeart/2005/8/layout/vList3"/>
    <dgm:cxn modelId="{8DF7324C-5162-40DD-BAB0-E9361C2C6062}" type="presParOf" srcId="{4800C5E2-97F6-4961-8EFB-56D418630F5F}" destId="{B7C4D0CF-09A6-485C-812C-3DB8BBD1A259}" srcOrd="1" destOrd="0" presId="urn:microsoft.com/office/officeart/2005/8/layout/vList3"/>
    <dgm:cxn modelId="{D7B39EB4-2B8A-4C68-8543-05BABC2E2425}" type="presParOf" srcId="{B20C0210-4115-4B51-8326-42237C77F75D}" destId="{E4DA1044-73B0-4E7D-85A8-5C1FFB8E2F43}" srcOrd="1" destOrd="0" presId="urn:microsoft.com/office/officeart/2005/8/layout/vList3"/>
    <dgm:cxn modelId="{711141A7-85E6-41DA-82C8-64894CD4E9D0}" type="presParOf" srcId="{B20C0210-4115-4B51-8326-42237C77F75D}" destId="{4F530598-C13D-4A15-9F17-470BC002AF25}" srcOrd="2" destOrd="0" presId="urn:microsoft.com/office/officeart/2005/8/layout/vList3"/>
    <dgm:cxn modelId="{7BF22F6A-41FF-48DA-8898-6567141CAC43}" type="presParOf" srcId="{4F530598-C13D-4A15-9F17-470BC002AF25}" destId="{5E140D9F-281D-4B65-944A-8236166A51E6}" srcOrd="0" destOrd="0" presId="urn:microsoft.com/office/officeart/2005/8/layout/vList3"/>
    <dgm:cxn modelId="{A6668846-40A9-4764-80B2-F7C5DD8B3D32}" type="presParOf" srcId="{4F530598-C13D-4A15-9F17-470BC002AF25}" destId="{33320DE2-8B14-4BFE-A710-9917BA9A370A}" srcOrd="1" destOrd="0" presId="urn:microsoft.com/office/officeart/2005/8/layout/vList3"/>
    <dgm:cxn modelId="{6154C37F-FCC0-435E-900A-F75C49896712}" type="presParOf" srcId="{B20C0210-4115-4B51-8326-42237C77F75D}" destId="{C2F6A3AF-A90B-41A1-9F72-4A3D545A196F}" srcOrd="3" destOrd="0" presId="urn:microsoft.com/office/officeart/2005/8/layout/vList3"/>
    <dgm:cxn modelId="{EFE610FD-3535-43D7-92D0-18E8014214AC}" type="presParOf" srcId="{B20C0210-4115-4B51-8326-42237C77F75D}" destId="{1A64FBF3-6575-4656-BFCC-FE856A9761EF}" srcOrd="4" destOrd="0" presId="urn:microsoft.com/office/officeart/2005/8/layout/vList3"/>
    <dgm:cxn modelId="{0B74D32A-7630-43DA-8DA8-744633737329}" type="presParOf" srcId="{1A64FBF3-6575-4656-BFCC-FE856A9761EF}" destId="{EC4A976C-70C5-4A41-96EE-463E187230A4}" srcOrd="0" destOrd="0" presId="urn:microsoft.com/office/officeart/2005/8/layout/vList3"/>
    <dgm:cxn modelId="{A0081775-EE0F-44AF-A429-F16B961D9FE6}" type="presParOf" srcId="{1A64FBF3-6575-4656-BFCC-FE856A9761EF}" destId="{297A2AC7-D329-4F9C-9801-A106B614742A}" srcOrd="1" destOrd="0" presId="urn:microsoft.com/office/officeart/2005/8/layout/vList3"/>
    <dgm:cxn modelId="{E4AF2FD8-DC3F-4735-9F23-D5131F82221B}" type="presParOf" srcId="{B20C0210-4115-4B51-8326-42237C77F75D}" destId="{4C877A05-93AC-4F40-8ED9-0389B48CD1A9}" srcOrd="5" destOrd="0" presId="urn:microsoft.com/office/officeart/2005/8/layout/vList3"/>
    <dgm:cxn modelId="{3FE1D8C0-9458-4E5D-9ED9-4139D4E90160}" type="presParOf" srcId="{B20C0210-4115-4B51-8326-42237C77F75D}" destId="{D96D2740-437B-4404-98D0-915FF9562EBE}" srcOrd="6" destOrd="0" presId="urn:microsoft.com/office/officeart/2005/8/layout/vList3"/>
    <dgm:cxn modelId="{A2C1219E-07E0-4132-9674-9598B56CF2DD}" type="presParOf" srcId="{D96D2740-437B-4404-98D0-915FF9562EBE}" destId="{51C563CE-3A56-4BA1-81C4-F39040F877A5}" srcOrd="0" destOrd="0" presId="urn:microsoft.com/office/officeart/2005/8/layout/vList3"/>
    <dgm:cxn modelId="{B703619C-9877-4A7B-B00F-0094FBB6004B}" type="presParOf" srcId="{D96D2740-437B-4404-98D0-915FF9562EBE}" destId="{409FB04E-77B4-4618-8767-528EE4DE7FD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B572B81-8E98-48C7-A574-5E407E6FD5E6}">
      <dsp:nvSpPr>
        <dsp:cNvPr id="0" name=""/>
        <dsp:cNvSpPr/>
      </dsp:nvSpPr>
      <dsp:spPr>
        <a:xfrm>
          <a:off x="3411821" y="-166635"/>
          <a:ext cx="2320356" cy="150823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Количество участников бюджетного процесса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411821" y="-166635"/>
        <a:ext cx="2320356" cy="1508232"/>
      </dsp:txXfrm>
    </dsp:sp>
    <dsp:sp modelId="{114691A6-FBB1-4F01-9D0D-E9677EF08658}">
      <dsp:nvSpPr>
        <dsp:cNvPr id="0" name=""/>
        <dsp:cNvSpPr/>
      </dsp:nvSpPr>
      <dsp:spPr>
        <a:xfrm>
          <a:off x="2514372" y="587480"/>
          <a:ext cx="4115254" cy="4115254"/>
        </a:xfrm>
        <a:custGeom>
          <a:avLst/>
          <a:gdLst/>
          <a:ahLst/>
          <a:cxnLst/>
          <a:rect l="0" t="0" r="0" b="0"/>
          <a:pathLst>
            <a:path>
              <a:moveTo>
                <a:pt x="3227128" y="364672"/>
              </a:moveTo>
              <a:arcTo wR="2057627" hR="2057627" stAng="18278214" swAng="187638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84F92B-4A71-41C4-85CC-E44E6E80D9D7}">
      <dsp:nvSpPr>
        <dsp:cNvPr id="0" name=""/>
        <dsp:cNvSpPr/>
      </dsp:nvSpPr>
      <dsp:spPr>
        <a:xfrm>
          <a:off x="5353431" y="1815580"/>
          <a:ext cx="2552392" cy="165905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5 казенных учреждений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353431" y="1815580"/>
        <a:ext cx="2552392" cy="1659055"/>
      </dsp:txXfrm>
    </dsp:sp>
    <dsp:sp modelId="{5C086E3E-0ED3-4AD6-9360-6E4BBC1BE125}">
      <dsp:nvSpPr>
        <dsp:cNvPr id="0" name=""/>
        <dsp:cNvSpPr/>
      </dsp:nvSpPr>
      <dsp:spPr>
        <a:xfrm>
          <a:off x="2514372" y="587480"/>
          <a:ext cx="4115254" cy="4115254"/>
        </a:xfrm>
        <a:custGeom>
          <a:avLst/>
          <a:gdLst/>
          <a:ahLst/>
          <a:cxnLst/>
          <a:rect l="0" t="0" r="0" b="0"/>
          <a:pathLst>
            <a:path>
              <a:moveTo>
                <a:pt x="3936613" y="2896221"/>
              </a:moveTo>
              <a:arcTo wR="2057627" hR="2057627" stAng="1443077" swAng="1640390"/>
            </a:path>
          </a:pathLst>
        </a:custGeom>
        <a:noFill/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2721377-04F8-4B55-97EF-777F31CA0DD5}">
      <dsp:nvSpPr>
        <dsp:cNvPr id="0" name=""/>
        <dsp:cNvSpPr/>
      </dsp:nvSpPr>
      <dsp:spPr>
        <a:xfrm>
          <a:off x="3295803" y="3873208"/>
          <a:ext cx="2552392" cy="1659055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67 бюджетных учреждений</a:t>
          </a:r>
          <a:endParaRPr lang="ru-RU" sz="2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95803" y="3873208"/>
        <a:ext cx="2552392" cy="1659055"/>
      </dsp:txXfrm>
    </dsp:sp>
    <dsp:sp modelId="{48047380-13FA-4479-8DEF-0FA08160F813}">
      <dsp:nvSpPr>
        <dsp:cNvPr id="0" name=""/>
        <dsp:cNvSpPr/>
      </dsp:nvSpPr>
      <dsp:spPr>
        <a:xfrm>
          <a:off x="2514372" y="587480"/>
          <a:ext cx="4115254" cy="4115254"/>
        </a:xfrm>
        <a:custGeom>
          <a:avLst/>
          <a:gdLst/>
          <a:ahLst/>
          <a:cxnLst/>
          <a:rect l="0" t="0" r="0" b="0"/>
          <a:pathLst>
            <a:path>
              <a:moveTo>
                <a:pt x="773665" y="3665505"/>
              </a:moveTo>
              <a:arcTo wR="2057627" hR="2057627" stAng="7716534" swAng="1640390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7A97E72-EB16-40A7-9A66-A7A72C983F3D}">
      <dsp:nvSpPr>
        <dsp:cNvPr id="0" name=""/>
        <dsp:cNvSpPr/>
      </dsp:nvSpPr>
      <dsp:spPr>
        <a:xfrm>
          <a:off x="1238176" y="1815580"/>
          <a:ext cx="2552392" cy="1659055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reflection blurRad="6350" stA="52000" endA="300" endPos="35000" dir="5400000" sy="-100000" algn="bl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11 главных распорядителей средств местного бюджета</a:t>
          </a:r>
          <a:endParaRPr lang="ru-RU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238176" y="1815580"/>
        <a:ext cx="2552392" cy="1659055"/>
      </dsp:txXfrm>
    </dsp:sp>
    <dsp:sp modelId="{848BDBFF-B1A3-41D7-A4E6-020708A7CF5B}">
      <dsp:nvSpPr>
        <dsp:cNvPr id="0" name=""/>
        <dsp:cNvSpPr/>
      </dsp:nvSpPr>
      <dsp:spPr>
        <a:xfrm>
          <a:off x="2514372" y="587480"/>
          <a:ext cx="4115254" cy="4115254"/>
        </a:xfrm>
        <a:custGeom>
          <a:avLst/>
          <a:gdLst/>
          <a:ahLst/>
          <a:cxnLst/>
          <a:rect l="0" t="0" r="0" b="0"/>
          <a:pathLst>
            <a:path>
              <a:moveTo>
                <a:pt x="179208" y="1217762"/>
              </a:moveTo>
              <a:arcTo wR="2057627" hR="2057627" stAng="12245401" swAng="1876385"/>
            </a:path>
          </a:pathLst>
        </a:custGeom>
        <a:noFill/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A9F0A9-2F60-4D9E-A437-48E30C3198FC}">
      <dsp:nvSpPr>
        <dsp:cNvPr id="0" name=""/>
        <dsp:cNvSpPr/>
      </dsp:nvSpPr>
      <dsp:spPr>
        <a:xfrm>
          <a:off x="3086108" y="124256"/>
          <a:ext cx="5265383" cy="945285"/>
        </a:xfrm>
        <a:prstGeom prst="round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255" tIns="8255" rIns="8255" bIns="8255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/>
            <a:t>2014 год – 110,6 млн. рублей</a:t>
          </a:r>
          <a:endParaRPr lang="ru-RU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/>
            <a:t>2015 год – 80,8 млн. рублей</a:t>
          </a:r>
          <a:endParaRPr lang="ru-RU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/>
            <a:t>2016 год – 78,1 млн. рублей</a:t>
          </a:r>
          <a:endParaRPr lang="ru-RU" sz="1300" b="1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1" kern="1200" dirty="0" smtClean="0"/>
            <a:t>2017 год – 73,8 млн. рублей</a:t>
          </a:r>
          <a:endParaRPr lang="ru-RU" sz="1300" b="1" kern="1200" dirty="0"/>
        </a:p>
      </dsp:txBody>
      <dsp:txXfrm>
        <a:off x="3086108" y="124256"/>
        <a:ext cx="5265383" cy="945285"/>
      </dsp:txXfrm>
    </dsp:sp>
    <dsp:sp modelId="{9CA4A54F-49EE-453D-A196-4A75976B87CC}">
      <dsp:nvSpPr>
        <dsp:cNvPr id="0" name=""/>
        <dsp:cNvSpPr/>
      </dsp:nvSpPr>
      <dsp:spPr>
        <a:xfrm>
          <a:off x="430557" y="0"/>
          <a:ext cx="2655551" cy="119379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Общий объём средств на повышение ФОТ:</a:t>
          </a:r>
          <a:endParaRPr lang="ru-RU" sz="23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30557" y="0"/>
        <a:ext cx="2655551" cy="1193798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C9B19D-CA9C-4FEC-9DC5-2A4E4C2EA56B}">
      <dsp:nvSpPr>
        <dsp:cNvPr id="0" name=""/>
        <dsp:cNvSpPr/>
      </dsp:nvSpPr>
      <dsp:spPr>
        <a:xfrm rot="10800000">
          <a:off x="1798872" y="1204"/>
          <a:ext cx="6780329" cy="825481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4014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ФКП «Комбинат «Каменский»</a:t>
          </a:r>
          <a:endParaRPr lang="ru-RU" sz="2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798872" y="1204"/>
        <a:ext cx="6780329" cy="825481"/>
      </dsp:txXfrm>
    </dsp:sp>
    <dsp:sp modelId="{7312D532-6096-4C1A-A797-1FF87F3C7BD3}">
      <dsp:nvSpPr>
        <dsp:cNvPr id="0" name=""/>
        <dsp:cNvSpPr/>
      </dsp:nvSpPr>
      <dsp:spPr>
        <a:xfrm>
          <a:off x="1443686" y="1204"/>
          <a:ext cx="825481" cy="82548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7C4D0CF-09A6-485C-812C-3DB8BBD1A259}">
      <dsp:nvSpPr>
        <dsp:cNvPr id="0" name=""/>
        <dsp:cNvSpPr/>
      </dsp:nvSpPr>
      <dsp:spPr>
        <a:xfrm rot="10800000">
          <a:off x="1798872" y="1073097"/>
          <a:ext cx="6780329" cy="825481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4014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АО «</a:t>
          </a:r>
          <a:r>
            <a:rPr lang="ru-RU" sz="2400" b="1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Каменскволокно</a:t>
          </a: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»</a:t>
          </a:r>
          <a:endParaRPr lang="ru-RU" sz="2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798872" y="1073097"/>
        <a:ext cx="6780329" cy="825481"/>
      </dsp:txXfrm>
    </dsp:sp>
    <dsp:sp modelId="{1A3802F1-1E2F-4F6B-B109-2CE24E519F54}">
      <dsp:nvSpPr>
        <dsp:cNvPr id="0" name=""/>
        <dsp:cNvSpPr/>
      </dsp:nvSpPr>
      <dsp:spPr>
        <a:xfrm>
          <a:off x="1443686" y="1073097"/>
          <a:ext cx="825481" cy="82548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3320DE2-8B14-4BFE-A710-9917BA9A370A}">
      <dsp:nvSpPr>
        <dsp:cNvPr id="0" name=""/>
        <dsp:cNvSpPr/>
      </dsp:nvSpPr>
      <dsp:spPr>
        <a:xfrm rot="10800000">
          <a:off x="1798872" y="2144991"/>
          <a:ext cx="6780329" cy="825481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4014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ФКУ «ЕРЦ МО РФ» (войсковые части)</a:t>
          </a:r>
          <a:endParaRPr lang="ru-RU" sz="2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798872" y="2144991"/>
        <a:ext cx="6780329" cy="825481"/>
      </dsp:txXfrm>
    </dsp:sp>
    <dsp:sp modelId="{5E140D9F-281D-4B65-944A-8236166A51E6}">
      <dsp:nvSpPr>
        <dsp:cNvPr id="0" name=""/>
        <dsp:cNvSpPr/>
      </dsp:nvSpPr>
      <dsp:spPr>
        <a:xfrm>
          <a:off x="1443686" y="2144991"/>
          <a:ext cx="825481" cy="82548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97A2AC7-D329-4F9C-9801-A106B614742A}">
      <dsp:nvSpPr>
        <dsp:cNvPr id="0" name=""/>
        <dsp:cNvSpPr/>
      </dsp:nvSpPr>
      <dsp:spPr>
        <a:xfrm rot="10800000">
          <a:off x="1798872" y="3216884"/>
          <a:ext cx="6780329" cy="825481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4014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Эксплуатационное локомотивное депо Лихая – СП Дирекции тяги – СП СКЖД – филиала ОАО «РЖД</a:t>
          </a:r>
          <a:endParaRPr lang="ru-RU" sz="20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798872" y="3216884"/>
        <a:ext cx="6780329" cy="825481"/>
      </dsp:txXfrm>
    </dsp:sp>
    <dsp:sp modelId="{EC4A976C-70C5-4A41-96EE-463E187230A4}">
      <dsp:nvSpPr>
        <dsp:cNvPr id="0" name=""/>
        <dsp:cNvSpPr/>
      </dsp:nvSpPr>
      <dsp:spPr>
        <a:xfrm>
          <a:off x="1443686" y="3216884"/>
          <a:ext cx="825481" cy="82548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09FB04E-77B4-4618-8767-528EE4DE7FDC}">
      <dsp:nvSpPr>
        <dsp:cNvPr id="0" name=""/>
        <dsp:cNvSpPr/>
      </dsp:nvSpPr>
      <dsp:spPr>
        <a:xfrm rot="10800000">
          <a:off x="1798872" y="4288778"/>
          <a:ext cx="6780329" cy="825481"/>
        </a:xfrm>
        <a:prstGeom prst="homePlat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64014" tIns="91440" rIns="170688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rPr>
            <a:t>АО «Каменский стеклотарный завод»</a:t>
          </a:r>
          <a:endParaRPr lang="ru-RU" sz="24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798872" y="4288778"/>
        <a:ext cx="6780329" cy="825481"/>
      </dsp:txXfrm>
    </dsp:sp>
    <dsp:sp modelId="{51C563CE-3A56-4BA1-81C4-F39040F877A5}">
      <dsp:nvSpPr>
        <dsp:cNvPr id="0" name=""/>
        <dsp:cNvSpPr/>
      </dsp:nvSpPr>
      <dsp:spPr>
        <a:xfrm>
          <a:off x="1443686" y="4288778"/>
          <a:ext cx="825481" cy="825481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C4D0CF-09A6-485C-812C-3DB8BBD1A259}">
      <dsp:nvSpPr>
        <dsp:cNvPr id="0" name=""/>
        <dsp:cNvSpPr/>
      </dsp:nvSpPr>
      <dsp:spPr>
        <a:xfrm rot="10800000">
          <a:off x="1877006" y="1762"/>
          <a:ext cx="6665221" cy="792691"/>
        </a:xfrm>
        <a:prstGeom prst="homePlat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5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жилищное хозяйство – 2,9 млн. рублей</a:t>
          </a:r>
          <a:endParaRPr lang="ru-RU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877006" y="1762"/>
        <a:ext cx="6665221" cy="792691"/>
      </dsp:txXfrm>
    </dsp:sp>
    <dsp:sp modelId="{1A3802F1-1E2F-4F6B-B109-2CE24E519F54}">
      <dsp:nvSpPr>
        <dsp:cNvPr id="0" name=""/>
        <dsp:cNvSpPr/>
      </dsp:nvSpPr>
      <dsp:spPr>
        <a:xfrm>
          <a:off x="1480661" y="1762"/>
          <a:ext cx="792691" cy="79269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3320DE2-8B14-4BFE-A710-9917BA9A370A}">
      <dsp:nvSpPr>
        <dsp:cNvPr id="0" name=""/>
        <dsp:cNvSpPr/>
      </dsp:nvSpPr>
      <dsp:spPr>
        <a:xfrm rot="10800000">
          <a:off x="1877006" y="1022113"/>
          <a:ext cx="6665221" cy="792691"/>
        </a:xfrm>
        <a:prstGeom prst="homePlat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5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коммунальное хозяйство – 149,2 млн. рублей</a:t>
          </a:r>
          <a:endParaRPr lang="ru-RU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877006" y="1022113"/>
        <a:ext cx="6665221" cy="792691"/>
      </dsp:txXfrm>
    </dsp:sp>
    <dsp:sp modelId="{5E140D9F-281D-4B65-944A-8236166A51E6}">
      <dsp:nvSpPr>
        <dsp:cNvPr id="0" name=""/>
        <dsp:cNvSpPr/>
      </dsp:nvSpPr>
      <dsp:spPr>
        <a:xfrm>
          <a:off x="1480661" y="1022113"/>
          <a:ext cx="792691" cy="79269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297A2AC7-D329-4F9C-9801-A106B614742A}">
      <dsp:nvSpPr>
        <dsp:cNvPr id="0" name=""/>
        <dsp:cNvSpPr/>
      </dsp:nvSpPr>
      <dsp:spPr>
        <a:xfrm rot="10800000">
          <a:off x="1877006" y="2042465"/>
          <a:ext cx="6665221" cy="792691"/>
        </a:xfrm>
        <a:prstGeom prst="homePlat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55" tIns="83820" rIns="156464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благоустройство – 15,6 млн. рублей</a:t>
          </a:r>
          <a:endParaRPr lang="ru-RU" sz="2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877006" y="2042465"/>
        <a:ext cx="6665221" cy="792691"/>
      </dsp:txXfrm>
    </dsp:sp>
    <dsp:sp modelId="{EC4A976C-70C5-4A41-96EE-463E187230A4}">
      <dsp:nvSpPr>
        <dsp:cNvPr id="0" name=""/>
        <dsp:cNvSpPr/>
      </dsp:nvSpPr>
      <dsp:spPr>
        <a:xfrm>
          <a:off x="1480661" y="2042465"/>
          <a:ext cx="792691" cy="792691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409FB04E-77B4-4618-8767-528EE4DE7FDC}">
      <dsp:nvSpPr>
        <dsp:cNvPr id="0" name=""/>
        <dsp:cNvSpPr/>
      </dsp:nvSpPr>
      <dsp:spPr>
        <a:xfrm rot="10800000">
          <a:off x="1877006" y="3062817"/>
          <a:ext cx="6665221" cy="792691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9555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– другие вопросы в области ЖКХ – 14,3 млн. рублей</a:t>
          </a:r>
          <a:endParaRPr lang="ru-RU" sz="2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 rot="10800000">
        <a:off x="1877006" y="3062817"/>
        <a:ext cx="6665221" cy="792691"/>
      </dsp:txXfrm>
    </dsp:sp>
    <dsp:sp modelId="{51C563CE-3A56-4BA1-81C4-F39040F877A5}">
      <dsp:nvSpPr>
        <dsp:cNvPr id="0" name=""/>
        <dsp:cNvSpPr/>
      </dsp:nvSpPr>
      <dsp:spPr>
        <a:xfrm>
          <a:off x="1480661" y="3062817"/>
          <a:ext cx="792691" cy="792691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0.04918</cdr:x>
      <cdr:y>0.24764</cdr:y>
    </cdr:from>
    <cdr:to>
      <cdr:x>0.2334</cdr:x>
      <cdr:y>0.34427</cdr:y>
    </cdr:to>
    <cdr:sp macro="" textlink="">
      <cdr:nvSpPr>
        <cdr:cNvPr id="3" name="TextBox 8"/>
        <cdr:cNvSpPr txBox="1"/>
      </cdr:nvSpPr>
      <cdr:spPr>
        <a:xfrm xmlns:a="http://schemas.openxmlformats.org/drawingml/2006/main">
          <a:off x="410594" y="1025398"/>
          <a:ext cx="1538156" cy="40011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pPr algn="ctr"/>
          <a:r>
            <a:rPr lang="ru-RU" sz="2000" b="1" dirty="0" smtClean="0">
              <a:latin typeface="+mn-lt"/>
            </a:rPr>
            <a:t>147 400</a:t>
          </a:r>
          <a:endParaRPr lang="ru-RU" sz="2000" b="1" dirty="0">
            <a:latin typeface="+mn-lt"/>
          </a:endParaRPr>
        </a:p>
      </cdr:txBody>
    </cdr:sp>
  </cdr:relSizeAnchor>
  <cdr:relSizeAnchor xmlns:cdr="http://schemas.openxmlformats.org/drawingml/2006/chartDrawing">
    <cdr:from>
      <cdr:x>0.28906</cdr:x>
      <cdr:y>0.19249</cdr:y>
    </cdr:from>
    <cdr:to>
      <cdr:x>0.48756</cdr:x>
      <cdr:y>0.28912</cdr:y>
    </cdr:to>
    <cdr:sp macro="" textlink="">
      <cdr:nvSpPr>
        <cdr:cNvPr id="4" name="TextBox 8"/>
        <cdr:cNvSpPr txBox="1"/>
      </cdr:nvSpPr>
      <cdr:spPr>
        <a:xfrm xmlns:a="http://schemas.openxmlformats.org/drawingml/2006/main">
          <a:off x="2413529" y="855140"/>
          <a:ext cx="1657320" cy="429284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Calibri"/>
            </a:defRPr>
          </a:lvl1pPr>
          <a:lvl2pPr marL="457200" indent="0">
            <a:defRPr sz="1100">
              <a:latin typeface="Calibri"/>
            </a:defRPr>
          </a:lvl2pPr>
          <a:lvl3pPr marL="914400" indent="0">
            <a:defRPr sz="1100">
              <a:latin typeface="Calibri"/>
            </a:defRPr>
          </a:lvl3pPr>
          <a:lvl4pPr marL="1371600" indent="0">
            <a:defRPr sz="1100">
              <a:latin typeface="Calibri"/>
            </a:defRPr>
          </a:lvl4pPr>
          <a:lvl5pPr marL="1828800" indent="0">
            <a:defRPr sz="1100">
              <a:latin typeface="Calibri"/>
            </a:defRPr>
          </a:lvl5pPr>
          <a:lvl6pPr marL="2286000" indent="0">
            <a:defRPr sz="1100">
              <a:latin typeface="Calibri"/>
            </a:defRPr>
          </a:lvl6pPr>
          <a:lvl7pPr marL="2743200" indent="0">
            <a:defRPr sz="1100">
              <a:latin typeface="Calibri"/>
            </a:defRPr>
          </a:lvl7pPr>
          <a:lvl8pPr marL="3200400" indent="0">
            <a:defRPr sz="1100">
              <a:latin typeface="Calibri"/>
            </a:defRPr>
          </a:lvl8pPr>
          <a:lvl9pPr marL="3657600" indent="0">
            <a:defRPr sz="1100">
              <a:latin typeface="Calibri"/>
            </a:defRPr>
          </a:lvl9pPr>
        </a:lstStyle>
        <a:p xmlns:a="http://schemas.openxmlformats.org/drawingml/2006/main">
          <a:pPr algn="ctr"/>
          <a:r>
            <a:rPr lang="ru-RU" sz="2000" b="1" dirty="0" smtClean="0">
              <a:latin typeface="Calibri"/>
            </a:rPr>
            <a:t>164 300</a:t>
          </a:r>
          <a:endParaRPr lang="ru-RU" sz="2000" b="1" dirty="0">
            <a:latin typeface="Calibri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0.21402</cdr:x>
      <cdr:y>0.42883</cdr:y>
    </cdr:from>
    <cdr:to>
      <cdr:x>0.31808</cdr:x>
      <cdr:y>0.50444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1822492" y="2094581"/>
          <a:ext cx="886107" cy="369308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3">
          <a:schemeClr val="lt1"/>
        </a:lnRef>
        <a:fillRef xmlns:a="http://schemas.openxmlformats.org/drawingml/2006/main" idx="1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 lIns="0" tIns="0" rIns="0" bIns="0" rtlCol="0" anchor="ctr">
          <a:spAutoFit/>
        </a:bodyPr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pPr algn="ctr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92,5%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cdr:txBody>
    </cdr:sp>
  </cdr:relSizeAnchor>
  <cdr:relSizeAnchor xmlns:cdr="http://schemas.openxmlformats.org/drawingml/2006/chartDrawing">
    <cdr:from>
      <cdr:x>0.47348</cdr:x>
      <cdr:y>0.29714</cdr:y>
    </cdr:from>
    <cdr:to>
      <cdr:x>0.57863</cdr:x>
      <cdr:y>0.37275</cdr:y>
    </cdr:to>
    <cdr:sp macro="" textlink="">
      <cdr:nvSpPr>
        <cdr:cNvPr id="11" name="TextBox 1"/>
        <cdr:cNvSpPr txBox="1"/>
      </cdr:nvSpPr>
      <cdr:spPr>
        <a:xfrm xmlns:a="http://schemas.openxmlformats.org/drawingml/2006/main">
          <a:off x="4031820" y="1451331"/>
          <a:ext cx="895389" cy="369308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3">
          <a:schemeClr val="lt1"/>
        </a:lnRef>
        <a:fillRef xmlns:a="http://schemas.openxmlformats.org/drawingml/2006/main" idx="1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wrap="square" lIns="0" tIns="0" rIns="0" bIns="0" rtlCol="0" anchor="ctr">
          <a:spAutoFit/>
        </a:bodyPr>
        <a:lstStyle xmlns:a="http://schemas.openxmlformats.org/drawingml/2006/main">
          <a:lvl1pPr marL="0" indent="0">
            <a:defRPr sz="1100">
              <a:latin typeface="Arial"/>
            </a:defRPr>
          </a:lvl1pPr>
          <a:lvl2pPr marL="457200" indent="0">
            <a:defRPr sz="1100">
              <a:latin typeface="Arial"/>
            </a:defRPr>
          </a:lvl2pPr>
          <a:lvl3pPr marL="914400" indent="0">
            <a:defRPr sz="1100">
              <a:latin typeface="Arial"/>
            </a:defRPr>
          </a:lvl3pPr>
          <a:lvl4pPr marL="1371600" indent="0">
            <a:defRPr sz="1100">
              <a:latin typeface="Arial"/>
            </a:defRPr>
          </a:lvl4pPr>
          <a:lvl5pPr marL="1828800" indent="0">
            <a:defRPr sz="1100">
              <a:latin typeface="Arial"/>
            </a:defRPr>
          </a:lvl5pPr>
          <a:lvl6pPr marL="2286000" indent="0">
            <a:defRPr sz="1100">
              <a:latin typeface="Arial"/>
            </a:defRPr>
          </a:lvl6pPr>
          <a:lvl7pPr marL="2743200" indent="0">
            <a:defRPr sz="1100">
              <a:latin typeface="Arial"/>
            </a:defRPr>
          </a:lvl7pPr>
          <a:lvl8pPr marL="3200400" indent="0">
            <a:defRPr sz="1100">
              <a:latin typeface="Arial"/>
            </a:defRPr>
          </a:lvl8pPr>
          <a:lvl9pPr marL="3657600" indent="0">
            <a:defRPr sz="1100">
              <a:latin typeface="Arial"/>
            </a:defRPr>
          </a:lvl9pPr>
        </a:lstStyle>
        <a:p xmlns:a="http://schemas.openxmlformats.org/drawingml/2006/main">
          <a:pPr algn="ctr"/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rPr>
            <a:t>96,0%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n-lt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23A22C7-A7CF-407E-806C-7AA60473A65D}" type="datetimeFigureOut">
              <a:rPr lang="ru-RU"/>
              <a:pPr>
                <a:defRPr/>
              </a:pPr>
              <a:t>23.05.2018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06340EF-022F-4F41-9970-E2BAFAD1E7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AF5A089-35F2-4025-A62A-0AF46C39A4A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6340EF-022F-4F41-9970-E2BAFAD1E7D9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D3BF3-D352-46FC-8343-31F56E6730EA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68776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B56580E-E239-4551-9C93-5D83210346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7EF637-F51D-4834-ABFD-3935FA449E49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4DEB54-0332-4F96-A1E1-E4724762098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0146" y="3486150"/>
            <a:ext cx="3429030" cy="1609725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10"/>
          </p:nvPr>
        </p:nvSpPr>
        <p:spPr>
          <a:xfrm>
            <a:off x="1381126" y="590550"/>
            <a:ext cx="6772274" cy="2828925"/>
          </a:xfrm>
        </p:spPr>
        <p:txBody>
          <a:bodyPr anchor="ctr">
            <a:normAutofit/>
          </a:bodyPr>
          <a:lstStyle>
            <a:lvl1pPr marL="0" indent="0">
              <a:buNone/>
              <a:tabLst/>
              <a:defRPr sz="2800" b="1">
                <a:solidFill>
                  <a:schemeClr val="accent2">
                    <a:lumMod val="75000"/>
                  </a:schemeClr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F442D9-FC2F-49DA-8E0F-AEE30CFCFE1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DCB8B-6E4C-4E4F-82EE-121EE5510513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39F783E9-C421-4D23-8D7A-3B54D644030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6A736CF3-BD16-49B5-980E-7355CD6D432B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64CCC-FCBB-4951-8DA2-CFA4943BC59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7DF380A-9130-4033-B0DA-93B515203115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269958-7B1B-494F-95E2-CFD71261E7D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FA13AB3-DC2D-43CB-B5DA-03DE03BC1A6A}" type="datetimeFigureOut">
              <a:rPr lang="ru-RU" smtClean="0"/>
              <a:pPr/>
              <a:t>23.05.2018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B56580E-E239-4551-9C93-5D83210346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</p:sldLayoutIdLst>
  <p:transition spd="slow">
    <p:wip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4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chart" Target="../charts/chart1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170" y="3148087"/>
            <a:ext cx="6858000" cy="2941993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Публичные слушания 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по отчету об исполнении бюджета города 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Каменск-Шахтинский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за 2017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год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88780"/>
            <a:ext cx="914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</a:rPr>
              <a:t>Финансовое управление Администрации города Каменск-Шахтинского Ростовской области</a:t>
            </a:r>
          </a:p>
        </p:txBody>
      </p:sp>
      <p:pic>
        <p:nvPicPr>
          <p:cNvPr id="7" name="Рисунок 6" descr="герб_2016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1241" y="4296790"/>
            <a:ext cx="942056" cy="1174900"/>
          </a:xfrm>
          <a:prstGeom prst="rect">
            <a:avLst/>
          </a:prstGeom>
          <a:solidFill>
            <a:schemeClr val="tx2"/>
          </a:solidFill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27230"/>
            <a:ext cx="9144000" cy="75247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Структура налоговых и неналоговых доходов городского бюджета в 2017 году</a:t>
            </a:r>
            <a:endParaRPr lang="ru-RU" sz="2800" b="1" dirty="0"/>
          </a:p>
        </p:txBody>
      </p:sp>
      <p:graphicFrame>
        <p:nvGraphicFramePr>
          <p:cNvPr id="7" name="Содержимое 5"/>
          <p:cNvGraphicFramePr>
            <a:graphicFrameLocks noGrp="1"/>
          </p:cNvGraphicFramePr>
          <p:nvPr>
            <p:ph idx="1"/>
          </p:nvPr>
        </p:nvGraphicFramePr>
        <p:xfrm>
          <a:off x="138113" y="1133835"/>
          <a:ext cx="8867775" cy="5429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8BD987-6FC2-420F-B13E-4D962FB0B44F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13799"/>
            <a:ext cx="9144000" cy="826547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 smtClean="0"/>
              <a:t>Крупнейшие налогоплательщики</a:t>
            </a:r>
            <a:br>
              <a:rPr lang="ru-RU" sz="3200" b="1" dirty="0" smtClean="0"/>
            </a:br>
            <a:r>
              <a:rPr lang="ru-RU" sz="3200" b="1" dirty="0" smtClean="0"/>
              <a:t>местного бюджета</a:t>
            </a:r>
            <a:endParaRPr lang="ru-RU" sz="3200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76250" y="1979722"/>
            <a:ext cx="8458200" cy="4350058"/>
          </a:xfrm>
        </p:spPr>
        <p:txBody>
          <a:bodyPr anchor="ctr">
            <a:normAutofit/>
          </a:bodyPr>
          <a:lstStyle/>
          <a:p>
            <a:pPr marL="274320" lvl="1">
              <a:buFont typeface="Wingdings" pitchFamily="2" charset="2"/>
              <a:buChar char="§"/>
              <a:defRPr/>
            </a:pPr>
            <a:endParaRPr lang="ru-RU" sz="2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>
              <a:defRPr/>
            </a:pP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4B14B-24CE-405D-98FF-DA5316BBE463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  <p:graphicFrame>
        <p:nvGraphicFramePr>
          <p:cNvPr id="10" name="Содержимое 4"/>
          <p:cNvGraphicFramePr>
            <a:graphicFrameLocks/>
          </p:cNvGraphicFramePr>
          <p:nvPr/>
        </p:nvGraphicFramePr>
        <p:xfrm>
          <a:off x="-439444" y="1594189"/>
          <a:ext cx="10022889" cy="5115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842" y="663760"/>
            <a:ext cx="8540317" cy="79419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75045" tIns="37522" rIns="75045" bIns="37522" anchor="ctr">
            <a:normAutofit fontScale="90000"/>
          </a:bodyPr>
          <a:lstStyle/>
          <a:p>
            <a:pPr marL="314059" indent="-314059" algn="ctr" defTabSz="897310">
              <a:buClr>
                <a:schemeClr val="accent6">
                  <a:lumMod val="75000"/>
                </a:schemeClr>
              </a:buClr>
              <a:defRPr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ИТОГИ ПРОВЕДЕНИЯ ЗАСЕДАНИЙ КООРДИНАЦИОННОГО СОВЕТА ПО ВОПРОСАМ СОБИРАЕМОСТИ НАЛОГОВ И ДРУГИХ ОБЯЗАТЕЛЬНЫХ ПЛАТЕЖЕЙ В 2015 – 2017 ГОДАХ: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4294967295"/>
          </p:nvPr>
        </p:nvGraphicFramePr>
        <p:xfrm>
          <a:off x="4216892" y="2416058"/>
          <a:ext cx="4757532" cy="4286696"/>
        </p:xfrm>
        <a:graphic>
          <a:graphicData uri="http://schemas.openxmlformats.org/drawingml/2006/table">
            <a:tbl>
              <a:tblPr/>
              <a:tblGrid>
                <a:gridCol w="1651248"/>
                <a:gridCol w="1035428"/>
                <a:gridCol w="1035428"/>
                <a:gridCol w="1035428"/>
              </a:tblGrid>
              <a:tr h="1594213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Погашена налоговая задолженность в консолидированный бюджет Ростовской области, млн. руб.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3363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2015г.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2016г.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2017г.</a:t>
                      </a: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433363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ВСЕГО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19,5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14,1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17,2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433363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в т.ч. 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  <a:tr h="556958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организации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12,8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10,8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12,4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F3FF"/>
                    </a:solidFill>
                  </a:tcPr>
                </a:tc>
              </a:tr>
              <a:tr h="835436">
                <a:tc>
                  <a:txBody>
                    <a:bodyPr/>
                    <a:lstStyle/>
                    <a:p>
                      <a:pPr marL="0" marR="0" lvl="0" indent="0" algn="l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физические лица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cs typeface="Times New Roman" pitchFamily="18" charset="0"/>
                        </a:rPr>
                        <a:t>4,7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rebuchet MS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3,3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922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rebuchet MS" pitchFamily="34" charset="0"/>
                          <a:ea typeface="Calibri" pitchFamily="34" charset="0"/>
                          <a:cs typeface="Times New Roman" pitchFamily="18" charset="0"/>
                        </a:rPr>
                        <a:t>4,8</a:t>
                      </a:r>
                    </a:p>
                  </a:txBody>
                  <a:tcPr marL="68580" marR="6858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E5FE"/>
                    </a:solidFill>
                  </a:tcPr>
                </a:tc>
              </a:tr>
            </a:tbl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DCB8B-6E4C-4E4F-82EE-121EE5510513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01679"/>
            <a:ext cx="9144000" cy="97155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 smtClean="0"/>
              <a:t>Безвозмездные поступления в 2017 году составили 1 126,4 млн. рублей</a:t>
            </a:r>
            <a:endParaRPr lang="ru-RU" sz="3200" b="1" dirty="0"/>
          </a:p>
        </p:txBody>
      </p:sp>
      <p:graphicFrame>
        <p:nvGraphicFramePr>
          <p:cNvPr id="7" name="Содержимое 4"/>
          <p:cNvGraphicFramePr>
            <a:graphicFrameLocks noGrp="1"/>
          </p:cNvGraphicFramePr>
          <p:nvPr>
            <p:ph idx="1"/>
          </p:nvPr>
        </p:nvGraphicFramePr>
        <p:xfrm>
          <a:off x="385763" y="1605009"/>
          <a:ext cx="8372475" cy="4895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8"/>
          <p:cNvGraphicFramePr>
            <a:graphicFrameLocks noGrp="1"/>
          </p:cNvGraphicFramePr>
          <p:nvPr>
            <p:ph idx="1"/>
          </p:nvPr>
        </p:nvGraphicFramePr>
        <p:xfrm>
          <a:off x="314325" y="1802166"/>
          <a:ext cx="8515350" cy="4884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719096"/>
            <a:ext cx="9144000" cy="118073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800" b="1" dirty="0" smtClean="0"/>
              <a:t>Бюджетные ассигнования на реализацию муниципальных программ в местном бюджете </a:t>
            </a:r>
            <a:br>
              <a:rPr lang="ru-RU" sz="2800" b="1" dirty="0" smtClean="0"/>
            </a:br>
            <a:r>
              <a:rPr lang="ru-RU" sz="2800" b="1" dirty="0" smtClean="0"/>
              <a:t>за 2015-2017 годы (млн. рублей)</a:t>
            </a:r>
            <a:endParaRPr lang="ru-RU" sz="2800" b="1" dirty="0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8" name="TextBox 1"/>
          <p:cNvSpPr txBox="1"/>
          <p:nvPr/>
        </p:nvSpPr>
        <p:spPr>
          <a:xfrm>
            <a:off x="6539032" y="3661596"/>
            <a:ext cx="895389" cy="36930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95,8%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svetofor_0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9748" y="914349"/>
            <a:ext cx="5184252" cy="3459244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557229"/>
            <a:ext cx="9144000" cy="58102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Дорожное хозяйство – 70,5 млн. рублей</a:t>
            </a: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pic>
        <p:nvPicPr>
          <p:cNvPr id="9" name="Рисунок 8" descr="sneg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29464"/>
            <a:ext cx="5160902" cy="402853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Rectangle 5"/>
          <p:cNvSpPr>
            <a:spLocks noGrp="1"/>
          </p:cNvSpPr>
          <p:nvPr>
            <p:ph idx="1"/>
          </p:nvPr>
        </p:nvSpPr>
        <p:spPr>
          <a:xfrm>
            <a:off x="301922" y="1468079"/>
            <a:ext cx="4356341" cy="950912"/>
          </a:xfrm>
        </p:spPr>
        <p:txBody>
          <a:bodyPr>
            <a:noAutofit/>
          </a:bodyPr>
          <a:lstStyle>
            <a:extLst/>
          </a:lstStyle>
          <a:p>
            <a:pPr marL="0" lvl="1" indent="0" defTabSz="361950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Содержание дорог – 49,3 млн.руб.,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в том числе уличное освещение 19,2 млн.руб.</a:t>
            </a:r>
          </a:p>
        </p:txBody>
      </p:sp>
      <p:sp>
        <p:nvSpPr>
          <p:cNvPr id="12" name="Rectangle 5"/>
          <p:cNvSpPr txBox="1">
            <a:spLocks/>
          </p:cNvSpPr>
          <p:nvPr/>
        </p:nvSpPr>
        <p:spPr>
          <a:xfrm>
            <a:off x="4572000" y="3790949"/>
            <a:ext cx="4410076" cy="2006001"/>
          </a:xfrm>
          <a:prstGeom prst="rect">
            <a:avLst/>
          </a:prstGeom>
        </p:spPr>
        <p:txBody>
          <a:bodyPr vert="horz" anchor="ctr">
            <a:noAutofit/>
          </a:bodyPr>
          <a:lstStyle>
            <a:extLst/>
          </a:lstStyle>
          <a:p>
            <a:pPr marL="0" marR="0" lvl="1" indent="355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Tx/>
              <a:buFont typeface="Georgia"/>
              <a:buAutoNum type="arabicPeriod" startAt="2"/>
              <a:tabLst>
                <a:tab pos="266700" algn="l"/>
              </a:tabLst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Повышение безопасности дорожного движения – 21,2 млн.руб., 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том числе</a:t>
            </a:r>
            <a:r>
              <a:rPr kumimoji="0" lang="ru-RU" sz="2000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модернизация пешеходных переходов 19,2 млн.руб.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4824"/>
            <a:ext cx="8229600" cy="10668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Расходы на мероприятия в сфере жилищно-коммунального хозяйства в 2017 году</a:t>
            </a:r>
            <a:endParaRPr lang="ru-RU" sz="3200" b="1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-439444" y="2716567"/>
          <a:ext cx="10022889" cy="3857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72433" y="1529147"/>
            <a:ext cx="4168321" cy="113877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182,0 млн. рублей, </a:t>
            </a:r>
          </a:p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из них: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2"/>
          <p:cNvSpPr txBox="1">
            <a:spLocks/>
          </p:cNvSpPr>
          <p:nvPr/>
        </p:nvSpPr>
        <p:spPr>
          <a:xfrm>
            <a:off x="4655389" y="4930670"/>
            <a:ext cx="4100422" cy="168580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anchor="ctr">
            <a:normAutofit fontScale="92500" lnSpcReduction="20000"/>
          </a:bodyPr>
          <a:lstStyle/>
          <a:p>
            <a:pPr marL="3175" marR="0" lvl="0" indent="-3175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Реконструкция котельной №19 по пер.Володарского,</a:t>
            </a:r>
            <a:r>
              <a:rPr kumimoji="0" lang="ru-RU" sz="2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84 А и тепловых сетей с закрытием подвальных котельных №10 и №16 (ПИР)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175" marR="0" lvl="0" indent="-3175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Общая стоимость работ </a:t>
            </a:r>
          </a:p>
          <a:p>
            <a:pPr marL="3175" marR="0" lvl="0" indent="-3175" algn="ctr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SzTx/>
              <a:buFont typeface="Georgia"/>
              <a:buNone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178,0 </a:t>
            </a: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glow rad="635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млн. рублей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glow rad="635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934317"/>
            <a:ext cx="4098982" cy="168580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>
              <a:buNone/>
            </a:pPr>
            <a:r>
              <a:rPr lang="ru-RU" b="1" dirty="0" smtClean="0">
                <a:effectLst>
                  <a:glow rad="635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котельной в</a:t>
            </a:r>
          </a:p>
          <a:p>
            <a:pPr marL="0" indent="0" algn="ctr">
              <a:buNone/>
            </a:pPr>
            <a:r>
              <a:rPr lang="ru-RU" b="1" dirty="0" err="1" smtClean="0">
                <a:effectLst>
                  <a:glow rad="635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мкр</a:t>
            </a:r>
            <a:r>
              <a:rPr lang="ru-RU" b="1" dirty="0" smtClean="0">
                <a:effectLst>
                  <a:glow rad="635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dirty="0" smtClean="0">
                <a:effectLst>
                  <a:glow rad="635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Заводской</a:t>
            </a:r>
            <a:endParaRPr lang="ru-RU" b="1" dirty="0" smtClean="0">
              <a:effectLst>
                <a:glow rad="63500">
                  <a:schemeClr val="tx1"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41090"/>
            <a:ext cx="8229600" cy="616789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 инвестиционного характера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IMG-20171114-WA0008_151065835085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42026" y="1833428"/>
            <a:ext cx="4038600" cy="302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DCB8B-6E4C-4E4F-82EE-121EE5510513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pic>
        <p:nvPicPr>
          <p:cNvPr id="9" name="Содержимое 5" descr="DSC0966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1833484"/>
            <a:ext cx="4038600" cy="30289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1472" y="730282"/>
            <a:ext cx="5912528" cy="533401"/>
          </a:xfrm>
          <a:noFill/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anchor="ctr">
            <a:noAutofit/>
          </a:bodyPr>
          <a:lstStyle/>
          <a:p>
            <a:pPr algn="ctr"/>
            <a:r>
              <a:rPr lang="ru-RU" sz="3200" b="1" dirty="0" smtClean="0"/>
              <a:t>Озеленение – 9,5 млн. рублей</a:t>
            </a:r>
            <a:endParaRPr lang="ru-RU" sz="3200" b="1" dirty="0"/>
          </a:p>
        </p:txBody>
      </p:sp>
      <p:sp>
        <p:nvSpPr>
          <p:cNvPr id="5" name="Rectangle 5"/>
          <p:cNvSpPr>
            <a:spLocks noGrp="1"/>
          </p:cNvSpPr>
          <p:nvPr>
            <p:ph sz="quarter" idx="2"/>
          </p:nvPr>
        </p:nvSpPr>
        <p:spPr>
          <a:xfrm>
            <a:off x="172096" y="4076701"/>
            <a:ext cx="3796222" cy="2554914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anchor="t">
            <a:noAutofit/>
          </a:bodyPr>
          <a:lstStyle>
            <a:extLst/>
          </a:lstStyle>
          <a:p>
            <a:pPr marL="0" lvl="1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1"/>
                </a:solidFill>
              </a:rPr>
              <a:t> Спиливание и санитарная обрезка деревьев – 0,6 млн.руб.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1"/>
                </a:solidFill>
              </a:rPr>
              <a:t> Ремонт ограждений, клумб, МАФ, приобретение урн – 0,6 млн.руб.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ru-RU" sz="2200" b="1" dirty="0" smtClean="0">
              <a:solidFill>
                <a:schemeClr val="tx1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F783E9-C421-4D23-8D7A-3B54D6440304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6" name="Рисунок 5" descr="pl.truda-kamensk.jpg"/>
          <p:cNvPicPr>
            <a:picLocks noChangeAspect="1"/>
          </p:cNvPicPr>
          <p:nvPr/>
        </p:nvPicPr>
        <p:blipFill>
          <a:blip r:embed="rId2" cstate="print">
            <a:lum bright="16000"/>
          </a:blip>
          <a:stretch>
            <a:fillRect/>
          </a:stretch>
        </p:blipFill>
        <p:spPr>
          <a:xfrm>
            <a:off x="3383691" y="3000651"/>
            <a:ext cx="5656791" cy="3788029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8" name="Рисунок 7" descr="25_bi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3525" y="279930"/>
            <a:ext cx="3742146" cy="3580780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1" name="Rectangle 5"/>
          <p:cNvSpPr>
            <a:spLocks noGrp="1"/>
          </p:cNvSpPr>
          <p:nvPr>
            <p:ph sz="quarter" idx="4"/>
          </p:nvPr>
        </p:nvSpPr>
        <p:spPr>
          <a:xfrm>
            <a:off x="3817938" y="1287463"/>
            <a:ext cx="5064125" cy="2120900"/>
          </a:xfrm>
          <a:solidFill>
            <a:schemeClr val="bg1">
              <a:alpha val="79999"/>
            </a:schemeClr>
          </a:solidFill>
        </p:spPr>
        <p:txBody>
          <a:bodyPr/>
          <a:lstStyle/>
          <a:p>
            <a:pPr marL="0" lvl="1" indent="0">
              <a:spcBef>
                <a:spcPct val="0"/>
              </a:spcBef>
              <a:buFont typeface="Wingdings" pitchFamily="2" charset="2"/>
              <a:buChar char="§"/>
            </a:pPr>
            <a:r>
              <a:rPr lang="ru-RU" sz="2200" dirty="0" smtClean="0">
                <a:solidFill>
                  <a:schemeClr val="tx1"/>
                </a:solidFill>
              </a:rPr>
              <a:t> </a:t>
            </a:r>
            <a:r>
              <a:rPr lang="ru-RU" sz="2200" b="1" dirty="0" smtClean="0">
                <a:solidFill>
                  <a:schemeClr val="tx1"/>
                </a:solidFill>
              </a:rPr>
              <a:t>Санитарная уборка парков и скверов – 2,7 млн.руб.</a:t>
            </a:r>
          </a:p>
          <a:p>
            <a:pPr marL="0" lvl="1" indent="0">
              <a:spcBef>
                <a:spcPct val="0"/>
              </a:spcBef>
              <a:buFont typeface="Wingdings" pitchFamily="2" charset="2"/>
              <a:buChar char="§"/>
            </a:pPr>
            <a:r>
              <a:rPr lang="ru-RU" sz="2200" b="1" dirty="0" smtClean="0">
                <a:solidFill>
                  <a:schemeClr val="tx1"/>
                </a:solidFill>
              </a:rPr>
              <a:t> Уборка газонов, озеленительные, </a:t>
            </a:r>
            <a:r>
              <a:rPr lang="ru-RU" sz="2200" b="1" dirty="0" err="1" smtClean="0">
                <a:solidFill>
                  <a:schemeClr val="tx1"/>
                </a:solidFill>
              </a:rPr>
              <a:t>уходные</a:t>
            </a:r>
            <a:r>
              <a:rPr lang="ru-RU" sz="2200" b="1" dirty="0" smtClean="0">
                <a:solidFill>
                  <a:schemeClr val="tx1"/>
                </a:solidFill>
              </a:rPr>
              <a:t> работы (приобретение рассады, саженцев, оформление клумб) – 5,6 млн. руб.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3758242" y="3579483"/>
          <a:ext cx="4652513" cy="31577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468483" y="3873259"/>
            <a:ext cx="1621767" cy="3385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39085"/>
            <a:ext cx="9143999" cy="72807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Содержание прочих объектов благоустройства</a:t>
            </a:r>
            <a:endParaRPr lang="ru-RU" sz="32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10" name="Rectangle 5"/>
          <p:cNvSpPr>
            <a:spLocks noGrp="1"/>
          </p:cNvSpPr>
          <p:nvPr>
            <p:ph idx="1"/>
          </p:nvPr>
        </p:nvSpPr>
        <p:spPr>
          <a:xfrm>
            <a:off x="148349" y="1295400"/>
            <a:ext cx="8847302" cy="5327650"/>
          </a:xfrm>
        </p:spPr>
        <p:txBody>
          <a:bodyPr>
            <a:noAutofit/>
          </a:bodyPr>
          <a:lstStyle/>
          <a:p>
            <a:pPr marL="4749800" lvl="1" indent="0">
              <a:spcBef>
                <a:spcPct val="0"/>
              </a:spcBef>
              <a:buNone/>
              <a:tabLst>
                <a:tab pos="266700" algn="l"/>
                <a:tab pos="5202238" algn="l"/>
              </a:tabLst>
            </a:pPr>
            <a:endParaRPr lang="ru-RU" sz="2000" b="1" dirty="0" smtClean="0">
              <a:solidFill>
                <a:srgbClr val="10253F"/>
              </a:solidFill>
            </a:endParaRPr>
          </a:p>
          <a:p>
            <a:pPr marL="4749800" lvl="1" indent="0">
              <a:spcBef>
                <a:spcPct val="0"/>
              </a:spcBef>
              <a:buNone/>
              <a:tabLst>
                <a:tab pos="266700" algn="l"/>
                <a:tab pos="5202238" algn="l"/>
              </a:tabLst>
            </a:pPr>
            <a:r>
              <a:rPr lang="ru-RU" sz="2000" b="1" dirty="0" smtClean="0">
                <a:solidFill>
                  <a:srgbClr val="10253F"/>
                </a:solidFill>
              </a:rPr>
              <a:t>ВСЕГО 4,9 млн.руб</a:t>
            </a:r>
            <a:r>
              <a:rPr lang="ru-RU" sz="1600" b="1" dirty="0" smtClean="0">
                <a:solidFill>
                  <a:srgbClr val="10253F"/>
                </a:solidFill>
              </a:rPr>
              <a:t>., в том числе:</a:t>
            </a:r>
          </a:p>
          <a:p>
            <a:pPr marL="4749800" lvl="1" indent="0">
              <a:spcBef>
                <a:spcPct val="0"/>
              </a:spcBef>
              <a:buNone/>
              <a:tabLst>
                <a:tab pos="266700" algn="l"/>
                <a:tab pos="5202238" algn="l"/>
              </a:tabLst>
            </a:pPr>
            <a:endParaRPr lang="ru-RU" sz="1600" b="1" dirty="0" smtClean="0">
              <a:solidFill>
                <a:srgbClr val="10253F"/>
              </a:solidFill>
            </a:endParaRPr>
          </a:p>
          <a:p>
            <a:pPr marL="4749800" lvl="1" indent="0">
              <a:spcBef>
                <a:spcPct val="0"/>
              </a:spcBef>
              <a:spcAft>
                <a:spcPts val="600"/>
              </a:spcAft>
              <a:buFont typeface="Georgia" pitchFamily="18" charset="0"/>
              <a:buAutoNum type="arabicPeriod"/>
              <a:tabLst>
                <a:tab pos="266700" algn="l"/>
                <a:tab pos="5202238" algn="l"/>
              </a:tabLst>
            </a:pPr>
            <a:r>
              <a:rPr lang="ru-RU" sz="1600" b="1" dirty="0" smtClean="0">
                <a:solidFill>
                  <a:srgbClr val="10253F"/>
                </a:solidFill>
              </a:rPr>
              <a:t> Содержание пляжей – 0,7 млн.руб.</a:t>
            </a:r>
          </a:p>
          <a:p>
            <a:pPr marL="4749800" lvl="1" indent="0">
              <a:spcBef>
                <a:spcPct val="0"/>
              </a:spcBef>
              <a:spcAft>
                <a:spcPts val="600"/>
              </a:spcAft>
              <a:buFont typeface="Georgia" pitchFamily="18" charset="0"/>
              <a:buAutoNum type="arabicPeriod"/>
              <a:tabLst>
                <a:tab pos="266700" algn="l"/>
                <a:tab pos="5202238" algn="l"/>
              </a:tabLst>
            </a:pPr>
            <a:r>
              <a:rPr lang="ru-RU" sz="1600" b="1" dirty="0" smtClean="0">
                <a:solidFill>
                  <a:srgbClr val="10253F"/>
                </a:solidFill>
              </a:rPr>
              <a:t> Содержание набережной, спортивных площадок – 0,4 млн.руб.</a:t>
            </a:r>
          </a:p>
          <a:p>
            <a:pPr marL="4749800" lvl="1" indent="0">
              <a:spcBef>
                <a:spcPct val="0"/>
              </a:spcBef>
              <a:spcAft>
                <a:spcPts val="600"/>
              </a:spcAft>
              <a:buFont typeface="Georgia" pitchFamily="18" charset="0"/>
              <a:buNone/>
              <a:tabLst>
                <a:tab pos="266700" algn="l"/>
                <a:tab pos="5202238" algn="l"/>
              </a:tabLst>
            </a:pPr>
            <a:r>
              <a:rPr lang="ru-RU" sz="1600" b="1" dirty="0" smtClean="0"/>
              <a:t>3. </a:t>
            </a:r>
            <a:r>
              <a:rPr lang="ru-RU" sz="1600" b="1" dirty="0" smtClean="0">
                <a:solidFill>
                  <a:srgbClr val="10253F"/>
                </a:solidFill>
              </a:rPr>
              <a:t>Праздничное оформление города (баннеры, растяжки) – 0,5 млн.руб.</a:t>
            </a:r>
          </a:p>
          <a:p>
            <a:pPr marL="4749800" lvl="1" indent="0">
              <a:spcBef>
                <a:spcPct val="0"/>
              </a:spcBef>
              <a:spcAft>
                <a:spcPts val="600"/>
              </a:spcAft>
              <a:buFont typeface="Georgia" pitchFamily="18" charset="0"/>
              <a:buNone/>
              <a:tabLst>
                <a:tab pos="266700" algn="l"/>
                <a:tab pos="5202238" algn="l"/>
              </a:tabLst>
            </a:pPr>
            <a:r>
              <a:rPr lang="ru-RU" sz="1600" b="1" dirty="0" smtClean="0"/>
              <a:t>4. </a:t>
            </a:r>
            <a:r>
              <a:rPr lang="ru-RU" sz="1600" b="1" dirty="0" smtClean="0">
                <a:solidFill>
                  <a:srgbClr val="10253F"/>
                </a:solidFill>
              </a:rPr>
              <a:t>Отлов безнадзорных собак – 0,3 млн.руб.</a:t>
            </a:r>
          </a:p>
          <a:p>
            <a:pPr marL="4749800" lvl="1" indent="0">
              <a:spcBef>
                <a:spcPct val="0"/>
              </a:spcBef>
              <a:spcAft>
                <a:spcPts val="600"/>
              </a:spcAft>
              <a:buFont typeface="Georgia" pitchFamily="18" charset="0"/>
              <a:buNone/>
              <a:tabLst>
                <a:tab pos="266700" algn="l"/>
                <a:tab pos="5202238" algn="l"/>
              </a:tabLst>
            </a:pPr>
            <a:r>
              <a:rPr lang="ru-RU" sz="1600" b="1" dirty="0" smtClean="0"/>
              <a:t>5.</a:t>
            </a:r>
            <a:r>
              <a:rPr lang="ru-RU" sz="1600" b="1" dirty="0" smtClean="0">
                <a:solidFill>
                  <a:srgbClr val="10253F"/>
                </a:solidFill>
              </a:rPr>
              <a:t> Содержание городского туалета – 0,4 млн.руб.</a:t>
            </a:r>
          </a:p>
          <a:p>
            <a:pPr marL="4749800" lvl="1" indent="0">
              <a:spcBef>
                <a:spcPct val="0"/>
              </a:spcBef>
              <a:spcAft>
                <a:spcPts val="600"/>
              </a:spcAft>
              <a:buFont typeface="Calibri" pitchFamily="34" charset="0"/>
              <a:buAutoNum type="arabicPeriod" startAt="6"/>
              <a:tabLst>
                <a:tab pos="266700" algn="l"/>
                <a:tab pos="5202238" algn="l"/>
              </a:tabLst>
            </a:pPr>
            <a:r>
              <a:rPr lang="ru-RU" sz="1600" b="1" dirty="0" smtClean="0">
                <a:solidFill>
                  <a:srgbClr val="10253F"/>
                </a:solidFill>
              </a:rPr>
              <a:t> Содержание мест захоронения – 1,6 млн.руб., </a:t>
            </a:r>
          </a:p>
          <a:p>
            <a:pPr marL="4749800" lvl="1" indent="0">
              <a:spcBef>
                <a:spcPct val="0"/>
              </a:spcBef>
              <a:spcAft>
                <a:spcPts val="600"/>
              </a:spcAft>
              <a:buFont typeface="Calibri" pitchFamily="34" charset="0"/>
              <a:buAutoNum type="arabicPeriod" startAt="6"/>
              <a:tabLst>
                <a:tab pos="266700" algn="l"/>
                <a:tab pos="5202238" algn="l"/>
              </a:tabLst>
            </a:pPr>
            <a:r>
              <a:rPr lang="ru-RU" sz="1600" b="1" dirty="0" smtClean="0">
                <a:solidFill>
                  <a:srgbClr val="10253F"/>
                </a:solidFill>
              </a:rPr>
              <a:t> Ремонт фонтана – 0,2 млн.руб.,</a:t>
            </a:r>
          </a:p>
          <a:p>
            <a:pPr marL="4749800" lvl="1" indent="0">
              <a:spcBef>
                <a:spcPct val="0"/>
              </a:spcBef>
              <a:spcAft>
                <a:spcPts val="600"/>
              </a:spcAft>
              <a:buFont typeface="Calibri" pitchFamily="34" charset="0"/>
              <a:buAutoNum type="arabicPeriod" startAt="6"/>
              <a:tabLst>
                <a:tab pos="266700" algn="l"/>
                <a:tab pos="5202238" algn="l"/>
              </a:tabLst>
            </a:pPr>
            <a:r>
              <a:rPr lang="ru-RU" sz="1600" b="1" dirty="0" smtClean="0">
                <a:solidFill>
                  <a:srgbClr val="10253F"/>
                </a:solidFill>
              </a:rPr>
              <a:t> Разработка дизайн проектов – 0,8 млн.руб.</a:t>
            </a:r>
            <a:endParaRPr lang="ru-RU" sz="1600" dirty="0" smtClean="0">
              <a:solidFill>
                <a:srgbClr val="10253F"/>
              </a:solidFill>
            </a:endParaRPr>
          </a:p>
          <a:p>
            <a:pPr marL="4749800" lvl="1" indent="0">
              <a:spcBef>
                <a:spcPct val="0"/>
              </a:spcBef>
              <a:spcAft>
                <a:spcPts val="600"/>
              </a:spcAft>
              <a:buFont typeface="Georgia" pitchFamily="18" charset="0"/>
              <a:buNone/>
              <a:tabLst>
                <a:tab pos="266700" algn="l"/>
                <a:tab pos="5202238" algn="l"/>
              </a:tabLst>
            </a:pPr>
            <a:endParaRPr lang="ru-RU" sz="1600" b="1" dirty="0" smtClean="0">
              <a:solidFill>
                <a:srgbClr val="10253F"/>
              </a:solidFill>
            </a:endParaRPr>
          </a:p>
        </p:txBody>
      </p:sp>
      <p:pic>
        <p:nvPicPr>
          <p:cNvPr id="11" name="Рисунок 10" descr="99_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95876"/>
            <a:ext cx="4646680" cy="390777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graphicFrame>
        <p:nvGraphicFramePr>
          <p:cNvPr id="6" name="Диаграмма 5"/>
          <p:cNvGraphicFramePr/>
          <p:nvPr/>
        </p:nvGraphicFramePr>
        <p:xfrm>
          <a:off x="508958" y="3821502"/>
          <a:ext cx="4554749" cy="2898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217654" y="3769742"/>
            <a:ext cx="1621767" cy="3385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млн. рублей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26_02_2016_благодарственное_письм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7423" y="1118586"/>
            <a:ext cx="4274598" cy="284973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3" name="Равнобедренный треугольник 12"/>
          <p:cNvSpPr/>
          <p:nvPr/>
        </p:nvSpPr>
        <p:spPr>
          <a:xfrm>
            <a:off x="745725" y="2166151"/>
            <a:ext cx="7652551" cy="4691849"/>
          </a:xfrm>
          <a:prstGeom prst="triangl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 descr="фото_дня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634" y="1562464"/>
            <a:ext cx="4721569" cy="235258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22497" y="665815"/>
            <a:ext cx="8699006" cy="9676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бюджета города Каменск-Шахтинский за 2017 год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осуществлялось на основе: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91188" y="5140180"/>
            <a:ext cx="5469411" cy="63919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Указов Президента РФ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31976" y="5948047"/>
            <a:ext cx="6072327" cy="800428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Основных направлений бюджетной и налоговой политики города Каменск-Шахтинский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23930" y="3719757"/>
            <a:ext cx="5023995" cy="1260629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Положений послания Президента РФ Федеральному собранию РФ, определяющих бюджетную политику в РФ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0" y="767678"/>
            <a:ext cx="9144000" cy="812547"/>
          </a:xfrm>
        </p:spPr>
        <p:txBody>
          <a:bodyPr vert="horz" anchor="ctr">
            <a:noAutofit/>
          </a:bodyPr>
          <a:lstStyle/>
          <a:p>
            <a:pPr algn="ctr">
              <a:spcBef>
                <a:spcPts val="0"/>
              </a:spcBef>
            </a:pPr>
            <a:r>
              <a:rPr lang="ru-RU" sz="2800" b="1" dirty="0" smtClean="0"/>
              <a:t>Структура расходов по разделу «Социальная политика» </a:t>
            </a:r>
            <a:br>
              <a:rPr lang="ru-RU" sz="2800" b="1" dirty="0" smtClean="0"/>
            </a:br>
            <a:r>
              <a:rPr lang="ru-RU" sz="2800" b="1" dirty="0" smtClean="0"/>
              <a:t>в 2017 году (%)</a:t>
            </a:r>
            <a:endParaRPr lang="ru-RU" sz="2800" b="1" dirty="0"/>
          </a:p>
        </p:txBody>
      </p:sp>
      <p:graphicFrame>
        <p:nvGraphicFramePr>
          <p:cNvPr id="7" name="Содержимое 10"/>
          <p:cNvGraphicFramePr>
            <a:graphicFrameLocks noGrp="1"/>
          </p:cNvGraphicFramePr>
          <p:nvPr>
            <p:ph idx="1"/>
          </p:nvPr>
        </p:nvGraphicFramePr>
        <p:xfrm>
          <a:off x="173115" y="1624614"/>
          <a:ext cx="8797771" cy="5095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11935"/>
            <a:ext cx="9144000" cy="1068387"/>
          </a:xfrm>
        </p:spPr>
        <p:txBody>
          <a:bodyPr anchor="b">
            <a:noAutofit/>
          </a:bodyPr>
          <a:lstStyle/>
          <a:p>
            <a:pPr algn="ctr"/>
            <a:r>
              <a:rPr lang="ru-RU" sz="2800" b="1" dirty="0" smtClean="0"/>
              <a:t>Расходы бюджета города Каменск-Шахтинский </a:t>
            </a:r>
            <a:br>
              <a:rPr lang="ru-RU" sz="2800" b="1" dirty="0" smtClean="0"/>
            </a:br>
            <a:r>
              <a:rPr lang="ru-RU" sz="2800" b="1" dirty="0" smtClean="0"/>
              <a:t>в 2017 году на социальную политику – 465,0 млн. рублей</a:t>
            </a:r>
            <a:endParaRPr lang="ru-RU" sz="2800" b="1" dirty="0"/>
          </a:p>
        </p:txBody>
      </p:sp>
      <p:sp>
        <p:nvSpPr>
          <p:cNvPr id="9" name="Rectangle 5"/>
          <p:cNvSpPr>
            <a:spLocks noGrp="1"/>
          </p:cNvSpPr>
          <p:nvPr>
            <p:ph sz="quarter" idx="2"/>
          </p:nvPr>
        </p:nvSpPr>
        <p:spPr>
          <a:xfrm>
            <a:off x="84296" y="1592620"/>
            <a:ext cx="4443310" cy="2784075"/>
          </a:xfrm>
          <a:prstGeom prst="rect">
            <a:avLst/>
          </a:prstGeom>
        </p:spPr>
        <p:txBody>
          <a:bodyPr>
            <a:noAutofit/>
          </a:bodyPr>
          <a:lstStyle>
            <a:extLst/>
          </a:lstStyle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dirty="0" smtClean="0">
                <a:solidFill>
                  <a:schemeClr val="tx1"/>
                </a:solidFill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</a:rPr>
              <a:t>пенсионное обеспечение – 3,4 млн.руб.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финансовое обеспечение муниципального учреждения социального обслуживания населения и управления социальной защиты – 60,5 млн.руб.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расходы на социальную поддержку региональных и федеральных льготников – 218,5 млн.руб.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расходы на охрану семьи и детства – 137,4 млн.руб.</a:t>
            </a:r>
          </a:p>
        </p:txBody>
      </p:sp>
      <p:sp>
        <p:nvSpPr>
          <p:cNvPr id="12" name="Rectangle 5"/>
          <p:cNvSpPr>
            <a:spLocks noGrp="1"/>
          </p:cNvSpPr>
          <p:nvPr>
            <p:ph sz="quarter" idx="4"/>
          </p:nvPr>
        </p:nvSpPr>
        <p:spPr>
          <a:xfrm>
            <a:off x="4456602" y="4305670"/>
            <a:ext cx="4683156" cy="2438497"/>
          </a:xfrm>
          <a:prstGeom prst="rect">
            <a:avLst/>
          </a:prstGeom>
        </p:spPr>
        <p:txBody>
          <a:bodyPr>
            <a:noAutofit/>
          </a:bodyPr>
          <a:lstStyle>
            <a:extLst/>
          </a:lstStyle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обеспечено жильем четыре ветерана Великой Отечественной войны и одного инвалида боевых действий – 5,8 млн. руб.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три молодых семьи с помощью субсидии из бюджетов различных уровней улучшила жилищные условия – 1,9 млн. руб. 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Font typeface="Wingdings" pitchFamily="2" charset="2"/>
              <a:buChar char="§"/>
            </a:pPr>
            <a:r>
              <a:rPr lang="ru-RU" sz="1600" b="1" dirty="0" smtClean="0">
                <a:solidFill>
                  <a:schemeClr val="tx1"/>
                </a:solidFill>
              </a:rPr>
              <a:t> приобретено 12 квартир для детей-сирот, не имеющих закрепленного жилого помещения -12,0 млн.руб.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9F783E9-C421-4D23-8D7A-3B54D6440304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pic>
        <p:nvPicPr>
          <p:cNvPr id="11" name="Рисунок 10" descr="e2947cdef69c2560ab106568f333c574_x10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919" y="3640723"/>
            <a:ext cx="4248532" cy="3190647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0" name="Рисунок 9" descr="46644_us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85233" y="1499679"/>
            <a:ext cx="4396261" cy="291252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0_9174b_b24647d5_ori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3" y="1772816"/>
            <a:ext cx="3057193" cy="2952328"/>
          </a:xfrm>
          <a:prstGeom prst="rect">
            <a:avLst/>
          </a:prstGeom>
        </p:spPr>
      </p:pic>
      <p:pic>
        <p:nvPicPr>
          <p:cNvPr id="14" name="Рисунок 13" descr="922490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908720"/>
            <a:ext cx="2631062" cy="17101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image_image_21914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2535">
            <a:off x="7526017" y="907452"/>
            <a:ext cx="1575883" cy="1191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 descr="96_ful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12160" y="3573016"/>
            <a:ext cx="2808312" cy="1809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lihovskoy-85525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7544" y="980728"/>
            <a:ext cx="2808312" cy="17281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nx960x64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0052966">
            <a:off x="32684" y="749996"/>
            <a:ext cx="1483015" cy="98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8770"/>
            <a:ext cx="7772400" cy="504055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548680"/>
            <a:ext cx="24534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31 организация</a:t>
            </a:r>
            <a:endParaRPr lang="ru-RU" sz="16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2636912"/>
            <a:ext cx="19422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Общее образование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14 организаций</a:t>
            </a:r>
            <a:endParaRPr lang="ru-RU" sz="16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8104" y="514176"/>
            <a:ext cx="324036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7 организаций</a:t>
            </a:r>
            <a:endParaRPr lang="ru-RU" sz="1600" b="1" i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08104" y="3068960"/>
            <a:ext cx="36358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Детский оздоровительно-образовательный центр «Орлёнок»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047656" y="5661248"/>
            <a:ext cx="30963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Центр психолого-педагогической, медико-социальной помощи </a:t>
            </a:r>
          </a:p>
        </p:txBody>
      </p:sp>
      <p:pic>
        <p:nvPicPr>
          <p:cNvPr id="11" name="Рисунок 10" descr="bdab5b5d07b786fe35df031e7a6f346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1561" y="3212976"/>
            <a:ext cx="2663880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ello_html_124a0704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rot="20098355">
            <a:off x="49879" y="2971988"/>
            <a:ext cx="1482917" cy="1077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189049_WYJi7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631832" y="2132856"/>
            <a:ext cx="1512168" cy="1134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img_7376_720_auto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275856" y="5009147"/>
            <a:ext cx="2736304" cy="18488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Прямоугольник 21"/>
          <p:cNvSpPr/>
          <p:nvPr/>
        </p:nvSpPr>
        <p:spPr>
          <a:xfrm>
            <a:off x="3563888" y="4869160"/>
            <a:ext cx="19520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 образования</a:t>
            </a:r>
            <a:endParaRPr lang="ru-RU" sz="16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179512" y="5042118"/>
            <a:ext cx="31683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казенное учреждение «Центр бухгалтерского учета, хозяйственного обеспечения и методического сопровождения муниципальных образовательных организаций»</a:t>
            </a:r>
            <a:endParaRPr lang="ru-RU" sz="1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131840" y="980728"/>
            <a:ext cx="245612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54</a:t>
            </a:r>
          </a:p>
          <a:p>
            <a:pPr algn="ctr"/>
            <a:r>
              <a:rPr lang="ru-RU" sz="3200" b="1" i="1" dirty="0" smtClean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организации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4" name="Номер слайда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56580E-E239-4551-9C93-5D8321034674}" type="slidenum">
              <a:rPr lang="ru-RU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pPr>
                <a:defRPr/>
              </a:pPr>
              <a:t>22</a:t>
            </a:fld>
            <a:endParaRPr lang="ru-RU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34504"/>
            <a:ext cx="7272808" cy="1077218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Расходы по разделу «Образование»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(млн.рублей)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619672" y="1988840"/>
          <a:ext cx="5856312" cy="3688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23528" y="1052736"/>
            <a:ext cx="1944216" cy="1080120"/>
          </a:xfrm>
          <a:prstGeom prst="roundRect">
            <a:avLst>
              <a:gd name="adj" fmla="val 34489"/>
            </a:avLst>
          </a:prstGeom>
          <a:blipFill>
            <a:blip r:embed="rId3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2204864"/>
            <a:ext cx="1296144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341,7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692696"/>
            <a:ext cx="27351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79512" y="3284984"/>
            <a:ext cx="2088232" cy="1152128"/>
          </a:xfrm>
          <a:prstGeom prst="roundRect">
            <a:avLst>
              <a:gd name="adj" fmla="val 37576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07504" y="2924944"/>
            <a:ext cx="21613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Общее образование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4509120"/>
            <a:ext cx="1296144" cy="576064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305,6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932800" y="692696"/>
            <a:ext cx="32112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Дополнительное образование</a:t>
            </a:r>
            <a:endParaRPr lang="ru-RU" dirty="0"/>
          </a:p>
        </p:txBody>
      </p:sp>
      <p:pic>
        <p:nvPicPr>
          <p:cNvPr id="13" name="Рисунок 12" descr="kruzhki_gri(5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1052737"/>
            <a:ext cx="1907704" cy="1080120"/>
          </a:xfrm>
          <a:prstGeom prst="roundRect">
            <a:avLst>
              <a:gd name="adj" fmla="val 32638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Скругленный прямоугольник 13"/>
          <p:cNvSpPr/>
          <p:nvPr/>
        </p:nvSpPr>
        <p:spPr>
          <a:xfrm>
            <a:off x="7092280" y="2204864"/>
            <a:ext cx="129614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122,2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91672" y="5445224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Профессиональная подготовка, переподготовка и повышение квалификации</a:t>
            </a:r>
            <a:endParaRPr lang="ru-RU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64088" y="5733256"/>
            <a:ext cx="1296144" cy="576064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0,2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876256" y="3212976"/>
            <a:ext cx="1800200" cy="1213164"/>
          </a:xfrm>
          <a:prstGeom prst="roundRect">
            <a:avLst>
              <a:gd name="adj" fmla="val 34988"/>
            </a:avLst>
          </a:prstGeom>
          <a:blipFill>
            <a:blip r:embed="rId6" cstate="print"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547327" y="2852936"/>
            <a:ext cx="25966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Молодежная политика</a:t>
            </a:r>
            <a:endParaRPr lang="ru-RU" dirty="0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7164288" y="4509120"/>
            <a:ext cx="1296144" cy="57606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20,2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" name="Picture 6" descr="http://cs.sunschool8.ru/-/btLPzFT9pzMfN3yp3MvkgA/sv/image/57/85/c0/156688/596/Forum_sch30_1.png?150300298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5373216"/>
            <a:ext cx="2016224" cy="1720864"/>
          </a:xfrm>
          <a:prstGeom prst="rect">
            <a:avLst/>
          </a:prstGeom>
          <a:noFill/>
        </p:spPr>
      </p:pic>
      <p:sp>
        <p:nvSpPr>
          <p:cNvPr id="21" name="Прямоугольник 20"/>
          <p:cNvSpPr/>
          <p:nvPr/>
        </p:nvSpPr>
        <p:spPr>
          <a:xfrm>
            <a:off x="0" y="5157192"/>
            <a:ext cx="3312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Другие вопросы в области образования</a:t>
            </a:r>
            <a:endParaRPr lang="ru-RU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11760" y="5733256"/>
            <a:ext cx="1296144" cy="57606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30,4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627784" y="1196752"/>
            <a:ext cx="400693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Израсходовано всего:</a:t>
            </a:r>
          </a:p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821,3</a:t>
            </a:r>
            <a:endParaRPr lang="ru-RU" sz="3200" dirty="0"/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64CCC-FCBB-4951-8DA2-CFA4943BC594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6172228" y="1958195"/>
          <a:ext cx="2783489" cy="3442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3489"/>
              </a:tblGrid>
              <a:tr h="60180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2017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год</a:t>
                      </a:r>
                      <a:endParaRPr lang="ru-RU" sz="1600" dirty="0"/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10 890,4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331,8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501,1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2 927,2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  <a:tr h="568117">
                <a:tc>
                  <a:txBody>
                    <a:bodyPr/>
                    <a:lstStyle/>
                    <a:p>
                      <a:pPr algn="ctr"/>
                      <a:r>
                        <a:rPr lang="ru-RU" sz="1600" b="1" i="0" dirty="0" smtClean="0">
                          <a:latin typeface="+mn-lt"/>
                        </a:rPr>
                        <a:t>6 310,8</a:t>
                      </a:r>
                      <a:endParaRPr lang="ru-RU" sz="1600" b="1" i="0" dirty="0">
                        <a:latin typeface="+mn-lt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35" name="Группа 34"/>
          <p:cNvGrpSpPr/>
          <p:nvPr/>
        </p:nvGrpSpPr>
        <p:grpSpPr>
          <a:xfrm>
            <a:off x="4650047" y="1932317"/>
            <a:ext cx="2308193" cy="3441940"/>
            <a:chOff x="4634145" y="1339781"/>
            <a:chExt cx="2308193" cy="3384619"/>
          </a:xfrm>
        </p:grpSpPr>
        <p:sp>
          <p:nvSpPr>
            <p:cNvPr id="67" name="Прямоугольник 66"/>
            <p:cNvSpPr/>
            <p:nvPr/>
          </p:nvSpPr>
          <p:spPr>
            <a:xfrm>
              <a:off x="4634145" y="1368071"/>
              <a:ext cx="1583800" cy="54950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endParaRPr lang="ru-RU" sz="800" b="1" dirty="0"/>
            </a:p>
          </p:txBody>
        </p:sp>
        <p:grpSp>
          <p:nvGrpSpPr>
            <p:cNvPr id="34" name="Группа 33"/>
            <p:cNvGrpSpPr/>
            <p:nvPr/>
          </p:nvGrpSpPr>
          <p:grpSpPr>
            <a:xfrm>
              <a:off x="4643438" y="1339781"/>
              <a:ext cx="2298900" cy="3384619"/>
              <a:chOff x="4643438" y="1339781"/>
              <a:chExt cx="2298900" cy="3384619"/>
            </a:xfrm>
          </p:grpSpPr>
          <p:sp>
            <p:nvSpPr>
              <p:cNvPr id="32" name="Пятиугольник 31"/>
              <p:cNvSpPr/>
              <p:nvPr/>
            </p:nvSpPr>
            <p:spPr>
              <a:xfrm>
                <a:off x="4643438" y="1916113"/>
                <a:ext cx="2298900" cy="576262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266700" algn="r">
                  <a:defRPr/>
                </a:pPr>
                <a:r>
                  <a:rPr lang="ru-RU" sz="1000" b="1" dirty="0" smtClean="0"/>
                  <a:t>Обеспечение деятельности </a:t>
                </a:r>
                <a:r>
                  <a:rPr lang="ru-RU" sz="1000" b="1" dirty="0" err="1" smtClean="0"/>
                  <a:t>мун</a:t>
                </a:r>
                <a:r>
                  <a:rPr lang="ru-RU" sz="1000" b="1" dirty="0" smtClean="0"/>
                  <a:t>. учреждений здравоохранения</a:t>
                </a:r>
                <a:endParaRPr lang="ru-RU" sz="1000" b="1" dirty="0"/>
              </a:p>
            </p:txBody>
          </p:sp>
          <p:sp>
            <p:nvSpPr>
              <p:cNvPr id="55" name="Пятиугольник 54"/>
              <p:cNvSpPr/>
              <p:nvPr/>
            </p:nvSpPr>
            <p:spPr>
              <a:xfrm>
                <a:off x="4643438" y="2492375"/>
                <a:ext cx="2298900" cy="576263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361950" algn="r">
                  <a:defRPr/>
                </a:pPr>
                <a:r>
                  <a:rPr lang="ru-RU" sz="1000" b="1" dirty="0" smtClean="0"/>
                  <a:t>Обеспечение медицинскими кадрами</a:t>
                </a:r>
                <a:endParaRPr lang="ru-RU" sz="1000" b="1" dirty="0"/>
              </a:p>
            </p:txBody>
          </p:sp>
          <p:sp>
            <p:nvSpPr>
              <p:cNvPr id="56" name="Пятиугольник 55"/>
              <p:cNvSpPr/>
              <p:nvPr/>
            </p:nvSpPr>
            <p:spPr>
              <a:xfrm>
                <a:off x="4643438" y="3068638"/>
                <a:ext cx="2298900" cy="504825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361950" algn="r">
                  <a:defRPr/>
                </a:pPr>
                <a:r>
                  <a:rPr lang="ru-RU" sz="1000" b="1" dirty="0" smtClean="0"/>
                  <a:t>Транспортировка больных на  проведение гемодиализа</a:t>
                </a:r>
                <a:endParaRPr lang="ru-RU" sz="1000" b="1" dirty="0"/>
              </a:p>
            </p:txBody>
          </p:sp>
          <p:sp>
            <p:nvSpPr>
              <p:cNvPr id="57" name="Пятиугольник 56"/>
              <p:cNvSpPr/>
              <p:nvPr/>
            </p:nvSpPr>
            <p:spPr>
              <a:xfrm>
                <a:off x="4643438" y="3573463"/>
                <a:ext cx="2298900" cy="576262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85725" algn="r">
                  <a:defRPr/>
                </a:pPr>
                <a:r>
                  <a:rPr lang="ru-RU" sz="1000" b="1" dirty="0" smtClean="0"/>
                  <a:t>Санитарно-эпидемиологическое благополучие</a:t>
                </a:r>
                <a:endParaRPr lang="ru-RU" sz="1000" b="1" dirty="0"/>
              </a:p>
            </p:txBody>
          </p:sp>
          <p:sp>
            <p:nvSpPr>
              <p:cNvPr id="58" name="Пятиугольник 57"/>
              <p:cNvSpPr/>
              <p:nvPr/>
            </p:nvSpPr>
            <p:spPr>
              <a:xfrm>
                <a:off x="4643438" y="4149725"/>
                <a:ext cx="2298900" cy="574675"/>
              </a:xfrm>
              <a:prstGeom prst="homePlate">
                <a:avLst>
                  <a:gd name="adj" fmla="val 21891"/>
                </a:avLst>
              </a:prstGeom>
              <a:solidFill>
                <a:schemeClr val="tx2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85725" algn="r">
                  <a:defRPr/>
                </a:pPr>
                <a:r>
                  <a:rPr lang="ru-RU" sz="1000" b="1" dirty="0" smtClean="0"/>
                  <a:t>Другие вопросы </a:t>
                </a:r>
              </a:p>
              <a:p>
                <a:pPr marL="85725" algn="r">
                  <a:defRPr/>
                </a:pPr>
                <a:r>
                  <a:rPr lang="ru-RU" sz="1000" b="1" dirty="0" smtClean="0"/>
                  <a:t>в области  здравоохранения</a:t>
                </a:r>
                <a:endParaRPr lang="ru-RU" sz="1000" b="1" dirty="0"/>
              </a:p>
            </p:txBody>
          </p:sp>
          <p:pic>
            <p:nvPicPr>
              <p:cNvPr id="73" name="Рисунок 72" descr="47002402_subscription_s.jpg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4850296" y="1339781"/>
                <a:ext cx="1403535" cy="675191"/>
              </a:xfrm>
              <a:prstGeom prst="rect">
                <a:avLst/>
              </a:prstGeom>
              <a:ln>
                <a:noFill/>
              </a:ln>
              <a:effectLst>
                <a:softEdge rad="112500"/>
              </a:effectLst>
            </p:spPr>
          </p:pic>
        </p:grpSp>
      </p:grpSp>
      <p:pic>
        <p:nvPicPr>
          <p:cNvPr id="122882" name="Рисунок 73" descr="i562PTHFP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25" y="5876925"/>
            <a:ext cx="9001125" cy="72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2" name="Диаграмма 24"/>
          <p:cNvGraphicFramePr>
            <a:graphicFrameLocks/>
          </p:cNvGraphicFramePr>
          <p:nvPr/>
        </p:nvGraphicFramePr>
        <p:xfrm>
          <a:off x="-130175" y="1103313"/>
          <a:ext cx="5083175" cy="49831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61" name="Прямая соединительная линия 60"/>
          <p:cNvCxnSpPr/>
          <p:nvPr/>
        </p:nvCxnSpPr>
        <p:spPr>
          <a:xfrm>
            <a:off x="9045575" y="6669088"/>
            <a:ext cx="0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51756" y="1341438"/>
            <a:ext cx="36513" cy="5255914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69429" y="1350064"/>
            <a:ext cx="9001125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9467850" y="5589588"/>
            <a:ext cx="0" cy="0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Группа 35"/>
          <p:cNvGrpSpPr/>
          <p:nvPr/>
        </p:nvGrpSpPr>
        <p:grpSpPr>
          <a:xfrm>
            <a:off x="4707837" y="2665562"/>
            <a:ext cx="215900" cy="2554287"/>
            <a:chOff x="4716463" y="2027238"/>
            <a:chExt cx="215900" cy="2554287"/>
          </a:xfrm>
        </p:grpSpPr>
        <p:sp>
          <p:nvSpPr>
            <p:cNvPr id="37" name="Цилиндр 36"/>
            <p:cNvSpPr/>
            <p:nvPr/>
          </p:nvSpPr>
          <p:spPr>
            <a:xfrm>
              <a:off x="4716463" y="2027238"/>
              <a:ext cx="215900" cy="322262"/>
            </a:xfrm>
            <a:prstGeom prst="can">
              <a:avLst/>
            </a:prstGeom>
            <a:solidFill>
              <a:schemeClr val="tx2">
                <a:lumMod val="60000"/>
                <a:lumOff val="40000"/>
              </a:schemeClr>
            </a:solidFill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  <p:sp>
          <p:nvSpPr>
            <p:cNvPr id="38" name="Цилиндр 37"/>
            <p:cNvSpPr/>
            <p:nvPr/>
          </p:nvSpPr>
          <p:spPr>
            <a:xfrm>
              <a:off x="4716463" y="2603500"/>
              <a:ext cx="215900" cy="320675"/>
            </a:xfrm>
            <a:prstGeom prst="can">
              <a:avLst/>
            </a:prstGeom>
            <a:solidFill>
              <a:srgbClr val="C0000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  <p:sp>
          <p:nvSpPr>
            <p:cNvPr id="39" name="Цилиндр 38"/>
            <p:cNvSpPr/>
            <p:nvPr/>
          </p:nvSpPr>
          <p:spPr>
            <a:xfrm>
              <a:off x="4716463" y="3141663"/>
              <a:ext cx="215900" cy="320675"/>
            </a:xfrm>
            <a:prstGeom prst="can">
              <a:avLst/>
            </a:prstGeom>
            <a:solidFill>
              <a:schemeClr val="accent3">
                <a:lumMod val="75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  <p:sp>
          <p:nvSpPr>
            <p:cNvPr id="40" name="Цилиндр 39"/>
            <p:cNvSpPr/>
            <p:nvPr/>
          </p:nvSpPr>
          <p:spPr>
            <a:xfrm>
              <a:off x="4716463" y="3683000"/>
              <a:ext cx="215900" cy="322263"/>
            </a:xfrm>
            <a:prstGeom prst="can">
              <a:avLst/>
            </a:prstGeom>
            <a:solidFill>
              <a:srgbClr val="7030A0"/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  <p:sp>
          <p:nvSpPr>
            <p:cNvPr id="41" name="Цилиндр 40"/>
            <p:cNvSpPr/>
            <p:nvPr/>
          </p:nvSpPr>
          <p:spPr>
            <a:xfrm>
              <a:off x="4716463" y="4259263"/>
              <a:ext cx="215900" cy="322262"/>
            </a:xfrm>
            <a:prstGeom prst="can">
              <a:avLst/>
            </a:prstGeom>
            <a:solidFill>
              <a:schemeClr val="accent5">
                <a:lumMod val="75000"/>
              </a:schemeClr>
            </a:solidFill>
            <a:ln w="952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ru-RU" dirty="0"/>
            </a:p>
          </p:txBody>
        </p:sp>
      </p:grpSp>
      <p:cxnSp>
        <p:nvCxnSpPr>
          <p:cNvPr id="77" name="Прямая соединительная линия 76"/>
          <p:cNvCxnSpPr/>
          <p:nvPr/>
        </p:nvCxnSpPr>
        <p:spPr>
          <a:xfrm flipH="1">
            <a:off x="36513" y="5876925"/>
            <a:ext cx="8999537" cy="0"/>
          </a:xfrm>
          <a:prstGeom prst="line">
            <a:avLst/>
          </a:prstGeom>
          <a:ln w="571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9053302" y="1350064"/>
            <a:ext cx="446" cy="5255914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250825" y="6092825"/>
            <a:ext cx="11525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>
            <a:off x="1763713" y="6092825"/>
            <a:ext cx="11525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3348038" y="6092825"/>
            <a:ext cx="1152525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>
            <a:off x="34505" y="6605978"/>
            <a:ext cx="9036495" cy="1"/>
          </a:xfrm>
          <a:prstGeom prst="line">
            <a:avLst/>
          </a:prstGeom>
          <a:ln w="444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234647" y="1583181"/>
            <a:ext cx="16561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/>
              <a:t>тыс. рублей</a:t>
            </a:r>
            <a:endParaRPr lang="ru-RU" sz="1600" b="1" dirty="0"/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0" y="612474"/>
            <a:ext cx="9144000" cy="66423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Расходы бюджета города Каменск-Шахтинский </a:t>
            </a:r>
            <a:br>
              <a:rPr lang="ru-RU" sz="2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 2017 году на здравоохранение – 23,9 млн. рублей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4" name="Номер слайда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Рисунок 27" descr="urgent-care-physician-assistant-1024x6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3645024"/>
            <a:ext cx="2376264" cy="1784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Прямоугольник 23"/>
          <p:cNvSpPr/>
          <p:nvPr/>
        </p:nvSpPr>
        <p:spPr>
          <a:xfrm>
            <a:off x="395536" y="1772816"/>
            <a:ext cx="2736304" cy="46085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dirty="0"/>
              <a:t> - </a:t>
            </a:r>
            <a:r>
              <a:rPr lang="ru-RU" sz="1400" dirty="0" smtClean="0"/>
              <a:t>оплата обучения в ординатуре и повышение квалификации </a:t>
            </a:r>
          </a:p>
          <a:p>
            <a:pPr algn="ctr">
              <a:defRPr/>
            </a:pPr>
            <a:r>
              <a:rPr lang="ru-RU" sz="1400" dirty="0" smtClean="0"/>
              <a:t>1 человека - </a:t>
            </a:r>
            <a:r>
              <a:rPr lang="ru-RU" sz="1400" b="1" dirty="0" smtClean="0"/>
              <a:t>21,2 </a:t>
            </a:r>
            <a:r>
              <a:rPr lang="ru-RU" sz="1400" b="1" dirty="0"/>
              <a:t>тыс.рублей</a:t>
            </a:r>
          </a:p>
          <a:p>
            <a:pPr algn="ctr">
              <a:defRPr/>
            </a:pPr>
            <a:endParaRPr lang="ru-RU" sz="1400" b="1" dirty="0"/>
          </a:p>
          <a:p>
            <a:pPr algn="ctr">
              <a:buFontTx/>
              <a:buChar char="-"/>
              <a:defRPr/>
            </a:pPr>
            <a:r>
              <a:rPr lang="ru-RU" sz="1400" dirty="0" smtClean="0"/>
              <a:t> единовременное пособие молодым специалистам </a:t>
            </a:r>
          </a:p>
          <a:p>
            <a:pPr algn="ctr">
              <a:defRPr/>
            </a:pPr>
            <a:r>
              <a:rPr lang="ru-RU" sz="1400" dirty="0" smtClean="0"/>
              <a:t>4 человека</a:t>
            </a:r>
          </a:p>
          <a:p>
            <a:pPr algn="ctr">
              <a:defRPr/>
            </a:pPr>
            <a:r>
              <a:rPr lang="ru-RU" sz="1400" dirty="0" smtClean="0"/>
              <a:t>- </a:t>
            </a:r>
            <a:r>
              <a:rPr lang="ru-RU" sz="1400" b="1" dirty="0" smtClean="0"/>
              <a:t>200,0 </a:t>
            </a:r>
            <a:r>
              <a:rPr lang="ru-RU" sz="1400" b="1" dirty="0"/>
              <a:t>тыс.рублей</a:t>
            </a:r>
          </a:p>
          <a:p>
            <a:pPr algn="ctr">
              <a:defRPr/>
            </a:pPr>
            <a:endParaRPr lang="ru-RU" sz="1400" b="1" dirty="0"/>
          </a:p>
          <a:p>
            <a:pPr algn="ctr">
              <a:buFontTx/>
              <a:buChar char="-"/>
              <a:defRPr/>
            </a:pPr>
            <a:r>
              <a:rPr lang="ru-RU" sz="1400" dirty="0"/>
              <a:t> </a:t>
            </a:r>
            <a:r>
              <a:rPr lang="ru-RU" sz="1400" dirty="0" smtClean="0"/>
              <a:t>студенты медицинских ВУЗов</a:t>
            </a:r>
            <a:endParaRPr lang="ru-RU" sz="1400" dirty="0"/>
          </a:p>
          <a:p>
            <a:pPr algn="ctr">
              <a:defRPr/>
            </a:pPr>
            <a:r>
              <a:rPr lang="ru-RU" sz="1400" dirty="0" smtClean="0"/>
              <a:t>3 человека </a:t>
            </a:r>
          </a:p>
          <a:p>
            <a:pPr algn="ctr">
              <a:defRPr/>
            </a:pPr>
            <a:r>
              <a:rPr lang="ru-RU" sz="1400" dirty="0" smtClean="0"/>
              <a:t>- </a:t>
            </a:r>
            <a:r>
              <a:rPr lang="ru-RU" sz="1400" b="1" dirty="0" smtClean="0"/>
              <a:t>11,0 </a:t>
            </a:r>
            <a:r>
              <a:rPr lang="ru-RU" sz="1400" b="1" dirty="0"/>
              <a:t>тыс.рублей</a:t>
            </a:r>
          </a:p>
          <a:p>
            <a:pPr algn="ctr">
              <a:defRPr/>
            </a:pPr>
            <a:endParaRPr lang="ru-RU" sz="1400" b="1" dirty="0"/>
          </a:p>
          <a:p>
            <a:pPr algn="ctr">
              <a:buFontTx/>
              <a:buChar char="-"/>
              <a:defRPr/>
            </a:pPr>
            <a:r>
              <a:rPr lang="ru-RU" sz="1400" dirty="0" smtClean="0"/>
              <a:t> компенсация за найм жилых помещений 5-ти вновь прибывшим врачам </a:t>
            </a:r>
            <a:endParaRPr lang="ru-RU" sz="1400" dirty="0"/>
          </a:p>
          <a:p>
            <a:pPr algn="ctr">
              <a:buFontTx/>
              <a:buChar char="-"/>
              <a:defRPr/>
            </a:pPr>
            <a:r>
              <a:rPr lang="ru-RU" sz="1400" dirty="0" smtClean="0"/>
              <a:t> </a:t>
            </a:r>
            <a:r>
              <a:rPr lang="ru-RU" sz="1400" b="1" dirty="0" smtClean="0"/>
              <a:t>99,6 тыс.рублей</a:t>
            </a:r>
            <a:endParaRPr lang="ru-RU" sz="14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5796136" y="1772816"/>
            <a:ext cx="3024336" cy="46805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Char char="-"/>
              <a:defRPr/>
            </a:pPr>
            <a:r>
              <a:rPr lang="ru-RU" sz="1600" dirty="0" smtClean="0"/>
              <a:t> обеспечение больных сахарным диабетом средствами самоконтроля крови</a:t>
            </a:r>
          </a:p>
          <a:p>
            <a:pPr algn="ctr">
              <a:buFontTx/>
              <a:buChar char="-"/>
              <a:defRPr/>
            </a:pPr>
            <a:r>
              <a:rPr lang="ru-RU" sz="1600" dirty="0" smtClean="0"/>
              <a:t> </a:t>
            </a:r>
            <a:r>
              <a:rPr lang="ru-RU" sz="1600" b="1" dirty="0" smtClean="0"/>
              <a:t>220</a:t>
            </a:r>
            <a:r>
              <a:rPr lang="ru-RU" sz="1600" b="1" dirty="0" smtClean="0">
                <a:solidFill>
                  <a:schemeClr val="tx1"/>
                </a:solidFill>
              </a:rPr>
              <a:t>,0 </a:t>
            </a:r>
            <a:r>
              <a:rPr lang="ru-RU" sz="1600" b="1" dirty="0">
                <a:solidFill>
                  <a:schemeClr val="tx1"/>
                </a:solidFill>
              </a:rPr>
              <a:t>тыс.руб.</a:t>
            </a:r>
          </a:p>
          <a:p>
            <a:pPr algn="ctr">
              <a:defRPr/>
            </a:pPr>
            <a:endParaRPr lang="ru-RU" sz="1600" dirty="0"/>
          </a:p>
          <a:p>
            <a:pPr algn="ctr">
              <a:buFontTx/>
              <a:buChar char="-"/>
              <a:defRPr/>
            </a:pPr>
            <a:r>
              <a:rPr lang="ru-RU" sz="1600" dirty="0"/>
              <a:t> </a:t>
            </a:r>
            <a:r>
              <a:rPr lang="ru-RU" sz="1600" dirty="0" smtClean="0"/>
              <a:t>приобретение диагностических тест-систем для добровольного обследования на ВИЧ-инфекцию</a:t>
            </a:r>
          </a:p>
          <a:p>
            <a:pPr algn="ctr">
              <a:buFontTx/>
              <a:buChar char="-"/>
              <a:defRPr/>
            </a:pPr>
            <a:r>
              <a:rPr lang="ru-RU" sz="1600" dirty="0" smtClean="0"/>
              <a:t> </a:t>
            </a:r>
            <a:r>
              <a:rPr lang="ru-RU" sz="1600" b="1" dirty="0" smtClean="0"/>
              <a:t>20,7 тыс.руб.</a:t>
            </a:r>
            <a:endParaRPr lang="ru-RU" sz="1600" b="1" dirty="0"/>
          </a:p>
        </p:txBody>
      </p:sp>
      <p:sp>
        <p:nvSpPr>
          <p:cNvPr id="17" name="Горизонтальный свиток 16"/>
          <p:cNvSpPr/>
          <p:nvPr/>
        </p:nvSpPr>
        <p:spPr>
          <a:xfrm>
            <a:off x="395536" y="1340768"/>
            <a:ext cx="2736304" cy="720080"/>
          </a:xfrm>
          <a:prstGeom prst="horizontalScroll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</a:rPr>
              <a:t>МЕДИЦИНСКИЕ РАБОТНИКИ:</a:t>
            </a:r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5795963" y="1341438"/>
            <a:ext cx="3024187" cy="719137"/>
          </a:xfrm>
          <a:prstGeom prst="horizontalScroll">
            <a:avLst/>
          </a:prstGeom>
          <a:gradFill flip="none" rotWithShape="1">
            <a:gsLst>
              <a:gs pos="0">
                <a:schemeClr val="accent3">
                  <a:shade val="30000"/>
                  <a:satMod val="115000"/>
                </a:schemeClr>
              </a:gs>
              <a:gs pos="50000">
                <a:schemeClr val="accent3">
                  <a:shade val="67500"/>
                  <a:satMod val="115000"/>
                </a:schemeClr>
              </a:gs>
              <a:gs pos="100000">
                <a:schemeClr val="accent3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1"/>
                </a:solidFill>
              </a:rPr>
              <a:t>ГРАЖДАНЕ: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3166642" y="1196975"/>
            <a:ext cx="2592387" cy="2592388"/>
            <a:chOff x="3132138" y="1196975"/>
            <a:chExt cx="2592387" cy="2592388"/>
          </a:xfrm>
        </p:grpSpPr>
        <p:sp>
          <p:nvSpPr>
            <p:cNvPr id="26" name="Овал 25"/>
            <p:cNvSpPr/>
            <p:nvPr/>
          </p:nvSpPr>
          <p:spPr>
            <a:xfrm>
              <a:off x="3132138" y="1196975"/>
              <a:ext cx="2592387" cy="2592388"/>
            </a:xfrm>
            <a:prstGeom prst="ellipse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3275856" y="1340768"/>
              <a:ext cx="2304256" cy="2304256"/>
            </a:xfrm>
            <a:prstGeom prst="ellipse">
              <a:avLst/>
            </a:prstGeom>
            <a:effectLst>
              <a:outerShdw blurRad="51500" dist="25400" dir="5400000" rotWithShape="0">
                <a:srgbClr val="000000">
                  <a:alpha val="40000"/>
                </a:srgbClr>
              </a:outerShdw>
              <a:softEdge rad="63500"/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ru-RU" b="1" dirty="0">
                  <a:effectLst>
                    <a:innerShdw blurRad="114300">
                      <a:prstClr val="black"/>
                    </a:innerShdw>
                  </a:effectLst>
                </a:rPr>
                <a:t>ВСЕГО расходов </a:t>
              </a:r>
              <a:r>
                <a:rPr lang="ru-RU" b="1" dirty="0" smtClean="0">
                  <a:effectLst>
                    <a:innerShdw blurRad="114300">
                      <a:prstClr val="black"/>
                    </a:innerShdw>
                  </a:effectLst>
                </a:rPr>
                <a:t>за 2017 </a:t>
              </a:r>
              <a:r>
                <a:rPr lang="ru-RU" b="1" dirty="0">
                  <a:effectLst>
                    <a:innerShdw blurRad="114300">
                      <a:prstClr val="black"/>
                    </a:innerShdw>
                  </a:effectLst>
                </a:rPr>
                <a:t>год</a:t>
              </a:r>
              <a:endParaRPr lang="ru-RU" sz="1200" dirty="0">
                <a:effectLst>
                  <a:innerShdw blurRad="114300">
                    <a:prstClr val="black"/>
                  </a:innerShdw>
                </a:effectLst>
              </a:endParaRPr>
            </a:p>
            <a:p>
              <a:pPr algn="ctr">
                <a:defRPr/>
              </a:pPr>
              <a:endParaRPr lang="ru-RU" sz="1200" dirty="0">
                <a:effectLst>
                  <a:innerShdw blurRad="114300">
                    <a:prstClr val="black"/>
                  </a:innerShdw>
                </a:effectLst>
              </a:endParaRPr>
            </a:p>
            <a:p>
              <a:pPr algn="ctr">
                <a:defRPr/>
              </a:pPr>
              <a:r>
                <a:rPr lang="ru-RU" sz="2000" b="1" dirty="0" smtClean="0">
                  <a:effectLst>
                    <a:innerShdw blurRad="114300">
                      <a:prstClr val="black"/>
                    </a:innerShdw>
                  </a:effectLst>
                </a:rPr>
                <a:t>656,7 </a:t>
              </a:r>
            </a:p>
            <a:p>
              <a:pPr algn="ctr">
                <a:defRPr/>
              </a:pPr>
              <a:r>
                <a:rPr lang="ru-RU" sz="1000" dirty="0" smtClean="0">
                  <a:effectLst>
                    <a:innerShdw blurRad="114300">
                      <a:prstClr val="black"/>
                    </a:innerShdw>
                  </a:effectLst>
                </a:rPr>
                <a:t>ТЫС</a:t>
              </a:r>
              <a:r>
                <a:rPr lang="ru-RU" sz="1000" dirty="0">
                  <a:effectLst>
                    <a:innerShdw blurRad="114300">
                      <a:prstClr val="black"/>
                    </a:innerShdw>
                  </a:effectLst>
                </a:rPr>
                <a:t>. РУБЛЕЙ</a:t>
              </a:r>
            </a:p>
          </p:txBody>
        </p:sp>
        <p:pic>
          <p:nvPicPr>
            <p:cNvPr id="27" name="Рисунок 26" descr="32794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11960" y="3212976"/>
              <a:ext cx="385289" cy="36004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effectLst>
              <a:softEdge rad="12700"/>
            </a:effectLst>
          </p:spPr>
        </p:pic>
      </p:grpSp>
      <p:pic>
        <p:nvPicPr>
          <p:cNvPr id="32" name="Рисунок 31" descr="4fdb74f2d8b7ba84c581893d179536d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11960" y="5157192"/>
            <a:ext cx="1512168" cy="13441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Rectangle 2"/>
          <p:cNvSpPr txBox="1">
            <a:spLocks noChangeArrowheads="1"/>
          </p:cNvSpPr>
          <p:nvPr/>
        </p:nvSpPr>
        <p:spPr>
          <a:xfrm>
            <a:off x="0" y="93826"/>
            <a:ext cx="9144000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</a:pP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2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Социальная поддержка и поощрения </a:t>
            </a:r>
            <a:b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2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tx2">
                      <a:alpha val="6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в сфере здравоохранения в 2017 году</a:t>
            </a:r>
            <a:endParaRPr kumimoji="0" lang="en-US" sz="2800" b="0" i="0" u="none" strike="noStrike" kern="1200" cap="none" spc="0" normalizeH="0" baseline="0" noProof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tx2">
                    <a:alpha val="6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736CF3-BD16-49B5-980E-7355CD6D432B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5728"/>
            <a:ext cx="5049612" cy="3047595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12562"/>
            <a:ext cx="9144000" cy="1109709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/>
              <a:t>Расходы бюджета города Каменск-Шахтинский </a:t>
            </a:r>
            <a:br>
              <a:rPr lang="ru-RU" sz="2600" b="1" dirty="0" smtClean="0"/>
            </a:br>
            <a:r>
              <a:rPr lang="ru-RU" sz="2600" b="1" dirty="0" smtClean="0"/>
              <a:t>в 2017 году на культуру и средства массовой информации – 77,4 млн. рублей</a:t>
            </a:r>
            <a:endParaRPr lang="ru-RU" sz="2600" b="1" dirty="0"/>
          </a:p>
        </p:txBody>
      </p:sp>
      <p:graphicFrame>
        <p:nvGraphicFramePr>
          <p:cNvPr id="7" name="Содержимое 5"/>
          <p:cNvGraphicFramePr>
            <a:graphicFrameLocks noGrp="1"/>
          </p:cNvGraphicFramePr>
          <p:nvPr>
            <p:ph idx="1"/>
          </p:nvPr>
        </p:nvGraphicFramePr>
        <p:xfrm>
          <a:off x="137605" y="1779256"/>
          <a:ext cx="8851037" cy="49633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26</a:t>
            </a:fld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44864" y="1786170"/>
            <a:ext cx="3897297" cy="8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latin typeface="+mn-lt"/>
              </a:rPr>
              <a:t>Финансовое обеспечение выполнения муниципального задания учреждениями культуры и средств массовой информации</a:t>
            </a:r>
          </a:p>
          <a:p>
            <a:r>
              <a:rPr lang="ru-RU" sz="1200" b="1" dirty="0" smtClean="0">
                <a:latin typeface="+mn-lt"/>
              </a:rPr>
              <a:t> – 67,8 млн. рублей, в том числе:</a:t>
            </a:r>
            <a:endParaRPr lang="ru-RU" sz="1200" b="1" dirty="0"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/>
          </p:cNvSpPr>
          <p:nvPr>
            <p:ph sz="quarter" idx="2"/>
          </p:nvPr>
        </p:nvSpPr>
        <p:spPr>
          <a:xfrm>
            <a:off x="5246706" y="1757855"/>
            <a:ext cx="3810009" cy="2814135"/>
          </a:xfrm>
          <a:prstGeom prst="rect">
            <a:avLst/>
          </a:prstGeom>
        </p:spPr>
        <p:txBody>
          <a:bodyPr>
            <a:noAutofit/>
          </a:bodyPr>
          <a:lstStyle>
            <a:extLst/>
          </a:lstStyle>
          <a:p>
            <a:pPr marL="0" lvl="1" indent="0">
              <a:buNone/>
            </a:pPr>
            <a:r>
              <a:rPr lang="ru-RU" sz="1600" b="1" dirty="0" smtClean="0">
                <a:solidFill>
                  <a:schemeClr val="tx1"/>
                </a:solidFill>
              </a:rPr>
              <a:t>Финансовое обеспечение спорткомплекса «Прогресс», физкультурно-оздоровительная работа и спортивные мероприятия.</a:t>
            </a:r>
          </a:p>
          <a:p>
            <a:pPr marL="0" lvl="1" indent="0">
              <a:buNone/>
            </a:pPr>
            <a:endParaRPr lang="ru-RU" sz="1600" b="1" dirty="0" smtClean="0">
              <a:solidFill>
                <a:schemeClr val="tx1"/>
              </a:solidFill>
            </a:endParaRPr>
          </a:p>
          <a:p>
            <a:pPr marL="0" lvl="1" indent="0">
              <a:buFont typeface="Wingdings" pitchFamily="2" charset="2"/>
              <a:buChar char="§"/>
            </a:pPr>
            <a:r>
              <a:rPr lang="ru-RU" sz="1600" b="1" i="1" dirty="0" smtClean="0">
                <a:solidFill>
                  <a:schemeClr val="tx1"/>
                </a:solidFill>
              </a:rPr>
              <a:t> Финансовое обеспечение спорткомплекса «Прогресс» - 7 016,0 тыс. рублей;</a:t>
            </a:r>
          </a:p>
          <a:p>
            <a:pPr marL="0" lvl="1" indent="0">
              <a:buFont typeface="Wingdings" pitchFamily="2" charset="2"/>
              <a:buChar char="§"/>
            </a:pPr>
            <a:r>
              <a:rPr lang="ru-RU" sz="1600" b="1" i="1" dirty="0" smtClean="0">
                <a:solidFill>
                  <a:schemeClr val="tx1"/>
                </a:solidFill>
              </a:rPr>
              <a:t> Субсидия МУП «Жемчужина» - 1 925,7 тыс. рублей;</a:t>
            </a:r>
          </a:p>
        </p:txBody>
      </p:sp>
      <p:sp>
        <p:nvSpPr>
          <p:cNvPr id="10" name="Rectangle 5"/>
          <p:cNvSpPr>
            <a:spLocks noGrp="1"/>
          </p:cNvSpPr>
          <p:nvPr>
            <p:ph sz="quarter" idx="4"/>
          </p:nvPr>
        </p:nvSpPr>
        <p:spPr>
          <a:xfrm>
            <a:off x="230541" y="5003322"/>
            <a:ext cx="4288193" cy="1430654"/>
          </a:xfrm>
          <a:prstGeom prst="rect">
            <a:avLst/>
          </a:prstGeom>
        </p:spPr>
        <p:txBody>
          <a:bodyPr anchor="ctr">
            <a:noAutofit/>
          </a:bodyPr>
          <a:lstStyle>
            <a:extLst/>
          </a:lstStyle>
          <a:p>
            <a:pPr marL="0" lvl="1" indent="0">
              <a:buFont typeface="Wingdings" pitchFamily="2" charset="2"/>
              <a:buChar char="§"/>
            </a:pPr>
            <a:r>
              <a:rPr lang="ru-RU" sz="1600" b="1" i="1" dirty="0" smtClean="0">
                <a:solidFill>
                  <a:schemeClr val="tx1"/>
                </a:solidFill>
              </a:rPr>
              <a:t> Финансовая поддержка клубов по игровым видам спорта - 500,0 тыс. рублей;</a:t>
            </a:r>
          </a:p>
          <a:p>
            <a:pPr marL="0" lvl="1" indent="0">
              <a:buFont typeface="Wingdings" pitchFamily="2" charset="2"/>
              <a:buChar char="§"/>
            </a:pPr>
            <a:r>
              <a:rPr lang="ru-RU" sz="1600" b="1" i="1" dirty="0" smtClean="0">
                <a:solidFill>
                  <a:schemeClr val="tx1"/>
                </a:solidFill>
              </a:rPr>
              <a:t> Другие вопросы в области физической культуры и спорта - 428,7 тыс. рублей.</a:t>
            </a:r>
          </a:p>
        </p:txBody>
      </p:sp>
      <p:sp>
        <p:nvSpPr>
          <p:cNvPr id="1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83CCD53-D6F7-4BE9-8BF0-DDEDA95D007C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645554"/>
            <a:ext cx="9144000" cy="914394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Расходы бюджета города в 2017 году </a:t>
            </a:r>
          </a:p>
          <a:p>
            <a:pPr lvl="0" algn="ctr" fontAlgn="auto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 физическую культуру и спорт – 10,1 млн. рублей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Рисунок 11" descr="48365_futbol_027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7292" y="1351535"/>
            <a:ext cx="5495674" cy="3682102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13" name="Рисунок 12" descr="d0b3d182d0be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7040" y="5184550"/>
            <a:ext cx="4346034" cy="1203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722658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автомоби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049" y="1433423"/>
            <a:ext cx="2389517" cy="318602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0" name="Рисунок 9" descr="видеонаблюдение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80363" y="979098"/>
            <a:ext cx="2363637" cy="177272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9" name="Рисунок 8" descr="дхательные аппараты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02291" y="4546121"/>
            <a:ext cx="3082507" cy="231188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11" name="Рисунок 10" descr="картинки видеонаблюдения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98547" y="4250666"/>
            <a:ext cx="3476445" cy="2607334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299049" y="1466972"/>
            <a:ext cx="3453442" cy="246667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8900" indent="-3175">
              <a:spcBef>
                <a:spcPts val="0"/>
              </a:spcBef>
              <a:buNone/>
            </a:pPr>
            <a:r>
              <a:rPr lang="ru-RU" sz="1400" b="1" dirty="0" smtClean="0"/>
              <a:t>Приобретено оборудование на сумму </a:t>
            </a:r>
          </a:p>
          <a:p>
            <a:pPr marL="88900" indent="-3175">
              <a:spcBef>
                <a:spcPts val="0"/>
              </a:spcBef>
              <a:buNone/>
            </a:pPr>
            <a:r>
              <a:rPr lang="ru-RU" sz="1400" b="1" dirty="0" smtClean="0"/>
              <a:t>1 985, тыс. рублей, в том числе:</a:t>
            </a:r>
          </a:p>
          <a:p>
            <a:r>
              <a:rPr lang="ru-RU" sz="1400" b="1" dirty="0"/>
              <a:t>- автомобиль ГАЗ-27527 </a:t>
            </a:r>
            <a:r>
              <a:rPr lang="ru-RU" sz="1400" b="1" dirty="0" smtClean="0"/>
              <a:t>Соболь - 840,0 </a:t>
            </a:r>
            <a:r>
              <a:rPr lang="ru-RU" sz="1400" b="1" dirty="0"/>
              <a:t>тыс</a:t>
            </a:r>
            <a:r>
              <a:rPr lang="ru-RU" sz="1400" b="1" dirty="0" smtClean="0"/>
              <a:t>. рублей;</a:t>
            </a:r>
            <a:endParaRPr lang="ru-RU" sz="1400" b="1" dirty="0"/>
          </a:p>
          <a:p>
            <a:r>
              <a:rPr lang="ru-RU" sz="1400" b="1" dirty="0"/>
              <a:t>- гидравлический аварийно-спасательный инструмент </a:t>
            </a:r>
            <a:r>
              <a:rPr lang="ru-RU" sz="1400" b="1" dirty="0" smtClean="0"/>
              <a:t>- </a:t>
            </a:r>
            <a:r>
              <a:rPr lang="ru-RU" sz="1400" b="1" dirty="0"/>
              <a:t>600,0 тыс</a:t>
            </a:r>
            <a:r>
              <a:rPr lang="ru-RU" sz="1400" b="1" dirty="0" smtClean="0"/>
              <a:t>. рублей;</a:t>
            </a:r>
            <a:endParaRPr lang="ru-RU" sz="1400" b="1" dirty="0"/>
          </a:p>
          <a:p>
            <a:r>
              <a:rPr lang="ru-RU" sz="1400" b="1" dirty="0"/>
              <a:t>- дыхательные аппараты воздушные </a:t>
            </a:r>
            <a:r>
              <a:rPr lang="ru-RU" sz="1400" b="1" dirty="0" smtClean="0"/>
              <a:t>- </a:t>
            </a:r>
            <a:r>
              <a:rPr lang="ru-RU" sz="1400" b="1" dirty="0"/>
              <a:t>545,0 тыс</a:t>
            </a:r>
            <a:r>
              <a:rPr lang="ru-RU" sz="1400" b="1" dirty="0" smtClean="0"/>
              <a:t>. рублей.</a:t>
            </a:r>
            <a:endParaRPr lang="ru-RU" sz="1400" b="1" dirty="0"/>
          </a:p>
          <a:p>
            <a:endParaRPr lang="ru-RU" sz="1400" b="1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0" y="629815"/>
            <a:ext cx="9144000" cy="672773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lvl="0" algn="ctr" fontAlgn="auto">
              <a:spcAft>
                <a:spcPts val="0"/>
              </a:spcAft>
            </a:pPr>
            <a:r>
              <a:rPr lang="ru-RU" sz="2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Защита населения и территории  города от чрезвычайных ситуаций экстремизма и терроризма в 2017 году</a:t>
            </a:r>
            <a:endParaRPr kumimoji="0" lang="ru-RU" sz="2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4294967295"/>
          </p:nvPr>
        </p:nvSpPr>
        <p:spPr>
          <a:xfrm>
            <a:off x="5477747" y="2502119"/>
            <a:ext cx="3555252" cy="21475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88900" indent="-3175">
              <a:buNone/>
            </a:pPr>
            <a:r>
              <a:rPr lang="ru-RU" sz="1400" b="1" dirty="0" smtClean="0"/>
              <a:t>Реконструкция и содержание  </a:t>
            </a:r>
            <a:r>
              <a:rPr lang="ru-RU" sz="1400" b="1" dirty="0"/>
              <a:t>аппаратно-программного комплекса «Безопасный город</a:t>
            </a:r>
            <a:r>
              <a:rPr lang="ru-RU" sz="1400" b="1" dirty="0" smtClean="0"/>
              <a:t>» - 1 089,0 тыс. рублей, в том числе:</a:t>
            </a:r>
          </a:p>
          <a:p>
            <a:r>
              <a:rPr lang="ru-RU" sz="1400" b="1" dirty="0"/>
              <a:t>увеличено число камер видеонаблюдения на 12 штук </a:t>
            </a:r>
            <a:r>
              <a:rPr lang="ru-RU" sz="1400" b="1" dirty="0" smtClean="0"/>
              <a:t>- 499,0 тыс. рублей. Всего установлено 27 камер;</a:t>
            </a:r>
          </a:p>
          <a:p>
            <a:r>
              <a:rPr lang="ru-RU" sz="1400" b="1" dirty="0" smtClean="0"/>
              <a:t>Обслуживание в год составило 590,0 тыс. рублей.</a:t>
            </a:r>
            <a:endParaRPr lang="ru-RU" sz="1400" b="1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3DCB8B-6E4C-4E4F-82EE-121EE5510513}" type="slidenum">
              <a:rPr lang="ru-RU" smtClean="0"/>
              <a:pPr>
                <a:defRPr/>
              </a:pPr>
              <a:t>28</a:t>
            </a:fld>
            <a:endParaRPr lang="ru-RU" dirty="0"/>
          </a:p>
        </p:txBody>
      </p:sp>
      <p:pic>
        <p:nvPicPr>
          <p:cNvPr id="8" name="Рисунок 7" descr="гидравлический инструмент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3243532"/>
            <a:ext cx="3703608" cy="277770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xmlns="" val="38143057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0" y="4394447"/>
            <a:ext cx="9144000" cy="151670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Благодарю за внимание!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  <a:latin typeface="+mn-lt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9C3638-787A-4C04-8230-3FA18FB1A8B7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543467"/>
          <a:ext cx="9144000" cy="53656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1438" y="6273676"/>
            <a:ext cx="9001124" cy="4001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38500" dist="50800" dir="5400000" sy="-100000" algn="bl" rotWithShape="0"/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5 484 человека – работники бюджетной сферы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33170" y="3148087"/>
            <a:ext cx="6858000" cy="2941993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Публичные слушания 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по отчету об исполнении бюджета города 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Каменск-Шахтинский</a:t>
            </a:r>
            <a:b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</a:b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 за </a:t>
            </a:r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2017 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n-lt"/>
                <a:ea typeface="+mj-ea"/>
                <a:cs typeface="Arial" pitchFamily="34" charset="0"/>
              </a:rPr>
              <a:t>год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88780"/>
            <a:ext cx="9144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1600" b="1" dirty="0">
                <a:solidFill>
                  <a:schemeClr val="bg1"/>
                </a:solidFill>
                <a:latin typeface="+mj-lt"/>
              </a:rPr>
              <a:t>Финансовое управление Администрации города Каменск-Шахтинского Ростовской области</a:t>
            </a:r>
          </a:p>
        </p:txBody>
      </p:sp>
      <p:pic>
        <p:nvPicPr>
          <p:cNvPr id="7" name="Рисунок 6" descr="герб_2016_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81241" y="4296790"/>
            <a:ext cx="942056" cy="1174900"/>
          </a:xfrm>
          <a:prstGeom prst="rect">
            <a:avLst/>
          </a:prstGeom>
          <a:solidFill>
            <a:schemeClr val="tx2"/>
          </a:solidFill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9C3638-787A-4C04-8230-3FA18FB1A8B7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99204" y="624180"/>
            <a:ext cx="8945593" cy="70788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Указа Президента РФ от 7 мая 2012 г. №597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мероприятиях по реализации государственной социальной политики»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104" y="1399745"/>
            <a:ext cx="8951792" cy="33855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600" b="1" dirty="0" smtClean="0">
                <a:solidFill>
                  <a:schemeClr val="bg1"/>
                </a:solidFill>
                <a:effectLst>
                  <a:glow rad="139700">
                    <a:schemeClr val="tx1"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Повышение средней заработной платы отдельным категориям работников бюджетной сферы</a:t>
            </a: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180975" y="5549901"/>
          <a:ext cx="8782050" cy="1193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Диаграмма 8"/>
          <p:cNvGraphicFramePr/>
          <p:nvPr/>
        </p:nvGraphicFramePr>
        <p:xfrm>
          <a:off x="276225" y="1552275"/>
          <a:ext cx="8439149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944265" y="3925017"/>
            <a:ext cx="1621767" cy="33855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Руб.</a:t>
            </a:r>
            <a:endParaRPr lang="ru-RU" sz="1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7419" y="4287328"/>
            <a:ext cx="914400" cy="715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Средняя </a:t>
            </a:r>
            <a:r>
              <a:rPr lang="ru-RU" sz="1300" b="1" dirty="0" err="1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зар</a:t>
            </a:r>
            <a:r>
              <a:rPr lang="ru-RU" sz="13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</a:p>
          <a:p>
            <a:pPr algn="ctr"/>
            <a:r>
              <a:rPr lang="ru-RU" sz="1300" b="1" dirty="0" smtClean="0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</a:rPr>
              <a:t>плата</a:t>
            </a:r>
            <a:endParaRPr lang="ru-RU" sz="1300" b="1" dirty="0"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65828"/>
            <a:ext cx="9144000" cy="84939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b="1" dirty="0" smtClean="0"/>
              <a:t>Динамика доходов местного бюджета </a:t>
            </a:r>
            <a:br>
              <a:rPr lang="ru-RU" sz="3200" b="1" dirty="0" smtClean="0"/>
            </a:br>
            <a:r>
              <a:rPr lang="ru-RU" sz="3200" b="1" dirty="0" smtClean="0"/>
              <a:t>в 2015-2017 годах (млн. рублей)</a:t>
            </a:r>
            <a:endParaRPr lang="ru-RU" sz="3200" b="1" dirty="0"/>
          </a:p>
        </p:txBody>
      </p:sp>
      <p:graphicFrame>
        <p:nvGraphicFramePr>
          <p:cNvPr id="6" name="Содержимое 4"/>
          <p:cNvGraphicFramePr>
            <a:graphicFrameLocks noGrp="1"/>
          </p:cNvGraphicFramePr>
          <p:nvPr>
            <p:ph idx="1"/>
          </p:nvPr>
        </p:nvGraphicFramePr>
        <p:xfrm>
          <a:off x="112143" y="1589102"/>
          <a:ext cx="8902461" cy="5148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33F9D3-0FF2-4ACD-A176-5842DBA6F764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8070"/>
            <a:ext cx="9144000" cy="1251752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Динамика расходов бюджета города </a:t>
            </a:r>
            <a:br>
              <a:rPr lang="ru-RU" sz="2800" b="1" dirty="0" smtClean="0"/>
            </a:br>
            <a:r>
              <a:rPr lang="ru-RU" sz="2800" b="1" dirty="0" smtClean="0"/>
              <a:t>Каменск-Шахтинский за период 2015-2017 годов </a:t>
            </a:r>
            <a:br>
              <a:rPr lang="ru-RU" sz="2800" b="1" dirty="0" smtClean="0"/>
            </a:br>
            <a:r>
              <a:rPr lang="ru-RU" sz="2800" b="1" dirty="0" smtClean="0"/>
              <a:t>(млн. рублей)</a:t>
            </a:r>
            <a:endParaRPr lang="ru-RU" sz="2800" b="1" dirty="0"/>
          </a:p>
        </p:txBody>
      </p:sp>
      <p:graphicFrame>
        <p:nvGraphicFramePr>
          <p:cNvPr id="6" name="Содержимое 4"/>
          <p:cNvGraphicFramePr>
            <a:graphicFrameLocks noGrp="1"/>
          </p:cNvGraphicFramePr>
          <p:nvPr>
            <p:ph idx="1"/>
          </p:nvPr>
        </p:nvGraphicFramePr>
        <p:xfrm>
          <a:off x="110971" y="1740023"/>
          <a:ext cx="8922058" cy="49714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044290" y="2147069"/>
            <a:ext cx="13760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+mn-lt"/>
              </a:rPr>
              <a:t>1 731,2</a:t>
            </a:r>
            <a:endParaRPr lang="ru-RU" sz="2200" b="1" dirty="0">
              <a:latin typeface="+mn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36959" y="1919220"/>
            <a:ext cx="14448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+mn-lt"/>
              </a:rPr>
              <a:t>1 883,4</a:t>
            </a:r>
            <a:endParaRPr lang="ru-RU" sz="2200" b="1" dirty="0">
              <a:latin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50027" y="2066154"/>
            <a:ext cx="148669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latin typeface="+mn-lt"/>
              </a:rPr>
              <a:t>1 801,7</a:t>
            </a:r>
            <a:endParaRPr lang="ru-RU" sz="2200" b="1" dirty="0"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57032"/>
            <a:ext cx="9144000" cy="752474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Структура расходов бюджета города </a:t>
            </a:r>
            <a:br>
              <a:rPr lang="ru-RU" sz="2800" b="1" dirty="0" smtClean="0"/>
            </a:br>
            <a:r>
              <a:rPr lang="ru-RU" sz="2800" b="1" dirty="0" smtClean="0"/>
              <a:t>Каменск-Шахтинский в 2017 году (млн. рублей)</a:t>
            </a:r>
            <a:endParaRPr lang="ru-RU" sz="2800" b="1" dirty="0"/>
          </a:p>
        </p:txBody>
      </p:sp>
      <p:graphicFrame>
        <p:nvGraphicFramePr>
          <p:cNvPr id="15" name="Содержимое 10"/>
          <p:cNvGraphicFramePr>
            <a:graphicFrameLocks noGrp="1"/>
          </p:cNvGraphicFramePr>
          <p:nvPr>
            <p:ph idx="1"/>
          </p:nvPr>
        </p:nvGraphicFramePr>
        <p:xfrm>
          <a:off x="53752" y="1518082"/>
          <a:ext cx="9036496" cy="52065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390617" y="5415642"/>
          <a:ext cx="8362767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7589"/>
                <a:gridCol w="2787589"/>
                <a:gridCol w="2787589"/>
              </a:tblGrid>
              <a:tr h="208120">
                <a:tc gridSpan="3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на обслуживание муниципального долга города Каменск-Шахтинский:</a:t>
                      </a:r>
                    </a:p>
                  </a:txBody>
                  <a:tcPr marL="121920" marR="121920" marT="34290" marB="34290"/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/>
                    </a:p>
                  </a:txBody>
                  <a:tcPr marL="121920" marR="121920" marT="34290" marB="34290"/>
                </a:tc>
                <a:tc hMerge="1">
                  <a:txBody>
                    <a:bodyPr/>
                    <a:lstStyle/>
                    <a:p>
                      <a:pPr algn="ctr">
                        <a:defRPr/>
                      </a:pPr>
                      <a:endParaRPr lang="ru-RU" sz="14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marL="121920" marR="121920" marT="34290" marB="34290"/>
                </a:tc>
              </a:tr>
              <a:tr h="208120">
                <a:tc gridSpan="2">
                  <a:txBody>
                    <a:bodyPr/>
                    <a:lstStyle/>
                    <a:p>
                      <a:pPr algn="r">
                        <a:defRPr/>
                      </a:pPr>
                      <a:endParaRPr lang="ru-RU" sz="1400" b="1" dirty="0" smtClean="0"/>
                    </a:p>
                  </a:txBody>
                  <a:tcPr marL="121920" marR="121920" marT="34290" marB="3429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/>
                        <a:t> тыс. рублей</a:t>
                      </a:r>
                    </a:p>
                  </a:txBody>
                  <a:tcPr marL="121920" marR="121920" marT="34290" marB="34290"/>
                </a:tc>
              </a:tr>
              <a:tr h="20812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</a:rPr>
                        <a:t>2015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</a:rPr>
                        <a:t>2016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effectLst/>
                        </a:rPr>
                        <a:t>2017</a:t>
                      </a:r>
                    </a:p>
                  </a:txBody>
                  <a:tcPr marL="121920" marR="121920" marT="34290" marB="34290"/>
                </a:tc>
              </a:tr>
              <a:tr h="12049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11 424,3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18 074,7</a:t>
                      </a:r>
                    </a:p>
                  </a:txBody>
                  <a:tcPr marL="121920" marR="12192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effectLst/>
                        </a:rPr>
                        <a:t>21 882,8</a:t>
                      </a:r>
                    </a:p>
                  </a:txBody>
                  <a:tcPr marL="121920" marR="121920" marT="34290" marB="34290"/>
                </a:tc>
              </a:tr>
            </a:tbl>
          </a:graphicData>
        </a:graphic>
      </p:graphicFrame>
      <p:sp>
        <p:nvSpPr>
          <p:cNvPr id="16" name="Заголовок 1"/>
          <p:cNvSpPr>
            <a:spLocks noGrp="1"/>
          </p:cNvSpPr>
          <p:nvPr>
            <p:ph type="title"/>
          </p:nvPr>
        </p:nvSpPr>
        <p:spPr>
          <a:xfrm>
            <a:off x="0" y="662560"/>
            <a:ext cx="9144000" cy="62143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Муниципальный долг города Каменск-Шахтинский</a:t>
            </a:r>
            <a:endParaRPr lang="ru-RU" sz="2800" b="1" dirty="0"/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graphicFrame>
        <p:nvGraphicFramePr>
          <p:cNvPr id="19" name="Диаграмма 18"/>
          <p:cNvGraphicFramePr/>
          <p:nvPr/>
        </p:nvGraphicFramePr>
        <p:xfrm>
          <a:off x="397276" y="1155940"/>
          <a:ext cx="8349449" cy="4442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98213" y="1530561"/>
            <a:ext cx="1291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n-lt"/>
              </a:rPr>
              <a:t>196 300</a:t>
            </a:r>
            <a:endParaRPr lang="ru-RU" sz="2000" b="1" dirty="0">
              <a:latin typeface="+mn-lt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08784"/>
            <a:ext cx="9144000" cy="97478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2800" b="1" dirty="0" smtClean="0"/>
              <a:t>Исполнение налоговых и неналоговых доходов </a:t>
            </a:r>
            <a:br>
              <a:rPr lang="ru-RU" sz="2800" b="1" dirty="0" smtClean="0"/>
            </a:br>
            <a:r>
              <a:rPr lang="ru-RU" sz="2800" b="1" dirty="0" smtClean="0"/>
              <a:t>местного бюджета (млн. рублей)</a:t>
            </a:r>
            <a:endParaRPr lang="ru-RU" sz="2800" b="1" dirty="0"/>
          </a:p>
        </p:txBody>
      </p:sp>
      <p:graphicFrame>
        <p:nvGraphicFramePr>
          <p:cNvPr id="6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724347"/>
          <a:ext cx="8229600" cy="4743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7230DC-B522-4D39-8536-3451E88AFBE5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339451" y="2063148"/>
            <a:ext cx="9525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609,8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86806" y="1959170"/>
            <a:ext cx="1000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632,4</a:t>
            </a:r>
            <a:endParaRPr lang="ru-RU" sz="2400" b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02329" y="1802912"/>
            <a:ext cx="1043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n-lt"/>
              </a:rPr>
              <a:t>671,1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0</TotalTime>
  <Words>1336</Words>
  <Application>Microsoft Office PowerPoint</Application>
  <PresentationFormat>Экран (4:3)</PresentationFormat>
  <Paragraphs>295</Paragraphs>
  <Slides>30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Городская</vt:lpstr>
      <vt:lpstr>Слайд 1</vt:lpstr>
      <vt:lpstr>Слайд 2</vt:lpstr>
      <vt:lpstr>Слайд 3</vt:lpstr>
      <vt:lpstr>Слайд 4</vt:lpstr>
      <vt:lpstr>Динамика доходов местного бюджета  в 2015-2017 годах (млн. рублей)</vt:lpstr>
      <vt:lpstr>Динамика расходов бюджета города  Каменск-Шахтинский за период 2015-2017 годов  (млн. рублей)</vt:lpstr>
      <vt:lpstr>Структура расходов бюджета города  Каменск-Шахтинский в 2017 году (млн. рублей)</vt:lpstr>
      <vt:lpstr>Муниципальный долг города Каменск-Шахтинский</vt:lpstr>
      <vt:lpstr>Исполнение налоговых и неналоговых доходов  местного бюджета (млн. рублей)</vt:lpstr>
      <vt:lpstr>Структура налоговых и неналоговых доходов городского бюджета в 2017 году</vt:lpstr>
      <vt:lpstr>Крупнейшие налогоплательщики местного бюджета</vt:lpstr>
      <vt:lpstr>ИТОГИ ПРОВЕДЕНИЯ ЗАСЕДАНИЙ КООРДИНАЦИОННОГО СОВЕТА ПО ВОПРОСАМ СОБИРАЕМОСТИ НАЛОГОВ И ДРУГИХ ОБЯЗАТЕЛЬНЫХ ПЛАТЕЖЕЙ В 2015 – 2017 ГОДАХ:</vt:lpstr>
      <vt:lpstr>Безвозмездные поступления в 2017 году составили 1 126,4 млн. рублей</vt:lpstr>
      <vt:lpstr>Бюджетные ассигнования на реализацию муниципальных программ в местном бюджете  за 2015-2017 годы (млн. рублей)</vt:lpstr>
      <vt:lpstr>Дорожное хозяйство – 70,5 млн. рублей</vt:lpstr>
      <vt:lpstr>Расходы на мероприятия в сфере жилищно-коммунального хозяйства в 2017 году</vt:lpstr>
      <vt:lpstr>Расходы инвестиционного характера</vt:lpstr>
      <vt:lpstr>Озеленение – 9,5 млн. рублей</vt:lpstr>
      <vt:lpstr>Содержание прочих объектов благоустройства</vt:lpstr>
      <vt:lpstr>Структура расходов по разделу «Социальная политика»  в 2017 году (%)</vt:lpstr>
      <vt:lpstr>Расходы бюджета города Каменск-Шахтинский  в 2017 году на социальную политику – 465,0 млн. рублей</vt:lpstr>
      <vt:lpstr>Образование</vt:lpstr>
      <vt:lpstr>Слайд 23</vt:lpstr>
      <vt:lpstr>Слайд 24</vt:lpstr>
      <vt:lpstr>Слайд 25</vt:lpstr>
      <vt:lpstr>Расходы бюджета города Каменск-Шахтинский  в 2017 году на культуру и средства массовой информации – 77,4 млн. рублей</vt:lpstr>
      <vt:lpstr>Слайд 27</vt:lpstr>
      <vt:lpstr>Слайд 28</vt:lpstr>
      <vt:lpstr>Слайд 29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Wolf</dc:creator>
  <cp:lastModifiedBy>Сектор автоматизации бюджетного процесса</cp:lastModifiedBy>
  <cp:revision>665</cp:revision>
  <dcterms:created xsi:type="dcterms:W3CDTF">2010-06-18T09:27:04Z</dcterms:created>
  <dcterms:modified xsi:type="dcterms:W3CDTF">2018-05-23T12:23:54Z</dcterms:modified>
</cp:coreProperties>
</file>