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rawings/drawing2.xml" ContentType="application/vnd.openxmlformats-officedocument.drawingml.chartshape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charts/chart9.xml" ContentType="application/vnd.openxmlformats-officedocument.drawingml.char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charts/chart7.xml" ContentType="application/vnd.openxmlformats-officedocument.drawingml.chart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charts/chart1.xml" ContentType="application/vnd.openxmlformats-officedocument.drawingml.chart+xml"/>
  <Override PartName="/ppt/diagrams/quickStyle7.xml" ContentType="application/vnd.openxmlformats-officedocument.drawingml.diagram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charts/chart8.xml" ContentType="application/vnd.openxmlformats-officedocument.drawingml.chart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charts/chart6.xml" ContentType="application/vnd.openxmlformats-officedocument.drawingml.chart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charts/chart10.xml" ContentType="application/vnd.openxmlformats-officedocument.drawingml.char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charts/chart4.xml" ContentType="application/vnd.openxmlformats-officedocument.drawingml.chart+xml"/>
  <Override PartName="/ppt/diagrams/quickStyle8.xml" ContentType="application/vnd.openxmlformats-officedocument.drawingml.diagramStyle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32"/>
  </p:notesMasterIdLst>
  <p:sldIdLst>
    <p:sldId id="256" r:id="rId2"/>
    <p:sldId id="324" r:id="rId3"/>
    <p:sldId id="287" r:id="rId4"/>
    <p:sldId id="321" r:id="rId5"/>
    <p:sldId id="329" r:id="rId6"/>
    <p:sldId id="263" r:id="rId7"/>
    <p:sldId id="284" r:id="rId8"/>
    <p:sldId id="310" r:id="rId9"/>
    <p:sldId id="330" r:id="rId10"/>
    <p:sldId id="259" r:id="rId11"/>
    <p:sldId id="331" r:id="rId12"/>
    <p:sldId id="332" r:id="rId13"/>
    <p:sldId id="292" r:id="rId14"/>
    <p:sldId id="308" r:id="rId15"/>
    <p:sldId id="334" r:id="rId16"/>
    <p:sldId id="336" r:id="rId17"/>
    <p:sldId id="337" r:id="rId18"/>
    <p:sldId id="338" r:id="rId19"/>
    <p:sldId id="327" r:id="rId20"/>
    <p:sldId id="273" r:id="rId21"/>
    <p:sldId id="315" r:id="rId22"/>
    <p:sldId id="333" r:id="rId23"/>
    <p:sldId id="326" r:id="rId24"/>
    <p:sldId id="268" r:id="rId25"/>
    <p:sldId id="271" r:id="rId26"/>
    <p:sldId id="269" r:id="rId27"/>
    <p:sldId id="272" r:id="rId28"/>
    <p:sldId id="275" r:id="rId29"/>
    <p:sldId id="294" r:id="rId30"/>
    <p:sldId id="320" r:id="rId3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385D8A"/>
    <a:srgbClr val="17375E"/>
  </p:clrMru>
</p:presentationPr>
</file>

<file path=ppt/tableStyles.xml><?xml version="1.0" encoding="utf-8"?>
<a:tblStyleLst xmlns:a="http://schemas.openxmlformats.org/drawingml/2006/main" def="{5C22544A-7EE6-4342-B048-85BDC9FD1C3A}"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2644" autoAdjust="0"/>
    <p:restoredTop sz="94686" autoAdjust="0"/>
  </p:normalViewPr>
  <p:slideViewPr>
    <p:cSldViewPr snapToGrid="0">
      <p:cViewPr varScale="1">
        <p:scale>
          <a:sx n="107" d="100"/>
          <a:sy n="107" d="100"/>
        </p:scale>
        <p:origin x="-165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plotArea>
      <c:layout>
        <c:manualLayout>
          <c:layoutTarget val="inner"/>
          <c:xMode val="edge"/>
          <c:yMode val="edge"/>
          <c:x val="8.040937727091188E-2"/>
          <c:y val="3.3778265931638803E-2"/>
          <c:w val="0.90375798941650232"/>
          <c:h val="0.7213156329276097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Неналоговые доходы</c:v>
                </c:pt>
              </c:strCache>
            </c:strRef>
          </c:tx>
          <c:dLbls>
            <c:spPr>
              <a:solidFill>
                <a:schemeClr val="lt1"/>
              </a:solidFill>
              <a:ln w="25400" cap="flat" cmpd="sng" algn="ctr">
                <a:solidFill>
                  <a:schemeClr val="accent1"/>
                </a:solidFill>
                <a:prstDash val="solid"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2012 год</c:v>
                </c:pt>
                <c:pt idx="1">
                  <c:v>2013 год</c:v>
                </c:pt>
                <c:pt idx="2">
                  <c:v>2014 год</c:v>
                </c:pt>
                <c:pt idx="3">
                  <c:v>2015 год</c:v>
                </c:pt>
                <c:pt idx="4">
                  <c:v>2016 год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151.4</c:v>
                </c:pt>
                <c:pt idx="1">
                  <c:v>142.19999999999999</c:v>
                </c:pt>
                <c:pt idx="2">
                  <c:v>147.5</c:v>
                </c:pt>
                <c:pt idx="3">
                  <c:v>133.6</c:v>
                </c:pt>
                <c:pt idx="4">
                  <c:v>191.1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Налоговые доходы</c:v>
                </c:pt>
              </c:strCache>
            </c:strRef>
          </c:tx>
          <c:dLbls>
            <c:spPr>
              <a:solidFill>
                <a:schemeClr val="lt1"/>
              </a:solidFill>
              <a:ln w="25400" cap="flat" cmpd="sng" algn="ctr">
                <a:solidFill>
                  <a:schemeClr val="accent2"/>
                </a:solidFill>
                <a:prstDash val="solid"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2012 год</c:v>
                </c:pt>
                <c:pt idx="1">
                  <c:v>2013 год</c:v>
                </c:pt>
                <c:pt idx="2">
                  <c:v>2014 год</c:v>
                </c:pt>
                <c:pt idx="3">
                  <c:v>2015 год</c:v>
                </c:pt>
                <c:pt idx="4">
                  <c:v>2016 год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443.8</c:v>
                </c:pt>
                <c:pt idx="1">
                  <c:v>481.1</c:v>
                </c:pt>
                <c:pt idx="2">
                  <c:v>482.9</c:v>
                </c:pt>
                <c:pt idx="3">
                  <c:v>476.2</c:v>
                </c:pt>
                <c:pt idx="4">
                  <c:v>480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dLbls>
            <c:dLbl>
              <c:idx val="2"/>
              <c:layout>
                <c:manualLayout>
                  <c:x val="-5.7062872839319543E-3"/>
                  <c:y val="0"/>
                </c:manualLayout>
              </c:layout>
              <c:showVal val="1"/>
            </c:dLbl>
            <c:numFmt formatCode="#,##0.0" sourceLinked="0"/>
            <c:spPr>
              <a:solidFill>
                <a:schemeClr val="lt1"/>
              </a:solidFill>
              <a:ln w="25400" cap="flat" cmpd="sng" algn="ctr">
                <a:solidFill>
                  <a:schemeClr val="accent3"/>
                </a:solidFill>
                <a:prstDash val="solid"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2012 год</c:v>
                </c:pt>
                <c:pt idx="1">
                  <c:v>2013 год</c:v>
                </c:pt>
                <c:pt idx="2">
                  <c:v>2014 год</c:v>
                </c:pt>
                <c:pt idx="3">
                  <c:v>2015 год</c:v>
                </c:pt>
                <c:pt idx="4">
                  <c:v>2016 год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1052.7</c:v>
                </c:pt>
                <c:pt idx="1">
                  <c:v>1016.8</c:v>
                </c:pt>
                <c:pt idx="2">
                  <c:v>1201.4000000000001</c:v>
                </c:pt>
                <c:pt idx="3">
                  <c:v>1104.3</c:v>
                </c:pt>
                <c:pt idx="4">
                  <c:v>1184.3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Доходы бюджета, всего</c:v>
                </c:pt>
              </c:strCache>
            </c:strRef>
          </c:tx>
          <c:dLbls>
            <c:numFmt formatCode="#,##0.0" sourceLinked="0"/>
            <c:spPr>
              <a:solidFill>
                <a:schemeClr val="lt1"/>
              </a:solidFill>
              <a:ln w="25400" cap="flat" cmpd="sng" algn="ctr">
                <a:solidFill>
                  <a:schemeClr val="accent4"/>
                </a:solidFill>
                <a:prstDash val="solid"/>
              </a:ln>
              <a:effectLst/>
            </c:spPr>
            <c:txPr>
              <a:bodyPr/>
              <a:lstStyle/>
              <a:p>
                <a:pPr>
                  <a:defRPr sz="2200" b="1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2012 год</c:v>
                </c:pt>
                <c:pt idx="1">
                  <c:v>2013 год</c:v>
                </c:pt>
                <c:pt idx="2">
                  <c:v>2014 год</c:v>
                </c:pt>
                <c:pt idx="3">
                  <c:v>2015 год</c:v>
                </c:pt>
                <c:pt idx="4">
                  <c:v>2016 год</c:v>
                </c:pt>
              </c:strCache>
            </c:strRef>
          </c:cat>
          <c:val>
            <c:numRef>
              <c:f>Лист1!$E$2:$E$6</c:f>
              <c:numCache>
                <c:formatCode>General</c:formatCode>
                <c:ptCount val="5"/>
                <c:pt idx="0">
                  <c:v>1647.9</c:v>
                </c:pt>
                <c:pt idx="1">
                  <c:v>1640.1</c:v>
                </c:pt>
                <c:pt idx="2">
                  <c:v>1831.8</c:v>
                </c:pt>
                <c:pt idx="3">
                  <c:v>1714.1</c:v>
                </c:pt>
                <c:pt idx="4">
                  <c:v>1855.4</c:v>
                </c:pt>
              </c:numCache>
            </c:numRef>
          </c:val>
        </c:ser>
        <c:axId val="83509248"/>
        <c:axId val="83534976"/>
      </c:barChart>
      <c:catAx>
        <c:axId val="8350924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83534976"/>
        <c:crosses val="autoZero"/>
        <c:auto val="1"/>
        <c:lblAlgn val="ctr"/>
        <c:lblOffset val="100"/>
      </c:catAx>
      <c:valAx>
        <c:axId val="83534976"/>
        <c:scaling>
          <c:orientation val="minMax"/>
        </c:scaling>
        <c:axPos val="l"/>
        <c:majorGridlines/>
        <c:numFmt formatCode="General" sourceLinked="1"/>
        <c:tickLblPos val="nextTo"/>
        <c:crossAx val="83509248"/>
        <c:crosses val="autoZero"/>
        <c:crossBetween val="between"/>
        <c:majorUnit val="400"/>
      </c:valAx>
    </c:plotArea>
    <c:legend>
      <c:legendPos val="b"/>
      <c:layout>
        <c:manualLayout>
          <c:xMode val="edge"/>
          <c:yMode val="edge"/>
          <c:x val="7.6830791720655434E-2"/>
          <c:y val="0.84754769055930601"/>
          <c:w val="0.87838422095972202"/>
          <c:h val="0.12533917796357735"/>
        </c:manualLayout>
      </c:layout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rotY val="230"/>
      <c:perspective val="70"/>
    </c:view3D>
    <c:plotArea>
      <c:layout>
        <c:manualLayout>
          <c:layoutTarget val="inner"/>
          <c:xMode val="edge"/>
          <c:yMode val="edge"/>
          <c:x val="9.4170338799395448E-3"/>
          <c:y val="0.44214132219707675"/>
          <c:w val="0.55025139059452965"/>
          <c:h val="0.5321870629290810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</c:v>
                </c:pt>
              </c:strCache>
            </c:strRef>
          </c:tx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explosion val="9"/>
          <c:dPt>
            <c:idx val="2"/>
            <c:explosion val="10"/>
          </c:dPt>
          <c:dPt>
            <c:idx val="3"/>
            <c:spPr>
              <a:solidFill>
                <a:srgbClr val="FFC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-0.15850765784712126"/>
                  <c:y val="8.9963721965920493E-2"/>
                </c:manualLayout>
              </c:layout>
              <c:dLblPos val="bestFit"/>
              <c:showPercent val="1"/>
            </c:dLbl>
            <c:dLbl>
              <c:idx val="1"/>
              <c:layout>
                <c:manualLayout>
                  <c:x val="-8.0344596909943944E-2"/>
                  <c:y val="7.807957312564498E-2"/>
                </c:manualLayout>
              </c:layout>
              <c:dLblPos val="bestFit"/>
              <c:showPercent val="1"/>
            </c:dLbl>
            <c:dLbl>
              <c:idx val="2"/>
              <c:layout>
                <c:manualLayout>
                  <c:x val="-1.9312539310365605E-2"/>
                  <c:y val="-2.4161178756053896E-3"/>
                </c:manualLayout>
              </c:layout>
              <c:dLblPos val="bestFit"/>
              <c:showPercent val="1"/>
            </c:dLbl>
            <c:dLbl>
              <c:idx val="3"/>
              <c:layout>
                <c:manualLayout>
                  <c:x val="3.8555934180367801E-3"/>
                  <c:y val="-4.1240424279325163E-3"/>
                </c:manualLayout>
              </c:layout>
              <c:dLblPos val="bestFit"/>
              <c:showPercent val="1"/>
            </c:dLbl>
            <c:dLbl>
              <c:idx val="4"/>
              <c:layout>
                <c:manualLayout>
                  <c:x val="1.0370536243380322E-2"/>
                  <c:y val="-8.2472789459665397E-3"/>
                </c:manualLayout>
              </c:layout>
              <c:dLblPos val="bestFit"/>
              <c:showPercent val="1"/>
            </c:dLbl>
            <c:dLbl>
              <c:idx val="5"/>
              <c:layout>
                <c:manualLayout>
                  <c:x val="3.9780649431247466E-3"/>
                  <c:y val="-5.4032229142749822E-3"/>
                </c:manualLayout>
              </c:layout>
              <c:dLblPos val="bestFit"/>
              <c:showPercent val="1"/>
            </c:dLbl>
            <c:dLbl>
              <c:idx val="6"/>
              <c:layout>
                <c:manualLayout>
                  <c:x val="1.8348623853211021E-2"/>
                  <c:y val="1.4496106216508681E-2"/>
                </c:manualLayout>
              </c:layout>
              <c:dLblPos val="bestFit"/>
              <c:showPercent val="1"/>
            </c:dLbl>
            <c:numFmt formatCode="0.0%" sourceLinked="0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Percent val="1"/>
          </c:dLbls>
          <c:cat>
            <c:strRef>
              <c:f>Лист1!$A$2:$A$7</c:f>
              <c:strCache>
                <c:ptCount val="6"/>
                <c:pt idx="0">
                  <c:v>в том числе:
 - муниципальными бюджетными учреждениями "Дворцами культуры" - 39,5 млн. рублей</c:v>
                </c:pt>
                <c:pt idx="1">
                  <c:v> - муниципальным бюджетным учреждением культуры "Централизованной библиотечной системой" - 11,3 млн. рублей</c:v>
                </c:pt>
                <c:pt idx="2">
                  <c:v> - муниципальным бюджетным учреждением - средством массовой информации "Каменской городской редакцией телерадиовещания" - 2,2 млн. рублей</c:v>
                </c:pt>
                <c:pt idx="3">
                  <c:v>Мероприятия в области культуры - 1,8 млн. рублей</c:v>
                </c:pt>
                <c:pt idx="4">
                  <c:v>Субсидия МУП "Редация газеты "Труд" - 2,9 млн. рублей</c:v>
                </c:pt>
                <c:pt idx="5">
                  <c:v>Другие вопросы в области культуры, кинематографии - 4,3 млн. рублей</c:v>
                </c:pt>
              </c:strCache>
            </c:strRef>
          </c:cat>
          <c:val>
            <c:numRef>
              <c:f>Лист1!$B$2:$B$7</c:f>
              <c:numCache>
                <c:formatCode>#,##0.0</c:formatCode>
                <c:ptCount val="6"/>
                <c:pt idx="0">
                  <c:v>39.5</c:v>
                </c:pt>
                <c:pt idx="1">
                  <c:v>11.3</c:v>
                </c:pt>
                <c:pt idx="2">
                  <c:v>2.2000000000000002</c:v>
                </c:pt>
                <c:pt idx="3">
                  <c:v>1.8</c:v>
                </c:pt>
                <c:pt idx="4">
                  <c:v>2.9</c:v>
                </c:pt>
                <c:pt idx="5">
                  <c:v>4.3</c:v>
                </c:pt>
              </c:numCache>
            </c:numRef>
          </c:val>
        </c:ser>
      </c:pie3DChart>
    </c:plotArea>
    <c:legend>
      <c:legendPos val="r"/>
      <c:legendEntry>
        <c:idx val="3"/>
        <c:txPr>
          <a:bodyPr/>
          <a:lstStyle/>
          <a:p>
            <a:pPr>
              <a:spcAft>
                <a:spcPts val="600"/>
              </a:spcAft>
              <a:defRPr sz="1200" b="1">
                <a:effectLst/>
              </a:defRPr>
            </a:pPr>
            <a:endParaRPr lang="ru-RU"/>
          </a:p>
        </c:txPr>
      </c:legendEntry>
      <c:legendEntry>
        <c:idx val="4"/>
        <c:txPr>
          <a:bodyPr/>
          <a:lstStyle/>
          <a:p>
            <a:pPr>
              <a:spcAft>
                <a:spcPts val="600"/>
              </a:spcAft>
              <a:defRPr sz="1200" b="1">
                <a:effectLst/>
              </a:defRPr>
            </a:pPr>
            <a:endParaRPr lang="ru-RU"/>
          </a:p>
        </c:txPr>
      </c:legendEntry>
      <c:legendEntry>
        <c:idx val="5"/>
        <c:txPr>
          <a:bodyPr/>
          <a:lstStyle/>
          <a:p>
            <a:pPr>
              <a:spcAft>
                <a:spcPts val="600"/>
              </a:spcAft>
              <a:defRPr sz="1200" b="1">
                <a:effectLst/>
              </a:defRPr>
            </a:pPr>
            <a:endParaRPr lang="ru-RU"/>
          </a:p>
        </c:txPr>
      </c:legendEntry>
      <c:layout>
        <c:manualLayout>
          <c:xMode val="edge"/>
          <c:yMode val="edge"/>
          <c:x val="0.54550410307854325"/>
          <c:y val="0.13871945752592968"/>
          <c:w val="0.44499260369152227"/>
          <c:h val="0.85514434450713972"/>
        </c:manualLayout>
      </c:layout>
      <c:txPr>
        <a:bodyPr/>
        <a:lstStyle/>
        <a:p>
          <a:pPr>
            <a:spcAft>
              <a:spcPts val="600"/>
            </a:spcAft>
            <a:defRPr sz="1200" b="0">
              <a:effectLst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за счет собственных расходов</c:v>
                </c:pt>
              </c:strCache>
            </c:strRef>
          </c:tx>
          <c:dLbls>
            <c:numFmt formatCode="#,##0.0" sourceLinked="0"/>
            <c:txPr>
              <a:bodyPr/>
              <a:lstStyle/>
              <a:p>
                <a:pPr>
                  <a:defRPr sz="18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2012 год</c:v>
                </c:pt>
                <c:pt idx="1">
                  <c:v>2013 год</c:v>
                </c:pt>
                <c:pt idx="2">
                  <c:v>2014 год</c:v>
                </c:pt>
                <c:pt idx="3">
                  <c:v>2015 год</c:v>
                </c:pt>
                <c:pt idx="4">
                  <c:v>2016 год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667.2</c:v>
                </c:pt>
                <c:pt idx="1">
                  <c:v>717.9</c:v>
                </c:pt>
                <c:pt idx="2">
                  <c:v>640.70000000000005</c:v>
                </c:pt>
                <c:pt idx="3">
                  <c:v>625.70000000000005</c:v>
                </c:pt>
                <c:pt idx="4">
                  <c:v>645.6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за счет межбюджетных трансфертов</c:v>
                </c:pt>
              </c:strCache>
            </c:strRef>
          </c:tx>
          <c:dLbls>
            <c:dLbl>
              <c:idx val="1"/>
              <c:layout>
                <c:manualLayout>
                  <c:x val="9.9640688280664049E-3"/>
                  <c:y val="0"/>
                </c:manualLayout>
              </c:layout>
              <c:showVal val="1"/>
            </c:dLbl>
            <c:dLbl>
              <c:idx val="3"/>
              <c:layout>
                <c:manualLayout>
                  <c:x val="8.5406304240568717E-3"/>
                  <c:y val="0"/>
                </c:manualLayout>
              </c:layout>
              <c:showVal val="1"/>
            </c:dLbl>
            <c:dLbl>
              <c:idx val="4"/>
              <c:layout>
                <c:manualLayout>
                  <c:x val="7.117192020047393E-3"/>
                  <c:y val="-4.6833133793156279E-17"/>
                </c:manualLayout>
              </c:layout>
              <c:showVal val="1"/>
            </c:dLbl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2012 год</c:v>
                </c:pt>
                <c:pt idx="1">
                  <c:v>2013 год</c:v>
                </c:pt>
                <c:pt idx="2">
                  <c:v>2014 год</c:v>
                </c:pt>
                <c:pt idx="3">
                  <c:v>2015 год</c:v>
                </c:pt>
                <c:pt idx="4">
                  <c:v>2016 год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1054.9000000000001</c:v>
                </c:pt>
                <c:pt idx="1">
                  <c:v>982.7</c:v>
                </c:pt>
                <c:pt idx="2">
                  <c:v>1200.0999999999999</c:v>
                </c:pt>
                <c:pt idx="3">
                  <c:v>1105.5</c:v>
                </c:pt>
                <c:pt idx="4">
                  <c:v>1237.8</c:v>
                </c:pt>
              </c:numCache>
            </c:numRef>
          </c:val>
        </c:ser>
        <c:dLbls>
          <c:showVal val="1"/>
        </c:dLbls>
        <c:shape val="box"/>
        <c:axId val="99492224"/>
        <c:axId val="99493760"/>
        <c:axId val="0"/>
      </c:bar3DChart>
      <c:catAx>
        <c:axId val="9949222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99493760"/>
        <c:crosses val="autoZero"/>
        <c:auto val="1"/>
        <c:lblAlgn val="ctr"/>
        <c:lblOffset val="100"/>
      </c:catAx>
      <c:valAx>
        <c:axId val="99493760"/>
        <c:scaling>
          <c:orientation val="minMax"/>
        </c:scaling>
        <c:axPos val="l"/>
        <c:majorGridlines/>
        <c:numFmt formatCode="General" sourceLinked="1"/>
        <c:tickLblPos val="nextTo"/>
        <c:crossAx val="99492224"/>
        <c:crosses val="autoZero"/>
        <c:crossBetween val="between"/>
        <c:majorUnit val="400"/>
      </c:valAx>
    </c:plotArea>
    <c:legend>
      <c:legendPos val="b"/>
      <c:layout/>
      <c:txPr>
        <a:bodyPr/>
        <a:lstStyle/>
        <a:p>
          <a:pPr>
            <a:defRPr sz="2000" b="1" u="none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rotY val="200"/>
      <c:depthPercent val="100"/>
      <c:perspective val="70"/>
    </c:view3D>
    <c:plotArea>
      <c:layout>
        <c:manualLayout>
          <c:layoutTarget val="inner"/>
          <c:xMode val="edge"/>
          <c:yMode val="edge"/>
          <c:x val="0.20674352093997497"/>
          <c:y val="0.12257227879948802"/>
          <c:w val="0.53958569781915466"/>
          <c:h val="0.7793457344451633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2012</c:v>
                </c:pt>
              </c:strCache>
            </c:strRef>
          </c:tx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explosion val="16"/>
          <c:dLbls>
            <c:dLbl>
              <c:idx val="0"/>
              <c:layout>
                <c:manualLayout>
                  <c:x val="2.8108240185133811E-2"/>
                  <c:y val="-0.17053414259814231"/>
                </c:manualLayout>
              </c:layout>
              <c:showCatName val="1"/>
              <c:showPercent val="1"/>
            </c:dLbl>
            <c:dLbl>
              <c:idx val="1"/>
              <c:layout>
                <c:manualLayout>
                  <c:x val="0.1180997590216387"/>
                  <c:y val="7.6207604742241933E-2"/>
                </c:manualLayout>
              </c:layout>
              <c:showCatName val="1"/>
              <c:showPercent val="1"/>
            </c:dLbl>
            <c:dLbl>
              <c:idx val="2"/>
              <c:layout>
                <c:manualLayout>
                  <c:x val="2.3891893495000763E-2"/>
                  <c:y val="-7.3865370406258138E-2"/>
                </c:manualLayout>
              </c:layout>
              <c:showCatName val="1"/>
              <c:showPercent val="1"/>
            </c:dLbl>
            <c:dLbl>
              <c:idx val="3"/>
              <c:layout>
                <c:manualLayout>
                  <c:x val="3.9440730123711812E-2"/>
                  <c:y val="2.4152183081884243E-2"/>
                </c:manualLayout>
              </c:layout>
              <c:showCatName val="1"/>
              <c:showPercent val="1"/>
            </c:dLbl>
            <c:dLbl>
              <c:idx val="4"/>
              <c:layout>
                <c:manualLayout>
                  <c:x val="4.1918239105069054E-2"/>
                  <c:y val="5.5873467068516834E-2"/>
                </c:manualLayout>
              </c:layout>
              <c:showCatName val="1"/>
              <c:showPercent val="1"/>
            </c:dLbl>
            <c:dLbl>
              <c:idx val="5"/>
              <c:layout>
                <c:manualLayout>
                  <c:x val="3.6543036150295444E-2"/>
                  <c:y val="7.3493941497447521E-2"/>
                </c:manualLayout>
              </c:layout>
              <c:showCatName val="1"/>
              <c:showPercent val="1"/>
            </c:dLbl>
            <c:dLbl>
              <c:idx val="6"/>
              <c:layout>
                <c:manualLayout>
                  <c:x val="0.10946222960758262"/>
                  <c:y val="0.15794418856033249"/>
                </c:manualLayout>
              </c:layout>
              <c:showCatName val="1"/>
              <c:showPercent val="1"/>
            </c:dLbl>
            <c:dLbl>
              <c:idx val="7"/>
              <c:layout>
                <c:manualLayout>
                  <c:x val="0.10522629567921045"/>
                  <c:y val="0.22193145694658303"/>
                </c:manualLayout>
              </c:layout>
              <c:showCatName val="1"/>
              <c:showPercent val="1"/>
            </c:dLbl>
            <c:dLbl>
              <c:idx val="8"/>
              <c:layout>
                <c:manualLayout>
                  <c:x val="-7.013846960149156E-2"/>
                  <c:y val="0.1937832983325572"/>
                </c:manualLayout>
              </c:layout>
              <c:showCatName val="1"/>
              <c:showPercent val="1"/>
            </c:dLbl>
            <c:dLbl>
              <c:idx val="9"/>
              <c:layout>
                <c:manualLayout>
                  <c:x val="-5.8827116174233897E-2"/>
                  <c:y val="0.12846180602304738"/>
                </c:manualLayout>
              </c:layout>
              <c:showCatName val="1"/>
              <c:showPercent val="1"/>
            </c:dLbl>
            <c:dLbl>
              <c:idx val="10"/>
              <c:layout>
                <c:manualLayout>
                  <c:x val="-8.2691786727952965E-2"/>
                  <c:y val="7.8737650876777032E-2"/>
                </c:manualLayout>
              </c:layout>
              <c:showCatName val="1"/>
              <c:showPercent val="1"/>
            </c:dLbl>
            <c:dLbl>
              <c:idx val="11"/>
              <c:layout>
                <c:manualLayout>
                  <c:x val="-7.2284655468225739E-2"/>
                  <c:y val="1.3232746374710402E-2"/>
                </c:manualLayout>
              </c:layout>
              <c:showCatName val="1"/>
              <c:showPercent val="1"/>
            </c:dLbl>
            <c:numFmt formatCode="0.0%" sourceLinked="0"/>
            <c:txPr>
              <a:bodyPr/>
              <a:lstStyle/>
              <a:p>
                <a:pPr>
                  <a:defRPr sz="1100" b="1"/>
                </a:pPr>
                <a:endParaRPr lang="ru-RU"/>
              </a:p>
            </c:txPr>
            <c:showCatName val="1"/>
            <c:showPercent val="1"/>
            <c:showLeaderLines val="1"/>
          </c:dLbls>
          <c:cat>
            <c:strRef>
              <c:f>Лист1!$A$2:$A$13</c:f>
              <c:strCache>
                <c:ptCount val="12"/>
                <c:pt idx="0">
                  <c:v>Социальная политика - 567.6</c:v>
                </c:pt>
                <c:pt idx="1">
                  <c:v>Образование - 787.4</c:v>
                </c:pt>
                <c:pt idx="2">
                  <c:v>Здравоохранение - 25.0</c:v>
                </c:pt>
                <c:pt idx="3">
                  <c:v>Культура - 56.8</c:v>
                </c:pt>
                <c:pt idx="4">
                  <c:v>ЖКХ - 196.1</c:v>
                </c:pt>
                <c:pt idx="5">
                  <c:v>Общегосударств. вопросы - 96.2</c:v>
                </c:pt>
                <c:pt idx="6">
                  <c:v>Нац. экономика - 101.8</c:v>
                </c:pt>
                <c:pt idx="7">
                  <c:v>Нац. безопасность - 20.3</c:v>
                </c:pt>
                <c:pt idx="8">
                  <c:v>Физическая культура и спорт - 8.3</c:v>
                </c:pt>
                <c:pt idx="9">
                  <c:v>СМИ - 5.2</c:v>
                </c:pt>
                <c:pt idx="10">
                  <c:v>Обслуж. мун. долга - 18.1</c:v>
                </c:pt>
                <c:pt idx="11">
                  <c:v>Прочие - 0.6</c:v>
                </c:pt>
              </c:strCache>
            </c:strRef>
          </c:cat>
          <c:val>
            <c:numRef>
              <c:f>Лист1!$B$2:$B$13</c:f>
              <c:numCache>
                <c:formatCode>#,##0.0</c:formatCode>
                <c:ptCount val="12"/>
                <c:pt idx="0">
                  <c:v>567.6</c:v>
                </c:pt>
                <c:pt idx="1">
                  <c:v>787.4</c:v>
                </c:pt>
                <c:pt idx="2">
                  <c:v>25</c:v>
                </c:pt>
                <c:pt idx="3">
                  <c:v>56.8</c:v>
                </c:pt>
                <c:pt idx="4">
                  <c:v>196.1</c:v>
                </c:pt>
                <c:pt idx="5">
                  <c:v>96.2</c:v>
                </c:pt>
                <c:pt idx="6">
                  <c:v>101.8</c:v>
                </c:pt>
                <c:pt idx="7">
                  <c:v>20.3</c:v>
                </c:pt>
                <c:pt idx="8">
                  <c:v>8.3000000000000007</c:v>
                </c:pt>
                <c:pt idx="9">
                  <c:v>5.2</c:v>
                </c:pt>
                <c:pt idx="10">
                  <c:v>18.100000000000001</c:v>
                </c:pt>
                <c:pt idx="11">
                  <c:v>0.60000000000000064</c:v>
                </c:pt>
              </c:numCache>
            </c:numRef>
          </c:val>
        </c:ser>
      </c:pie3DChart>
      <c:spPr>
        <a:effectLst/>
        <a:scene3d>
          <a:camera prst="orthographicFront"/>
          <a:lightRig rig="threePt" dir="t"/>
        </a:scene3d>
        <a:sp3d>
          <a:bevelT/>
        </a:sp3d>
      </c:spPr>
    </c:plotArea>
    <c:legend>
      <c:legendPos val="t"/>
      <c:layout>
        <c:manualLayout>
          <c:xMode val="edge"/>
          <c:yMode val="edge"/>
          <c:x val="1.8331441744676265E-2"/>
          <c:y val="1.1238039009976547E-2"/>
          <c:w val="0.96474252851990461"/>
          <c:h val="0.20038644696034941"/>
        </c:manualLayout>
      </c:layout>
      <c:txPr>
        <a:bodyPr/>
        <a:lstStyle/>
        <a:p>
          <a:pPr>
            <a:defRPr sz="1400" b="1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plotArea>
      <c:layout>
        <c:manualLayout>
          <c:layoutTarget val="inner"/>
          <c:xMode val="edge"/>
          <c:yMode val="edge"/>
          <c:x val="1.6731643010215409E-2"/>
          <c:y val="5.3162543430030573E-2"/>
          <c:w val="0.74734153115972191"/>
          <c:h val="0.74038945273404744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Кредиты кредитных организаций, тыс. руб.</c:v>
                </c:pt>
              </c:strCache>
            </c:strRef>
          </c:tx>
          <c:dLbls>
            <c:numFmt formatCode="#,##0" sourceLinked="0"/>
            <c:spPr>
              <a:solidFill>
                <a:schemeClr val="lt1"/>
              </a:solidFill>
              <a:ln w="25400" cap="flat" cmpd="sng" algn="ctr">
                <a:solidFill>
                  <a:schemeClr val="accent1"/>
                </a:solidFill>
                <a:prstDash val="solid"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на 01.01.2013</c:v>
                </c:pt>
                <c:pt idx="1">
                  <c:v>на 01.01.2014</c:v>
                </c:pt>
                <c:pt idx="2">
                  <c:v>на 01.01.2015</c:v>
                </c:pt>
                <c:pt idx="3">
                  <c:v>на 01.01.2016</c:v>
                </c:pt>
                <c:pt idx="4">
                  <c:v>на 01.01.2017</c:v>
                </c:pt>
              </c:strCache>
            </c:strRef>
          </c:cat>
          <c:val>
            <c:numRef>
              <c:f>Лист1!$B$2:$B$6</c:f>
              <c:numCache>
                <c:formatCode>#,##0.00</c:formatCode>
                <c:ptCount val="5"/>
                <c:pt idx="0">
                  <c:v>47000</c:v>
                </c:pt>
                <c:pt idx="1">
                  <c:v>86400</c:v>
                </c:pt>
                <c:pt idx="2">
                  <c:v>117800</c:v>
                </c:pt>
                <c:pt idx="3">
                  <c:v>114400</c:v>
                </c:pt>
                <c:pt idx="4">
                  <c:v>152300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Муниципальные гарантии, тыс.руб.</c:v>
                </c:pt>
              </c:strCache>
            </c:strRef>
          </c:tx>
          <c:dLbls>
            <c:numFmt formatCode="#,##0" sourceLinked="0"/>
            <c:spPr>
              <a:solidFill>
                <a:schemeClr val="lt1"/>
              </a:solidFill>
              <a:ln w="25400" cap="flat" cmpd="sng" algn="ctr">
                <a:solidFill>
                  <a:schemeClr val="accent2"/>
                </a:solidFill>
                <a:prstDash val="solid"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на 01.01.2013</c:v>
                </c:pt>
                <c:pt idx="1">
                  <c:v>на 01.01.2014</c:v>
                </c:pt>
                <c:pt idx="2">
                  <c:v>на 01.01.2015</c:v>
                </c:pt>
                <c:pt idx="3">
                  <c:v>на 01.01.2016</c:v>
                </c:pt>
                <c:pt idx="4">
                  <c:v>на 01.01.2017</c:v>
                </c:pt>
              </c:strCache>
            </c:strRef>
          </c:cat>
          <c:val>
            <c:numRef>
              <c:f>Лист1!$C$2:$C$6</c:f>
              <c:numCache>
                <c:formatCode>#,##0.00</c:formatCode>
                <c:ptCount val="5"/>
                <c:pt idx="0">
                  <c:v>45000</c:v>
                </c:pt>
                <c:pt idx="1">
                  <c:v>34350</c:v>
                </c:pt>
                <c:pt idx="2">
                  <c:v>52000</c:v>
                </c:pt>
                <c:pt idx="3">
                  <c:v>33000</c:v>
                </c:pt>
                <c:pt idx="4">
                  <c:v>12000</c:v>
                </c:pt>
              </c:numCache>
            </c:numRef>
          </c:val>
        </c:ser>
        <c:overlap val="100"/>
        <c:axId val="82987648"/>
        <c:axId val="82997632"/>
      </c:barChart>
      <c:catAx>
        <c:axId val="8298764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82997632"/>
        <c:crosses val="autoZero"/>
        <c:auto val="1"/>
        <c:lblAlgn val="ctr"/>
        <c:lblOffset val="100"/>
      </c:catAx>
      <c:valAx>
        <c:axId val="82997632"/>
        <c:scaling>
          <c:orientation val="minMax"/>
        </c:scaling>
        <c:axPos val="l"/>
        <c:majorGridlines/>
        <c:numFmt formatCode="#,##0" sourceLinked="0"/>
        <c:tickLblPos val="none"/>
        <c:crossAx val="8298764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4998601704136403"/>
          <c:y val="0.10021158463956405"/>
          <c:w val="0.24705366785281291"/>
          <c:h val="0.75124724578448154"/>
        </c:manualLayout>
      </c:layout>
      <c:txPr>
        <a:bodyPr/>
        <a:lstStyle/>
        <a:p>
          <a:pPr>
            <a:defRPr sz="1600" b="1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неналоговые доходы</c:v>
                </c:pt>
              </c:strCache>
            </c:strRef>
          </c:tx>
          <c:dLbls>
            <c:dLbl>
              <c:idx val="0"/>
              <c:layout>
                <c:manualLayout>
                  <c:x val="-1.2151258870418981E-7"/>
                  <c:y val="2.5198560949651777E-3"/>
                </c:manualLayout>
              </c:layout>
              <c:showVal val="1"/>
            </c:dLbl>
            <c:dLbl>
              <c:idx val="1"/>
              <c:layout>
                <c:manualLayout>
                  <c:x val="3.0864197530864395E-3"/>
                  <c:y val="-6.1558532681386634E-3"/>
                </c:manualLayout>
              </c:layout>
              <c:showVal val="1"/>
            </c:dLbl>
            <c:dLbl>
              <c:idx val="2"/>
              <c:layout>
                <c:manualLayout>
                  <c:x val="1.5432098765432191E-3"/>
                  <c:y val="-1.0031354835880481E-3"/>
                </c:manualLayout>
              </c:layout>
              <c:showVal val="1"/>
            </c:dLbl>
            <c:dLbl>
              <c:idx val="3"/>
              <c:layout>
                <c:manualLayout>
                  <c:x val="7.7160493827161938E-3"/>
                  <c:y val="-1.2655583326189181E-2"/>
                </c:manualLayout>
              </c:layout>
              <c:showVal val="1"/>
            </c:dLbl>
            <c:dLbl>
              <c:idx val="4"/>
              <c:layout>
                <c:manualLayout>
                  <c:x val="1.0802469135802647E-2"/>
                  <c:y val="-3.3500616595994442E-3"/>
                </c:manualLayout>
              </c:layout>
              <c:showVal val="1"/>
            </c:dLbl>
            <c:numFmt formatCode="#,##0.0" sourceLinked="0"/>
            <c:txPr>
              <a:bodyPr/>
              <a:lstStyle/>
              <a:p>
                <a:pPr>
                  <a:defRPr sz="24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факт 2015</c:v>
                </c:pt>
                <c:pt idx="1">
                  <c:v>план 2016</c:v>
                </c:pt>
                <c:pt idx="2">
                  <c:v>факт 2016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133.6</c:v>
                </c:pt>
                <c:pt idx="1">
                  <c:v>135.5</c:v>
                </c:pt>
                <c:pt idx="2">
                  <c:v>191.1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налоговые доходы</c:v>
                </c:pt>
              </c:strCache>
            </c:strRef>
          </c:tx>
          <c:dLbls>
            <c:dLbl>
              <c:idx val="0"/>
              <c:layout>
                <c:manualLayout>
                  <c:x val="-1.5432098765432191E-3"/>
                  <c:y val="-3.3501098852908402E-3"/>
                </c:manualLayout>
              </c:layout>
              <c:showVal val="1"/>
            </c:dLbl>
            <c:dLbl>
              <c:idx val="1"/>
              <c:layout>
                <c:manualLayout>
                  <c:x val="1.5432098765432191E-3"/>
                  <c:y val="1.005011882453942E-2"/>
                </c:manualLayout>
              </c:layout>
              <c:showVal val="1"/>
            </c:dLbl>
            <c:dLbl>
              <c:idx val="2"/>
              <c:layout>
                <c:manualLayout>
                  <c:x val="0"/>
                  <c:y val="3.3501098852908883E-3"/>
                </c:manualLayout>
              </c:layout>
              <c:showVal val="1"/>
            </c:dLbl>
            <c:dLbl>
              <c:idx val="3"/>
              <c:layout>
                <c:manualLayout>
                  <c:x val="1.3888888888889096E-2"/>
                  <c:y val="3.3500616595994442E-3"/>
                </c:manualLayout>
              </c:layout>
              <c:showVal val="1"/>
            </c:dLbl>
            <c:dLbl>
              <c:idx val="4"/>
              <c:layout>
                <c:manualLayout>
                  <c:x val="1.0802469135802647E-2"/>
                  <c:y val="-6.7001233191989334E-3"/>
                </c:manualLayout>
              </c:layout>
              <c:showVal val="1"/>
            </c:dLbl>
            <c:txPr>
              <a:bodyPr/>
              <a:lstStyle/>
              <a:p>
                <a:pPr>
                  <a:defRPr sz="24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факт 2015</c:v>
                </c:pt>
                <c:pt idx="1">
                  <c:v>план 2016</c:v>
                </c:pt>
                <c:pt idx="2">
                  <c:v>факт 2016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476.2</c:v>
                </c:pt>
                <c:pt idx="1">
                  <c:v>474.5</c:v>
                </c:pt>
                <c:pt idx="2">
                  <c:v>480</c:v>
                </c:pt>
              </c:numCache>
            </c:numRef>
          </c:val>
        </c:ser>
        <c:shape val="box"/>
        <c:axId val="88783488"/>
        <c:axId val="88801664"/>
        <c:axId val="0"/>
      </c:bar3DChart>
      <c:catAx>
        <c:axId val="8878348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88801664"/>
        <c:crosses val="autoZero"/>
        <c:auto val="1"/>
        <c:lblAlgn val="ctr"/>
        <c:lblOffset val="100"/>
      </c:catAx>
      <c:valAx>
        <c:axId val="88801664"/>
        <c:scaling>
          <c:orientation val="minMax"/>
        </c:scaling>
        <c:axPos val="l"/>
        <c:majorGridlines/>
        <c:numFmt formatCode="General" sourceLinked="1"/>
        <c:tickLblPos val="nextTo"/>
        <c:crossAx val="88783488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2000" b="1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autoTitleDeleted val="1"/>
    <c:view3D>
      <c:rotX val="30"/>
      <c:rotY val="220"/>
      <c:perspective val="70"/>
    </c:view3D>
    <c:plotArea>
      <c:layout>
        <c:manualLayout>
          <c:layoutTarget val="inner"/>
          <c:xMode val="edge"/>
          <c:yMode val="edge"/>
          <c:x val="0.16489800591262221"/>
          <c:y val="0.17393512966842639"/>
          <c:w val="0.66034318135871972"/>
          <c:h val="0.6391029468947896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9"/>
          <c:dLbls>
            <c:dLbl>
              <c:idx val="0"/>
              <c:layout>
                <c:manualLayout>
                  <c:x val="-7.4471894020766191E-2"/>
                  <c:y val="-4.2105263157894736E-2"/>
                </c:manualLayout>
              </c:layout>
              <c:dLblPos val="bestFit"/>
              <c:showVal val="1"/>
              <c:showCatName val="1"/>
              <c:separator>
</c:separator>
            </c:dLbl>
            <c:dLbl>
              <c:idx val="1"/>
              <c:layout>
                <c:manualLayout>
                  <c:x val="9.8818361990465578E-2"/>
                  <c:y val="-1.8713450292397661E-2"/>
                </c:manualLayout>
              </c:layout>
              <c:dLblPos val="bestFit"/>
              <c:showVal val="1"/>
              <c:showCatName val="1"/>
              <c:separator>
</c:separator>
            </c:dLbl>
            <c:dLbl>
              <c:idx val="2"/>
              <c:layout>
                <c:manualLayout>
                  <c:x val="8.5929108485499461E-3"/>
                  <c:y val="5.8479532163742687E-2"/>
                </c:manualLayout>
              </c:layout>
              <c:dLblPos val="bestFit"/>
              <c:showVal val="1"/>
              <c:showCatName val="1"/>
              <c:separator>
</c:separator>
            </c:dLbl>
            <c:dLbl>
              <c:idx val="3"/>
              <c:layout>
                <c:manualLayout>
                  <c:x val="7.5904045828857861E-2"/>
                  <c:y val="6.5497076023391818E-2"/>
                </c:manualLayout>
              </c:layout>
              <c:dLblPos val="bestFit"/>
              <c:showVal val="1"/>
              <c:showCatName val="1"/>
              <c:separator>
</c:separator>
            </c:dLbl>
            <c:dLbl>
              <c:idx val="4"/>
              <c:layout>
                <c:manualLayout>
                  <c:x val="0.14894378804153241"/>
                  <c:y val="8.1871345029239762E-2"/>
                </c:manualLayout>
              </c:layout>
              <c:dLblPos val="bestFit"/>
              <c:showVal val="1"/>
              <c:showCatName val="1"/>
              <c:separator>
</c:separator>
            </c:dLbl>
            <c:dLbl>
              <c:idx val="5"/>
              <c:layout>
                <c:manualLayout>
                  <c:x val="-3.8668098818474758E-2"/>
                  <c:y val="3.2748538011695909E-2"/>
                </c:manualLayout>
              </c:layout>
              <c:dLblPos val="bestFit"/>
              <c:showVal val="1"/>
              <c:showCatName val="1"/>
              <c:separator>
</c:separator>
            </c:dLbl>
            <c:dLbl>
              <c:idx val="6"/>
              <c:layout>
                <c:manualLayout>
                  <c:x val="-9.3089980293816654E-2"/>
                  <c:y val="-6.0818713450292397E-2"/>
                </c:manualLayout>
              </c:layout>
              <c:dLblPos val="bestFit"/>
              <c:showVal val="1"/>
              <c:showCatName val="1"/>
              <c:separator>
</c:separator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Val val="1"/>
            <c:showCatName val="1"/>
            <c:separator>
</c:separator>
            <c:showLeaderLines val="1"/>
          </c:dLbls>
          <c:cat>
            <c:strRef>
              <c:f>Лист1!$A$2:$A$8</c:f>
              <c:strCache>
                <c:ptCount val="7"/>
                <c:pt idx="0">
                  <c:v>Налог на доходы физических лиц</c:v>
                </c:pt>
                <c:pt idx="1">
                  <c:v>Налоги на совокупный доход</c:v>
                </c:pt>
                <c:pt idx="2">
                  <c:v>Доходы от использования имущества</c:v>
                </c:pt>
                <c:pt idx="3">
                  <c:v>Налоги на имущество</c:v>
                </c:pt>
                <c:pt idx="4">
                  <c:v>Акцизы на нефтепродукты</c:v>
                </c:pt>
                <c:pt idx="5">
                  <c:v>Доходы от реализации имущества и земли</c:v>
                </c:pt>
                <c:pt idx="6">
                  <c:v>Штрафные санкции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45.2</c:v>
                </c:pt>
                <c:pt idx="1">
                  <c:v>8.4</c:v>
                </c:pt>
                <c:pt idx="2">
                  <c:v>12.3</c:v>
                </c:pt>
                <c:pt idx="3">
                  <c:v>13.9</c:v>
                </c:pt>
                <c:pt idx="4">
                  <c:v>2.2000000000000002</c:v>
                </c:pt>
                <c:pt idx="5">
                  <c:v>2.7</c:v>
                </c:pt>
                <c:pt idx="6">
                  <c:v>2.2999999999999998</c:v>
                </c:pt>
              </c:numCache>
            </c:numRef>
          </c:val>
        </c:ser>
        <c:dLbls>
          <c:dLblPos val="outEnd"/>
          <c:showVal val="1"/>
        </c:dLbls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view3D>
      <c:rotX val="30"/>
      <c:rotY val="140"/>
      <c:perspective val="70"/>
    </c:view3D>
    <c:plotArea>
      <c:layout>
        <c:manualLayout>
          <c:layoutTarget val="inner"/>
          <c:xMode val="edge"/>
          <c:yMode val="edge"/>
          <c:x val="2.4739757359681581E-2"/>
          <c:y val="8.4141016463851123E-2"/>
          <c:w val="0.83827164518610564"/>
          <c:h val="0.8199615950428135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explosion val="10"/>
          <c:dPt>
            <c:idx val="0"/>
            <c:explosion val="0"/>
          </c:dPt>
          <c:dPt>
            <c:idx val="2"/>
            <c:explosion val="0"/>
          </c:dPt>
          <c:dLbls>
            <c:dLbl>
              <c:idx val="0"/>
              <c:layout>
                <c:manualLayout>
                  <c:x val="-0.16534776156393421"/>
                  <c:y val="5.2406619400794899E-2"/>
                </c:manualLayout>
              </c:layout>
              <c:dLblPos val="bestFit"/>
              <c:showVal val="1"/>
              <c:showCatName val="1"/>
              <c:showPercent val="1"/>
              <c:separator>
</c:separator>
            </c:dLbl>
            <c:dLbl>
              <c:idx val="1"/>
              <c:layout>
                <c:manualLayout>
                  <c:x val="-0.18564868811193858"/>
                  <c:y val="0.62629602085520986"/>
                </c:manualLayout>
              </c:layout>
              <c:dLblPos val="bestFit"/>
              <c:showVal val="1"/>
              <c:showCatName val="1"/>
              <c:showPercent val="1"/>
              <c:separator>
</c:separator>
            </c:dLbl>
            <c:dLbl>
              <c:idx val="2"/>
              <c:layout>
                <c:manualLayout>
                  <c:x val="3.0628219254163216E-2"/>
                  <c:y val="7.7396146247098192E-3"/>
                </c:manualLayout>
              </c:layout>
              <c:dLblPos val="bestFit"/>
              <c:showVal val="1"/>
              <c:showCatName val="1"/>
              <c:showPercent val="1"/>
              <c:separator>
</c:separator>
            </c:dLbl>
            <c:dLbl>
              <c:idx val="3"/>
              <c:layout>
                <c:manualLayout>
                  <c:x val="1.1284835129397349E-2"/>
                  <c:y val="-0.30758410880458487"/>
                </c:manualLayout>
              </c:layout>
              <c:dLblPos val="bestFit"/>
              <c:showVal val="1"/>
              <c:showCatName val="1"/>
              <c:showPercent val="1"/>
              <c:separator>
</c:separator>
            </c:dLbl>
            <c:numFmt formatCode="0.0%" sourceLinked="0"/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Val val="1"/>
            <c:showCatName val="1"/>
            <c:showPercent val="1"/>
            <c:separator>
</c:separator>
            <c:showLeaderLines val="1"/>
          </c:dLbls>
          <c:cat>
            <c:strRef>
              <c:f>Лист1!$A$2:$A$4</c:f>
              <c:strCache>
                <c:ptCount val="3"/>
                <c:pt idx="0">
                  <c:v>Субсидии</c:v>
                </c:pt>
                <c:pt idx="1">
                  <c:v>Субвенции</c:v>
                </c:pt>
                <c:pt idx="2">
                  <c:v>Иные межбюджет. трансферты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199.7</c:v>
                </c:pt>
                <c:pt idx="1">
                  <c:v>1022.9</c:v>
                </c:pt>
                <c:pt idx="2">
                  <c:v>15.7</c:v>
                </c:pt>
              </c:numCache>
            </c:numRef>
          </c:val>
        </c:ser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view3D>
      <c:depthPercent val="100"/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Расходы, всего</c:v>
                </c:pt>
              </c:strCache>
            </c:strRef>
          </c:tx>
          <c:dLbls>
            <c:dLbl>
              <c:idx val="0"/>
              <c:layout>
                <c:manualLayout>
                  <c:x val="3.619212155442595E-2"/>
                  <c:y val="-4.1642138301657645E-2"/>
                </c:manualLayout>
              </c:layout>
              <c:showVal val="1"/>
            </c:dLbl>
            <c:dLbl>
              <c:idx val="1"/>
              <c:layout>
                <c:manualLayout>
                  <c:x val="3.2309711286089296E-2"/>
                  <c:y val="-4.0863130810850523E-2"/>
                </c:manualLayout>
              </c:layout>
              <c:showVal val="1"/>
            </c:dLbl>
            <c:dLbl>
              <c:idx val="2"/>
              <c:layout>
                <c:manualLayout>
                  <c:x val="6.4146098462178084E-3"/>
                  <c:y val="-2.0883156357061911E-2"/>
                </c:manualLayout>
              </c:layout>
              <c:showVal val="1"/>
            </c:dLbl>
            <c:dLbl>
              <c:idx val="3"/>
              <c:layout>
                <c:manualLayout>
                  <c:x val="7.3534122601673383E-3"/>
                  <c:y val="-4.8070354842008424E-2"/>
                </c:manualLayout>
              </c:layout>
              <c:showVal val="1"/>
            </c:dLbl>
            <c:dLbl>
              <c:idx val="4"/>
              <c:layout>
                <c:manualLayout>
                  <c:x val="2.8446660048525082E-3"/>
                  <c:y val="-2.3294051370064909E-2"/>
                </c:manualLayout>
              </c:layout>
              <c:showVal val="1"/>
            </c:dLbl>
            <c:dLbl>
              <c:idx val="5"/>
              <c:layout>
                <c:manualLayout>
                  <c:x val="1.2801043895117844E-2"/>
                  <c:y val="-2.1041006237856642E-2"/>
                </c:manualLayout>
              </c:layout>
              <c:showVal val="1"/>
            </c:dLbl>
            <c:numFmt formatCode="#,##0.0" sourceLinked="0"/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2015 год</c:v>
                </c:pt>
                <c:pt idx="1">
                  <c:v>2016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1731.2</c:v>
                </c:pt>
                <c:pt idx="1">
                  <c:v>1883.4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 т.ч. на реализацию МП</c:v>
                </c:pt>
              </c:strCache>
            </c:strRef>
          </c:tx>
          <c:dLbls>
            <c:dLbl>
              <c:idx val="0"/>
              <c:layout>
                <c:manualLayout>
                  <c:x val="3.6986943087810559E-2"/>
                  <c:y val="-4.1093968120728824E-2"/>
                </c:manualLayout>
              </c:layout>
              <c:showVal val="1"/>
            </c:dLbl>
            <c:dLbl>
              <c:idx val="1"/>
              <c:layout>
                <c:manualLayout>
                  <c:x val="4.6246276177503105E-2"/>
                  <c:y val="-4.1060939225007094E-2"/>
                </c:manualLayout>
              </c:layout>
              <c:showVal val="1"/>
            </c:dLbl>
            <c:dLbl>
              <c:idx val="2"/>
              <c:layout>
                <c:manualLayout>
                  <c:x val="3.7278788019969873E-2"/>
                  <c:y val="-1.0992944263455815E-2"/>
                </c:manualLayout>
              </c:layout>
              <c:showVal val="1"/>
            </c:dLbl>
            <c:dLbl>
              <c:idx val="3"/>
              <c:layout>
                <c:manualLayout>
                  <c:x val="3.5977297325386806E-2"/>
                  <c:y val="-1.356983974309541E-2"/>
                </c:manualLayout>
              </c:layout>
              <c:showVal val="1"/>
            </c:dLbl>
            <c:dLbl>
              <c:idx val="4"/>
              <c:layout>
                <c:manualLayout>
                  <c:x val="3.0046280699994002E-2"/>
                  <c:y val="-1.7626443595773541E-3"/>
                </c:manualLayout>
              </c:layout>
              <c:showVal val="1"/>
            </c:dLbl>
            <c:dLbl>
              <c:idx val="5"/>
              <c:layout>
                <c:manualLayout>
                  <c:x val="3.2713435066354692E-2"/>
                  <c:y val="-7.084184845534091E-3"/>
                </c:manualLayout>
              </c:layout>
              <c:showVal val="1"/>
            </c:dLbl>
            <c:numFmt formatCode="#,##0.0" sourceLinked="0"/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2015 год</c:v>
                </c:pt>
                <c:pt idx="1">
                  <c:v>2016 год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1662.4</c:v>
                </c:pt>
                <c:pt idx="1">
                  <c:v>1807.9</c:v>
                </c:pt>
              </c:numCache>
            </c:numRef>
          </c:val>
        </c:ser>
        <c:shape val="box"/>
        <c:axId val="87139072"/>
        <c:axId val="87140992"/>
        <c:axId val="0"/>
      </c:bar3DChart>
      <c:catAx>
        <c:axId val="8713907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87140992"/>
        <c:crosses val="autoZero"/>
        <c:auto val="1"/>
        <c:lblAlgn val="ctr"/>
        <c:lblOffset val="100"/>
      </c:catAx>
      <c:valAx>
        <c:axId val="87140992"/>
        <c:scaling>
          <c:orientation val="minMax"/>
        </c:scaling>
        <c:axPos val="l"/>
        <c:majorGridlines/>
        <c:numFmt formatCode="#,##0" sourceLinked="0"/>
        <c:tickLblPos val="nextTo"/>
        <c:txPr>
          <a:bodyPr/>
          <a:lstStyle/>
          <a:p>
            <a:pPr>
              <a:defRPr b="0"/>
            </a:pPr>
            <a:endParaRPr lang="ru-RU"/>
          </a:p>
        </c:txPr>
        <c:crossAx val="87139072"/>
        <c:crosses val="autoZero"/>
        <c:crossBetween val="between"/>
        <c:majorUnit val="400"/>
      </c:valAx>
    </c:plotArea>
    <c:legend>
      <c:legendPos val="b"/>
      <c:layout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rotY val="170"/>
      <c:depthPercent val="100"/>
      <c:perspective val="30"/>
    </c:view3D>
    <c:plotArea>
      <c:layout>
        <c:manualLayout>
          <c:layoutTarget val="inner"/>
          <c:xMode val="edge"/>
          <c:yMode val="edge"/>
          <c:x val="6.2218696873928704E-2"/>
          <c:y val="2.3334444321001335E-3"/>
          <c:w val="0.5620722756877613"/>
          <c:h val="0.8132675852630625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2017</c:v>
                </c:pt>
              </c:strCache>
            </c:strRef>
          </c:tx>
          <c:explosion val="16"/>
          <c:dLbls>
            <c:dLbl>
              <c:idx val="0"/>
              <c:layout>
                <c:manualLayout>
                  <c:x val="-0.11403022326448914"/>
                  <c:y val="0.10693710686456084"/>
                </c:manualLayout>
              </c:layout>
              <c:showCatName val="1"/>
              <c:showPercent val="1"/>
            </c:dLbl>
            <c:dLbl>
              <c:idx val="1"/>
              <c:layout>
                <c:manualLayout>
                  <c:x val="-7.0900833791223999E-2"/>
                  <c:y val="1.8973817723956683E-2"/>
                </c:manualLayout>
              </c:layout>
              <c:showCatName val="1"/>
              <c:showPercent val="1"/>
            </c:dLbl>
            <c:dLbl>
              <c:idx val="2"/>
              <c:layout>
                <c:manualLayout>
                  <c:x val="-6.8684194470195484E-2"/>
                  <c:y val="-6.741675167405653E-2"/>
                </c:manualLayout>
              </c:layout>
              <c:showCatName val="1"/>
              <c:showPercent val="1"/>
            </c:dLbl>
            <c:dLbl>
              <c:idx val="3"/>
              <c:layout>
                <c:manualLayout>
                  <c:x val="-9.2447962103128167E-2"/>
                  <c:y val="-0.28777506573083428"/>
                </c:manualLayout>
              </c:layout>
              <c:showCatName val="1"/>
              <c:showPercent val="1"/>
            </c:dLbl>
            <c:dLbl>
              <c:idx val="4"/>
              <c:layout>
                <c:manualLayout>
                  <c:x val="2.4025887215543412E-3"/>
                  <c:y val="2.769039063900245E-2"/>
                </c:manualLayout>
              </c:layout>
              <c:showCatName val="1"/>
              <c:showPercent val="1"/>
            </c:dLbl>
            <c:dLbl>
              <c:idx val="5"/>
              <c:layout>
                <c:manualLayout>
                  <c:x val="5.6239197466219455E-3"/>
                  <c:y val="7.4177544486399141E-2"/>
                </c:manualLayout>
              </c:layout>
              <c:showCatName val="1"/>
              <c:showPercent val="1"/>
            </c:dLbl>
            <c:dLbl>
              <c:idx val="6"/>
              <c:layout>
                <c:manualLayout>
                  <c:x val="4.2002505186126922E-2"/>
                  <c:y val="0.13526220751806844"/>
                </c:manualLayout>
              </c:layout>
              <c:showCatName val="1"/>
              <c:showPercent val="1"/>
            </c:dLbl>
            <c:dLbl>
              <c:idx val="7"/>
              <c:layout>
                <c:manualLayout>
                  <c:x val="-8.0287868743181667E-2"/>
                  <c:y val="0.22396934251173006"/>
                </c:manualLayout>
              </c:layout>
              <c:showCatName val="1"/>
              <c:showPercent val="1"/>
            </c:dLbl>
            <c:dLbl>
              <c:idx val="8"/>
              <c:layout>
                <c:manualLayout>
                  <c:x val="-0.24300407878177471"/>
                  <c:y val="0.23225467733022448"/>
                </c:manualLayout>
              </c:layout>
              <c:showCatName val="1"/>
              <c:showPercent val="1"/>
            </c:dLbl>
            <c:dLbl>
              <c:idx val="9"/>
              <c:layout>
                <c:manualLayout>
                  <c:x val="-0.25136847271979246"/>
                  <c:y val="1.2225733937210445E-2"/>
                </c:manualLayout>
              </c:layout>
              <c:showCatName val="1"/>
              <c:showPercent val="1"/>
            </c:dLbl>
            <c:dLbl>
              <c:idx val="10"/>
              <c:layout>
                <c:manualLayout>
                  <c:x val="-0.29374696072021433"/>
                  <c:y val="0.12274520002828186"/>
                </c:manualLayout>
              </c:layout>
              <c:showCatName val="1"/>
              <c:showPercent val="1"/>
            </c:dLbl>
            <c:numFmt formatCode="0.0%" sourceLinked="0"/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CatName val="1"/>
            <c:showPercent val="1"/>
            <c:showLeaderLines val="1"/>
          </c:dLbls>
          <c:cat>
            <c:strRef>
              <c:f>Лист1!$A$2:$A$6</c:f>
              <c:strCache>
                <c:ptCount val="5"/>
                <c:pt idx="0">
                  <c:v>Пенсионное обеспечение</c:v>
                </c:pt>
                <c:pt idx="1">
                  <c:v>Социальное обслуживание населения</c:v>
                </c:pt>
                <c:pt idx="2">
                  <c:v>Социальное обеспечение населения</c:v>
                </c:pt>
                <c:pt idx="3">
                  <c:v>Охрана семьи и детства</c:v>
                </c:pt>
                <c:pt idx="4">
                  <c:v>Другие вопросы в области социальной политики</c:v>
                </c:pt>
              </c:strCache>
            </c:strRef>
          </c:cat>
          <c:val>
            <c:numRef>
              <c:f>Лист1!$B$2:$B$6</c:f>
              <c:numCache>
                <c:formatCode>#,##0.0</c:formatCode>
                <c:ptCount val="5"/>
                <c:pt idx="0">
                  <c:v>3</c:v>
                </c:pt>
                <c:pt idx="1">
                  <c:v>60.7</c:v>
                </c:pt>
                <c:pt idx="2">
                  <c:v>329</c:v>
                </c:pt>
                <c:pt idx="3">
                  <c:v>138.4</c:v>
                </c:pt>
                <c:pt idx="4">
                  <c:v>40.4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72304481562160861"/>
          <c:y val="1.2315113135577526E-2"/>
          <c:w val="0.27276981159233721"/>
          <c:h val="0.98198938267600944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Relationship Id="rId4" Type="http://schemas.openxmlformats.org/officeDocument/2006/relationships/image" Target="../media/image15.jpe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Relationship Id="rId4" Type="http://schemas.openxmlformats.org/officeDocument/2006/relationships/image" Target="../media/image1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0AB2E90-9264-435C-B5CD-DB0E2F5DB0A6}" type="doc">
      <dgm:prSet loTypeId="urn:microsoft.com/office/officeart/2005/8/layout/hierarchy1" loCatId="hierarchy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72B5C5E-E064-4C87-AF84-EBA47A882F68}">
      <dgm:prSet phldrT="[Текст]" custT="1"/>
      <dgm:spPr/>
      <dgm:t>
        <a:bodyPr/>
        <a:lstStyle/>
        <a:p>
          <a:pPr algn="ctr"/>
          <a:r>
            <a:rPr lang="ru-RU" sz="1800" b="1" dirty="0" smtClean="0">
              <a:effectLst/>
            </a:rPr>
            <a:t>УЧАСТНИКИ БЮДЖЕТНОГО ПРОЦЕССА</a:t>
          </a:r>
          <a:endParaRPr lang="ru-RU" sz="1800" b="1" dirty="0">
            <a:effectLst/>
          </a:endParaRPr>
        </a:p>
      </dgm:t>
    </dgm:pt>
    <dgm:pt modelId="{0694F695-9E45-4917-8F44-88005210B9B0}" type="parTrans" cxnId="{8418D07A-ED55-441A-8ED2-73C91508811D}">
      <dgm:prSet/>
      <dgm:spPr/>
      <dgm:t>
        <a:bodyPr/>
        <a:lstStyle/>
        <a:p>
          <a:pPr algn="ctr"/>
          <a:endParaRPr lang="ru-RU" b="1">
            <a:effectLst/>
          </a:endParaRPr>
        </a:p>
      </dgm:t>
    </dgm:pt>
    <dgm:pt modelId="{28435B02-AC7D-447D-B447-0F52EF885034}" type="sibTrans" cxnId="{8418D07A-ED55-441A-8ED2-73C91508811D}">
      <dgm:prSet/>
      <dgm:spPr/>
      <dgm:t>
        <a:bodyPr/>
        <a:lstStyle/>
        <a:p>
          <a:pPr algn="ctr"/>
          <a:endParaRPr lang="ru-RU" b="1">
            <a:effectLst/>
          </a:endParaRPr>
        </a:p>
      </dgm:t>
    </dgm:pt>
    <dgm:pt modelId="{33F6D907-2CD2-44F4-B91E-F912DB5F83D0}">
      <dgm:prSet phldrT="[Текст]" custT="1"/>
      <dgm:spPr/>
      <dgm:t>
        <a:bodyPr/>
        <a:lstStyle/>
        <a:p>
          <a:r>
            <a:rPr lang="ru-RU" sz="1400" b="1" dirty="0" smtClean="0">
              <a:effectLst/>
            </a:rPr>
            <a:t>Каменск-Шахтинская городская Дума</a:t>
          </a:r>
          <a:endParaRPr lang="ru-RU" sz="1400" b="1" dirty="0">
            <a:effectLst/>
          </a:endParaRPr>
        </a:p>
      </dgm:t>
    </dgm:pt>
    <dgm:pt modelId="{F91731FA-0638-4229-B371-44E727346793}" type="parTrans" cxnId="{C679E732-E259-43A8-A14A-4C96EE90FDAB}">
      <dgm:prSet/>
      <dgm:spPr/>
      <dgm:t>
        <a:bodyPr/>
        <a:lstStyle/>
        <a:p>
          <a:pPr algn="ctr"/>
          <a:endParaRPr lang="ru-RU" b="1">
            <a:effectLst/>
          </a:endParaRPr>
        </a:p>
      </dgm:t>
    </dgm:pt>
    <dgm:pt modelId="{F946E2F9-BA22-42E6-AF70-A7A11B9F1CCB}" type="sibTrans" cxnId="{C679E732-E259-43A8-A14A-4C96EE90FDAB}">
      <dgm:prSet/>
      <dgm:spPr/>
      <dgm:t>
        <a:bodyPr/>
        <a:lstStyle/>
        <a:p>
          <a:pPr algn="ctr"/>
          <a:endParaRPr lang="ru-RU" b="1">
            <a:effectLst/>
          </a:endParaRPr>
        </a:p>
      </dgm:t>
    </dgm:pt>
    <dgm:pt modelId="{04E9F48D-8500-4E1D-A8B4-9422D069204C}">
      <dgm:prSet phldrT="[Текст]" custT="1"/>
      <dgm:spPr/>
      <dgm:t>
        <a:bodyPr/>
        <a:lstStyle/>
        <a:p>
          <a:pPr algn="ctr"/>
          <a:r>
            <a:rPr lang="ru-RU" sz="1400" b="1" dirty="0" smtClean="0">
              <a:effectLst/>
            </a:rPr>
            <a:t>Контрольно-счетный орган города</a:t>
          </a:r>
          <a:endParaRPr lang="ru-RU" sz="1400" b="1" dirty="0">
            <a:effectLst/>
          </a:endParaRPr>
        </a:p>
      </dgm:t>
    </dgm:pt>
    <dgm:pt modelId="{971D5E63-CAC8-41E0-90C6-72C436086FE8}" type="parTrans" cxnId="{83600F0A-897A-44C7-A376-3ED0D363C3BF}">
      <dgm:prSet/>
      <dgm:spPr/>
      <dgm:t>
        <a:bodyPr/>
        <a:lstStyle/>
        <a:p>
          <a:pPr algn="ctr"/>
          <a:endParaRPr lang="ru-RU" b="1">
            <a:effectLst/>
          </a:endParaRPr>
        </a:p>
      </dgm:t>
    </dgm:pt>
    <dgm:pt modelId="{679C74C8-DC73-4978-8B3D-964A3C998387}" type="sibTrans" cxnId="{83600F0A-897A-44C7-A376-3ED0D363C3BF}">
      <dgm:prSet/>
      <dgm:spPr/>
      <dgm:t>
        <a:bodyPr/>
        <a:lstStyle/>
        <a:p>
          <a:pPr algn="ctr"/>
          <a:endParaRPr lang="ru-RU" b="1">
            <a:effectLst/>
          </a:endParaRPr>
        </a:p>
      </dgm:t>
    </dgm:pt>
    <dgm:pt modelId="{A933212A-2656-4BC2-8806-80FD0EAA6E60}">
      <dgm:prSet phldrT="[Текст]" custT="1"/>
      <dgm:spPr/>
      <dgm:t>
        <a:bodyPr/>
        <a:lstStyle/>
        <a:p>
          <a:pPr algn="ctr"/>
          <a:r>
            <a:rPr lang="ru-RU" sz="1400" b="1" dirty="0">
              <a:effectLst/>
            </a:rPr>
            <a:t>Администрация города</a:t>
          </a:r>
        </a:p>
      </dgm:t>
    </dgm:pt>
    <dgm:pt modelId="{80573E11-AD84-4C36-8637-02EC4EE9CE2E}" type="parTrans" cxnId="{EB8CD534-B72C-4925-8FA1-375A09CEC514}">
      <dgm:prSet/>
      <dgm:spPr/>
      <dgm:t>
        <a:bodyPr/>
        <a:lstStyle/>
        <a:p>
          <a:pPr algn="ctr"/>
          <a:endParaRPr lang="ru-RU" b="1">
            <a:effectLst/>
          </a:endParaRPr>
        </a:p>
      </dgm:t>
    </dgm:pt>
    <dgm:pt modelId="{0FC1A5EB-870E-4052-9DF6-49B9638B19FF}" type="sibTrans" cxnId="{EB8CD534-B72C-4925-8FA1-375A09CEC514}">
      <dgm:prSet/>
      <dgm:spPr/>
      <dgm:t>
        <a:bodyPr/>
        <a:lstStyle/>
        <a:p>
          <a:pPr algn="ctr"/>
          <a:endParaRPr lang="ru-RU" b="1">
            <a:effectLst/>
          </a:endParaRPr>
        </a:p>
      </dgm:t>
    </dgm:pt>
    <dgm:pt modelId="{7E1E9EE4-BC92-4336-B5E9-89A1D63B606A}">
      <dgm:prSet phldrT="[Текст]" custT="1"/>
      <dgm:spPr/>
      <dgm:t>
        <a:bodyPr/>
        <a:lstStyle/>
        <a:p>
          <a:pPr algn="ctr">
            <a:spcAft>
              <a:spcPts val="0"/>
            </a:spcAft>
          </a:pPr>
          <a:r>
            <a:rPr lang="ru-RU" sz="1400" b="1" dirty="0">
              <a:effectLst/>
            </a:rPr>
            <a:t>Отраслевые органы Администрации </a:t>
          </a:r>
          <a:r>
            <a:rPr lang="ru-RU" sz="1400" b="1" dirty="0" smtClean="0">
              <a:effectLst/>
            </a:rPr>
            <a:t>города</a:t>
          </a:r>
        </a:p>
        <a:p>
          <a:pPr algn="ctr">
            <a:spcAft>
              <a:spcPts val="0"/>
            </a:spcAft>
          </a:pPr>
          <a:r>
            <a:rPr lang="ru-RU" sz="1400" b="1" dirty="0" smtClean="0">
              <a:effectLst/>
            </a:rPr>
            <a:t> (8 </a:t>
          </a:r>
          <a:r>
            <a:rPr lang="ru-RU" sz="1400" b="1" dirty="0">
              <a:effectLst/>
            </a:rPr>
            <a:t>учреждений)</a:t>
          </a:r>
        </a:p>
      </dgm:t>
    </dgm:pt>
    <dgm:pt modelId="{C620A8DC-98C7-4093-88EA-E63E7F308FB2}" type="parTrans" cxnId="{3ED76AA9-7F56-4BE8-B715-204E34A9E9CE}">
      <dgm:prSet/>
      <dgm:spPr/>
      <dgm:t>
        <a:bodyPr/>
        <a:lstStyle/>
        <a:p>
          <a:pPr algn="ctr"/>
          <a:endParaRPr lang="ru-RU" b="1">
            <a:effectLst/>
          </a:endParaRPr>
        </a:p>
      </dgm:t>
    </dgm:pt>
    <dgm:pt modelId="{639390AB-168C-401B-B872-516722C6EA21}" type="sibTrans" cxnId="{3ED76AA9-7F56-4BE8-B715-204E34A9E9CE}">
      <dgm:prSet/>
      <dgm:spPr/>
      <dgm:t>
        <a:bodyPr/>
        <a:lstStyle/>
        <a:p>
          <a:pPr algn="ctr"/>
          <a:endParaRPr lang="ru-RU" b="1">
            <a:effectLst/>
          </a:endParaRPr>
        </a:p>
      </dgm:t>
    </dgm:pt>
    <dgm:pt modelId="{2C9A87C0-B1FE-478E-A5A2-1C86BDA337C8}" type="pres">
      <dgm:prSet presAssocID="{E0AB2E90-9264-435C-B5CD-DB0E2F5DB0A6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8632393-277D-45B9-976B-823C6C33F407}" type="pres">
      <dgm:prSet presAssocID="{072B5C5E-E064-4C87-AF84-EBA47A882F68}" presName="hierRoot1" presStyleCnt="0"/>
      <dgm:spPr/>
    </dgm:pt>
    <dgm:pt modelId="{D1496C2E-E9FA-4E5E-A0C6-732E4EC869B8}" type="pres">
      <dgm:prSet presAssocID="{072B5C5E-E064-4C87-AF84-EBA47A882F68}" presName="composite" presStyleCnt="0"/>
      <dgm:spPr/>
    </dgm:pt>
    <dgm:pt modelId="{102C0692-C6E3-40CA-AC0D-F0476EAEABAC}" type="pres">
      <dgm:prSet presAssocID="{072B5C5E-E064-4C87-AF84-EBA47A882F68}" presName="background" presStyleLbl="node0" presStyleIdx="0" presStyleCnt="1"/>
      <dgm:spPr/>
    </dgm:pt>
    <dgm:pt modelId="{2B8A3254-3701-48E5-A9D0-FECE1C51621B}" type="pres">
      <dgm:prSet presAssocID="{072B5C5E-E064-4C87-AF84-EBA47A882F68}" presName="text" presStyleLbl="fgAcc0" presStyleIdx="0" presStyleCnt="1" custScaleX="277328" custScaleY="3691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A8B8762-1C57-468E-B297-4822DBCDB7F4}" type="pres">
      <dgm:prSet presAssocID="{072B5C5E-E064-4C87-AF84-EBA47A882F68}" presName="hierChild2" presStyleCnt="0"/>
      <dgm:spPr/>
    </dgm:pt>
    <dgm:pt modelId="{BE9C3BAD-6191-4493-B546-0E73C255DA48}" type="pres">
      <dgm:prSet presAssocID="{F91731FA-0638-4229-B371-44E727346793}" presName="Name10" presStyleLbl="parChTrans1D2" presStyleIdx="0" presStyleCnt="4"/>
      <dgm:spPr/>
      <dgm:t>
        <a:bodyPr/>
        <a:lstStyle/>
        <a:p>
          <a:endParaRPr lang="ru-RU"/>
        </a:p>
      </dgm:t>
    </dgm:pt>
    <dgm:pt modelId="{7530DF1B-2890-4A1B-8CD8-80C3CD20BA61}" type="pres">
      <dgm:prSet presAssocID="{33F6D907-2CD2-44F4-B91E-F912DB5F83D0}" presName="hierRoot2" presStyleCnt="0"/>
      <dgm:spPr/>
    </dgm:pt>
    <dgm:pt modelId="{884286C0-1E70-49CF-80B4-8E92D05F360A}" type="pres">
      <dgm:prSet presAssocID="{33F6D907-2CD2-44F4-B91E-F912DB5F83D0}" presName="composite2" presStyleCnt="0"/>
      <dgm:spPr/>
    </dgm:pt>
    <dgm:pt modelId="{30AB9D9D-8AAE-40ED-AC25-871965484ABD}" type="pres">
      <dgm:prSet presAssocID="{33F6D907-2CD2-44F4-B91E-F912DB5F83D0}" presName="background2" presStyleLbl="node2" presStyleIdx="0" presStyleCnt="4"/>
      <dgm:spPr/>
    </dgm:pt>
    <dgm:pt modelId="{B499024E-75B0-48B2-B815-479F4E4CC2A7}" type="pres">
      <dgm:prSet presAssocID="{33F6D907-2CD2-44F4-B91E-F912DB5F83D0}" presName="text2" presStyleLbl="fgAcc2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F56AE37-A422-416C-95A4-3B12C648DA20}" type="pres">
      <dgm:prSet presAssocID="{33F6D907-2CD2-44F4-B91E-F912DB5F83D0}" presName="hierChild3" presStyleCnt="0"/>
      <dgm:spPr/>
    </dgm:pt>
    <dgm:pt modelId="{2F9D3F47-57F2-43A3-A058-C397D5756640}" type="pres">
      <dgm:prSet presAssocID="{971D5E63-CAC8-41E0-90C6-72C436086FE8}" presName="Name10" presStyleLbl="parChTrans1D2" presStyleIdx="1" presStyleCnt="4"/>
      <dgm:spPr/>
      <dgm:t>
        <a:bodyPr/>
        <a:lstStyle/>
        <a:p>
          <a:endParaRPr lang="ru-RU"/>
        </a:p>
      </dgm:t>
    </dgm:pt>
    <dgm:pt modelId="{5EAB8DB4-6BB5-43CD-A304-8168353831D0}" type="pres">
      <dgm:prSet presAssocID="{04E9F48D-8500-4E1D-A8B4-9422D069204C}" presName="hierRoot2" presStyleCnt="0"/>
      <dgm:spPr/>
    </dgm:pt>
    <dgm:pt modelId="{0AA95C43-6992-4CC9-90E2-AE3D0C76EF40}" type="pres">
      <dgm:prSet presAssocID="{04E9F48D-8500-4E1D-A8B4-9422D069204C}" presName="composite2" presStyleCnt="0"/>
      <dgm:spPr/>
    </dgm:pt>
    <dgm:pt modelId="{357F3013-BDAD-4DB7-896F-F8EB9A646C14}" type="pres">
      <dgm:prSet presAssocID="{04E9F48D-8500-4E1D-A8B4-9422D069204C}" presName="background2" presStyleLbl="node2" presStyleIdx="1" presStyleCnt="4"/>
      <dgm:spPr/>
    </dgm:pt>
    <dgm:pt modelId="{BBE9108B-092E-4A32-B1DF-101D3D09B3FD}" type="pres">
      <dgm:prSet presAssocID="{04E9F48D-8500-4E1D-A8B4-9422D069204C}" presName="text2" presStyleLbl="fgAcc2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51757B2-9248-444F-B86E-761FC542F1C7}" type="pres">
      <dgm:prSet presAssocID="{04E9F48D-8500-4E1D-A8B4-9422D069204C}" presName="hierChild3" presStyleCnt="0"/>
      <dgm:spPr/>
    </dgm:pt>
    <dgm:pt modelId="{1735BAC3-9D16-418A-8294-D125C0DF47CE}" type="pres">
      <dgm:prSet presAssocID="{80573E11-AD84-4C36-8637-02EC4EE9CE2E}" presName="Name10" presStyleLbl="parChTrans1D2" presStyleIdx="2" presStyleCnt="4"/>
      <dgm:spPr/>
      <dgm:t>
        <a:bodyPr/>
        <a:lstStyle/>
        <a:p>
          <a:endParaRPr lang="ru-RU"/>
        </a:p>
      </dgm:t>
    </dgm:pt>
    <dgm:pt modelId="{2CBCBC55-6A1A-4A34-A0B8-FD706AA10452}" type="pres">
      <dgm:prSet presAssocID="{A933212A-2656-4BC2-8806-80FD0EAA6E60}" presName="hierRoot2" presStyleCnt="0"/>
      <dgm:spPr/>
    </dgm:pt>
    <dgm:pt modelId="{9C154165-646C-4D34-A63C-534B4C5D52AA}" type="pres">
      <dgm:prSet presAssocID="{A933212A-2656-4BC2-8806-80FD0EAA6E60}" presName="composite2" presStyleCnt="0"/>
      <dgm:spPr/>
    </dgm:pt>
    <dgm:pt modelId="{91B83290-3389-4994-B68E-503EF4FFE430}" type="pres">
      <dgm:prSet presAssocID="{A933212A-2656-4BC2-8806-80FD0EAA6E60}" presName="background2" presStyleLbl="node2" presStyleIdx="2" presStyleCnt="4"/>
      <dgm:spPr/>
    </dgm:pt>
    <dgm:pt modelId="{8B8FF973-621A-48BF-99E1-D31D771E6478}" type="pres">
      <dgm:prSet presAssocID="{A933212A-2656-4BC2-8806-80FD0EAA6E60}" presName="text2" presStyleLbl="fgAcc2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B8F1122-FFFE-4B45-A747-D918BBEF8519}" type="pres">
      <dgm:prSet presAssocID="{A933212A-2656-4BC2-8806-80FD0EAA6E60}" presName="hierChild3" presStyleCnt="0"/>
      <dgm:spPr/>
    </dgm:pt>
    <dgm:pt modelId="{780BE37F-86AB-4060-B338-F23672352662}" type="pres">
      <dgm:prSet presAssocID="{C620A8DC-98C7-4093-88EA-E63E7F308FB2}" presName="Name10" presStyleLbl="parChTrans1D2" presStyleIdx="3" presStyleCnt="4"/>
      <dgm:spPr/>
      <dgm:t>
        <a:bodyPr/>
        <a:lstStyle/>
        <a:p>
          <a:endParaRPr lang="ru-RU"/>
        </a:p>
      </dgm:t>
    </dgm:pt>
    <dgm:pt modelId="{D715BE19-6C9D-49DD-B1E6-0EBE1694CFF3}" type="pres">
      <dgm:prSet presAssocID="{7E1E9EE4-BC92-4336-B5E9-89A1D63B606A}" presName="hierRoot2" presStyleCnt="0"/>
      <dgm:spPr/>
    </dgm:pt>
    <dgm:pt modelId="{7F0ADC9F-1329-4E83-91CD-2D80F4D13350}" type="pres">
      <dgm:prSet presAssocID="{7E1E9EE4-BC92-4336-B5E9-89A1D63B606A}" presName="composite2" presStyleCnt="0"/>
      <dgm:spPr/>
    </dgm:pt>
    <dgm:pt modelId="{56C6810C-03D9-42F6-9932-FC115DA884DD}" type="pres">
      <dgm:prSet presAssocID="{7E1E9EE4-BC92-4336-B5E9-89A1D63B606A}" presName="background2" presStyleLbl="node2" presStyleIdx="3" presStyleCnt="4"/>
      <dgm:spPr/>
    </dgm:pt>
    <dgm:pt modelId="{2C664D87-3073-47A8-B231-50080FBA89D9}" type="pres">
      <dgm:prSet presAssocID="{7E1E9EE4-BC92-4336-B5E9-89A1D63B606A}" presName="text2" presStyleLbl="fgAcc2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A88C32A-3853-44B9-A3D7-A70034AFEC50}" type="pres">
      <dgm:prSet presAssocID="{7E1E9EE4-BC92-4336-B5E9-89A1D63B606A}" presName="hierChild3" presStyleCnt="0"/>
      <dgm:spPr/>
    </dgm:pt>
  </dgm:ptLst>
  <dgm:cxnLst>
    <dgm:cxn modelId="{867217AF-7E56-42DF-B036-7E43F2B7FA74}" type="presOf" srcId="{072B5C5E-E064-4C87-AF84-EBA47A882F68}" destId="{2B8A3254-3701-48E5-A9D0-FECE1C51621B}" srcOrd="0" destOrd="0" presId="urn:microsoft.com/office/officeart/2005/8/layout/hierarchy1"/>
    <dgm:cxn modelId="{3ED76AA9-7F56-4BE8-B715-204E34A9E9CE}" srcId="{072B5C5E-E064-4C87-AF84-EBA47A882F68}" destId="{7E1E9EE4-BC92-4336-B5E9-89A1D63B606A}" srcOrd="3" destOrd="0" parTransId="{C620A8DC-98C7-4093-88EA-E63E7F308FB2}" sibTransId="{639390AB-168C-401B-B872-516722C6EA21}"/>
    <dgm:cxn modelId="{0827F8EF-F041-4580-95E7-94F2F37E94EC}" type="presOf" srcId="{F91731FA-0638-4229-B371-44E727346793}" destId="{BE9C3BAD-6191-4493-B546-0E73C255DA48}" srcOrd="0" destOrd="0" presId="urn:microsoft.com/office/officeart/2005/8/layout/hierarchy1"/>
    <dgm:cxn modelId="{8E07B4D3-1250-4D7B-8035-846B9A073253}" type="presOf" srcId="{04E9F48D-8500-4E1D-A8B4-9422D069204C}" destId="{BBE9108B-092E-4A32-B1DF-101D3D09B3FD}" srcOrd="0" destOrd="0" presId="urn:microsoft.com/office/officeart/2005/8/layout/hierarchy1"/>
    <dgm:cxn modelId="{5F4C64A9-2988-417E-A335-5E570BC1ACD3}" type="presOf" srcId="{971D5E63-CAC8-41E0-90C6-72C436086FE8}" destId="{2F9D3F47-57F2-43A3-A058-C397D5756640}" srcOrd="0" destOrd="0" presId="urn:microsoft.com/office/officeart/2005/8/layout/hierarchy1"/>
    <dgm:cxn modelId="{8418D07A-ED55-441A-8ED2-73C91508811D}" srcId="{E0AB2E90-9264-435C-B5CD-DB0E2F5DB0A6}" destId="{072B5C5E-E064-4C87-AF84-EBA47A882F68}" srcOrd="0" destOrd="0" parTransId="{0694F695-9E45-4917-8F44-88005210B9B0}" sibTransId="{28435B02-AC7D-447D-B447-0F52EF885034}"/>
    <dgm:cxn modelId="{AE323EC9-89BC-4BCC-9793-3BF3B20756D1}" type="presOf" srcId="{C620A8DC-98C7-4093-88EA-E63E7F308FB2}" destId="{780BE37F-86AB-4060-B338-F23672352662}" srcOrd="0" destOrd="0" presId="urn:microsoft.com/office/officeart/2005/8/layout/hierarchy1"/>
    <dgm:cxn modelId="{EB8CD534-B72C-4925-8FA1-375A09CEC514}" srcId="{072B5C5E-E064-4C87-AF84-EBA47A882F68}" destId="{A933212A-2656-4BC2-8806-80FD0EAA6E60}" srcOrd="2" destOrd="0" parTransId="{80573E11-AD84-4C36-8637-02EC4EE9CE2E}" sibTransId="{0FC1A5EB-870E-4052-9DF6-49B9638B19FF}"/>
    <dgm:cxn modelId="{801912F5-2ED5-474C-BA1A-6B199712ABC6}" type="presOf" srcId="{A933212A-2656-4BC2-8806-80FD0EAA6E60}" destId="{8B8FF973-621A-48BF-99E1-D31D771E6478}" srcOrd="0" destOrd="0" presId="urn:microsoft.com/office/officeart/2005/8/layout/hierarchy1"/>
    <dgm:cxn modelId="{EDEDBE37-4E19-4BD1-B125-BA7E85152A27}" type="presOf" srcId="{33F6D907-2CD2-44F4-B91E-F912DB5F83D0}" destId="{B499024E-75B0-48B2-B815-479F4E4CC2A7}" srcOrd="0" destOrd="0" presId="urn:microsoft.com/office/officeart/2005/8/layout/hierarchy1"/>
    <dgm:cxn modelId="{9A59DAB5-C874-4065-8550-3521EC261EA0}" type="presOf" srcId="{7E1E9EE4-BC92-4336-B5E9-89A1D63B606A}" destId="{2C664D87-3073-47A8-B231-50080FBA89D9}" srcOrd="0" destOrd="0" presId="urn:microsoft.com/office/officeart/2005/8/layout/hierarchy1"/>
    <dgm:cxn modelId="{BDDAE0A1-61D9-4A04-9FC1-B8E8D80C8C11}" type="presOf" srcId="{80573E11-AD84-4C36-8637-02EC4EE9CE2E}" destId="{1735BAC3-9D16-418A-8294-D125C0DF47CE}" srcOrd="0" destOrd="0" presId="urn:microsoft.com/office/officeart/2005/8/layout/hierarchy1"/>
    <dgm:cxn modelId="{83600F0A-897A-44C7-A376-3ED0D363C3BF}" srcId="{072B5C5E-E064-4C87-AF84-EBA47A882F68}" destId="{04E9F48D-8500-4E1D-A8B4-9422D069204C}" srcOrd="1" destOrd="0" parTransId="{971D5E63-CAC8-41E0-90C6-72C436086FE8}" sibTransId="{679C74C8-DC73-4978-8B3D-964A3C998387}"/>
    <dgm:cxn modelId="{D54697E1-BEF5-40C9-85B7-12796EB81779}" type="presOf" srcId="{E0AB2E90-9264-435C-B5CD-DB0E2F5DB0A6}" destId="{2C9A87C0-B1FE-478E-A5A2-1C86BDA337C8}" srcOrd="0" destOrd="0" presId="urn:microsoft.com/office/officeart/2005/8/layout/hierarchy1"/>
    <dgm:cxn modelId="{C679E732-E259-43A8-A14A-4C96EE90FDAB}" srcId="{072B5C5E-E064-4C87-AF84-EBA47A882F68}" destId="{33F6D907-2CD2-44F4-B91E-F912DB5F83D0}" srcOrd="0" destOrd="0" parTransId="{F91731FA-0638-4229-B371-44E727346793}" sibTransId="{F946E2F9-BA22-42E6-AF70-A7A11B9F1CCB}"/>
    <dgm:cxn modelId="{EB843465-9628-42DC-8954-16F21B1D8ED2}" type="presParOf" srcId="{2C9A87C0-B1FE-478E-A5A2-1C86BDA337C8}" destId="{08632393-277D-45B9-976B-823C6C33F407}" srcOrd="0" destOrd="0" presId="urn:microsoft.com/office/officeart/2005/8/layout/hierarchy1"/>
    <dgm:cxn modelId="{4473E044-3D21-4D45-96C4-830674E7165A}" type="presParOf" srcId="{08632393-277D-45B9-976B-823C6C33F407}" destId="{D1496C2E-E9FA-4E5E-A0C6-732E4EC869B8}" srcOrd="0" destOrd="0" presId="urn:microsoft.com/office/officeart/2005/8/layout/hierarchy1"/>
    <dgm:cxn modelId="{64FBAC0C-0025-4864-8906-A9587C444113}" type="presParOf" srcId="{D1496C2E-E9FA-4E5E-A0C6-732E4EC869B8}" destId="{102C0692-C6E3-40CA-AC0D-F0476EAEABAC}" srcOrd="0" destOrd="0" presId="urn:microsoft.com/office/officeart/2005/8/layout/hierarchy1"/>
    <dgm:cxn modelId="{EE7F179B-9374-48AF-984F-E907544AE72F}" type="presParOf" srcId="{D1496C2E-E9FA-4E5E-A0C6-732E4EC869B8}" destId="{2B8A3254-3701-48E5-A9D0-FECE1C51621B}" srcOrd="1" destOrd="0" presId="urn:microsoft.com/office/officeart/2005/8/layout/hierarchy1"/>
    <dgm:cxn modelId="{B1029F44-EB24-4FED-8653-CE2BC149BAD8}" type="presParOf" srcId="{08632393-277D-45B9-976B-823C6C33F407}" destId="{8A8B8762-1C57-468E-B297-4822DBCDB7F4}" srcOrd="1" destOrd="0" presId="urn:microsoft.com/office/officeart/2005/8/layout/hierarchy1"/>
    <dgm:cxn modelId="{7970F3B3-1C3A-4CD5-B087-49B68AE8A566}" type="presParOf" srcId="{8A8B8762-1C57-468E-B297-4822DBCDB7F4}" destId="{BE9C3BAD-6191-4493-B546-0E73C255DA48}" srcOrd="0" destOrd="0" presId="urn:microsoft.com/office/officeart/2005/8/layout/hierarchy1"/>
    <dgm:cxn modelId="{533559B7-778F-4536-9B9C-30284073F773}" type="presParOf" srcId="{8A8B8762-1C57-468E-B297-4822DBCDB7F4}" destId="{7530DF1B-2890-4A1B-8CD8-80C3CD20BA61}" srcOrd="1" destOrd="0" presId="urn:microsoft.com/office/officeart/2005/8/layout/hierarchy1"/>
    <dgm:cxn modelId="{2BD2898B-168C-4454-8099-A9C523144DFC}" type="presParOf" srcId="{7530DF1B-2890-4A1B-8CD8-80C3CD20BA61}" destId="{884286C0-1E70-49CF-80B4-8E92D05F360A}" srcOrd="0" destOrd="0" presId="urn:microsoft.com/office/officeart/2005/8/layout/hierarchy1"/>
    <dgm:cxn modelId="{DC5D6BF6-EDA4-4FB6-BC86-61A86F8C55A8}" type="presParOf" srcId="{884286C0-1E70-49CF-80B4-8E92D05F360A}" destId="{30AB9D9D-8AAE-40ED-AC25-871965484ABD}" srcOrd="0" destOrd="0" presId="urn:microsoft.com/office/officeart/2005/8/layout/hierarchy1"/>
    <dgm:cxn modelId="{5D035CF1-9F69-48B4-8A05-3D27E2DF3976}" type="presParOf" srcId="{884286C0-1E70-49CF-80B4-8E92D05F360A}" destId="{B499024E-75B0-48B2-B815-479F4E4CC2A7}" srcOrd="1" destOrd="0" presId="urn:microsoft.com/office/officeart/2005/8/layout/hierarchy1"/>
    <dgm:cxn modelId="{AC318BFD-3AF4-42B8-AE86-7FC3A77051EE}" type="presParOf" srcId="{7530DF1B-2890-4A1B-8CD8-80C3CD20BA61}" destId="{FF56AE37-A422-416C-95A4-3B12C648DA20}" srcOrd="1" destOrd="0" presId="urn:microsoft.com/office/officeart/2005/8/layout/hierarchy1"/>
    <dgm:cxn modelId="{7DA8E1E6-643C-4F04-95D1-7C782041BD4D}" type="presParOf" srcId="{8A8B8762-1C57-468E-B297-4822DBCDB7F4}" destId="{2F9D3F47-57F2-43A3-A058-C397D5756640}" srcOrd="2" destOrd="0" presId="urn:microsoft.com/office/officeart/2005/8/layout/hierarchy1"/>
    <dgm:cxn modelId="{3CC6525E-F6BF-42C3-9169-F1D807ED64C2}" type="presParOf" srcId="{8A8B8762-1C57-468E-B297-4822DBCDB7F4}" destId="{5EAB8DB4-6BB5-43CD-A304-8168353831D0}" srcOrd="3" destOrd="0" presId="urn:microsoft.com/office/officeart/2005/8/layout/hierarchy1"/>
    <dgm:cxn modelId="{616DD4D6-0667-49F9-8AD4-D8F4BFAAA6EE}" type="presParOf" srcId="{5EAB8DB4-6BB5-43CD-A304-8168353831D0}" destId="{0AA95C43-6992-4CC9-90E2-AE3D0C76EF40}" srcOrd="0" destOrd="0" presId="urn:microsoft.com/office/officeart/2005/8/layout/hierarchy1"/>
    <dgm:cxn modelId="{6BAA7241-F7B7-47BC-A56D-3596664DEC7A}" type="presParOf" srcId="{0AA95C43-6992-4CC9-90E2-AE3D0C76EF40}" destId="{357F3013-BDAD-4DB7-896F-F8EB9A646C14}" srcOrd="0" destOrd="0" presId="urn:microsoft.com/office/officeart/2005/8/layout/hierarchy1"/>
    <dgm:cxn modelId="{4B4AC3B7-55AA-451C-9BB3-711071FB568F}" type="presParOf" srcId="{0AA95C43-6992-4CC9-90E2-AE3D0C76EF40}" destId="{BBE9108B-092E-4A32-B1DF-101D3D09B3FD}" srcOrd="1" destOrd="0" presId="urn:microsoft.com/office/officeart/2005/8/layout/hierarchy1"/>
    <dgm:cxn modelId="{642529B9-4480-48EF-80AB-42FC7EBFA27F}" type="presParOf" srcId="{5EAB8DB4-6BB5-43CD-A304-8168353831D0}" destId="{D51757B2-9248-444F-B86E-761FC542F1C7}" srcOrd="1" destOrd="0" presId="urn:microsoft.com/office/officeart/2005/8/layout/hierarchy1"/>
    <dgm:cxn modelId="{59B96505-A2B0-44FB-98DB-AB0C91BB34BA}" type="presParOf" srcId="{8A8B8762-1C57-468E-B297-4822DBCDB7F4}" destId="{1735BAC3-9D16-418A-8294-D125C0DF47CE}" srcOrd="4" destOrd="0" presId="urn:microsoft.com/office/officeart/2005/8/layout/hierarchy1"/>
    <dgm:cxn modelId="{C3F54586-BD83-4296-9164-5744188893AB}" type="presParOf" srcId="{8A8B8762-1C57-468E-B297-4822DBCDB7F4}" destId="{2CBCBC55-6A1A-4A34-A0B8-FD706AA10452}" srcOrd="5" destOrd="0" presId="urn:microsoft.com/office/officeart/2005/8/layout/hierarchy1"/>
    <dgm:cxn modelId="{03B2B944-890F-4659-AB21-06B37A06F834}" type="presParOf" srcId="{2CBCBC55-6A1A-4A34-A0B8-FD706AA10452}" destId="{9C154165-646C-4D34-A63C-534B4C5D52AA}" srcOrd="0" destOrd="0" presId="urn:microsoft.com/office/officeart/2005/8/layout/hierarchy1"/>
    <dgm:cxn modelId="{2D7C1FD9-98D1-4EFF-89F1-FC280618CE21}" type="presParOf" srcId="{9C154165-646C-4D34-A63C-534B4C5D52AA}" destId="{91B83290-3389-4994-B68E-503EF4FFE430}" srcOrd="0" destOrd="0" presId="urn:microsoft.com/office/officeart/2005/8/layout/hierarchy1"/>
    <dgm:cxn modelId="{7340CA4B-17CB-4472-9C55-D765380B857F}" type="presParOf" srcId="{9C154165-646C-4D34-A63C-534B4C5D52AA}" destId="{8B8FF973-621A-48BF-99E1-D31D771E6478}" srcOrd="1" destOrd="0" presId="urn:microsoft.com/office/officeart/2005/8/layout/hierarchy1"/>
    <dgm:cxn modelId="{4157E558-7A44-4A7F-A068-5E4F75A740EE}" type="presParOf" srcId="{2CBCBC55-6A1A-4A34-A0B8-FD706AA10452}" destId="{3B8F1122-FFFE-4B45-A747-D918BBEF8519}" srcOrd="1" destOrd="0" presId="urn:microsoft.com/office/officeart/2005/8/layout/hierarchy1"/>
    <dgm:cxn modelId="{4455569E-316C-4ECB-9AC9-70FC5567E292}" type="presParOf" srcId="{8A8B8762-1C57-468E-B297-4822DBCDB7F4}" destId="{780BE37F-86AB-4060-B338-F23672352662}" srcOrd="6" destOrd="0" presId="urn:microsoft.com/office/officeart/2005/8/layout/hierarchy1"/>
    <dgm:cxn modelId="{B938FE20-AA08-443B-95BB-59511B19B771}" type="presParOf" srcId="{8A8B8762-1C57-468E-B297-4822DBCDB7F4}" destId="{D715BE19-6C9D-49DD-B1E6-0EBE1694CFF3}" srcOrd="7" destOrd="0" presId="urn:microsoft.com/office/officeart/2005/8/layout/hierarchy1"/>
    <dgm:cxn modelId="{A3A04F8D-7A06-4C38-96EE-6B8A7B2C7EEE}" type="presParOf" srcId="{D715BE19-6C9D-49DD-B1E6-0EBE1694CFF3}" destId="{7F0ADC9F-1329-4E83-91CD-2D80F4D13350}" srcOrd="0" destOrd="0" presId="urn:microsoft.com/office/officeart/2005/8/layout/hierarchy1"/>
    <dgm:cxn modelId="{580F974B-682F-4DA3-B2EC-9FDEE4E7D5DF}" type="presParOf" srcId="{7F0ADC9F-1329-4E83-91CD-2D80F4D13350}" destId="{56C6810C-03D9-42F6-9932-FC115DA884DD}" srcOrd="0" destOrd="0" presId="urn:microsoft.com/office/officeart/2005/8/layout/hierarchy1"/>
    <dgm:cxn modelId="{6CF118B4-EE2A-4E0D-9AFC-F78D0A503D24}" type="presParOf" srcId="{7F0ADC9F-1329-4E83-91CD-2D80F4D13350}" destId="{2C664D87-3073-47A8-B231-50080FBA89D9}" srcOrd="1" destOrd="0" presId="urn:microsoft.com/office/officeart/2005/8/layout/hierarchy1"/>
    <dgm:cxn modelId="{3F4E308A-35EA-400A-AC1E-A118FD52E2CC}" type="presParOf" srcId="{D715BE19-6C9D-49DD-B1E6-0EBE1694CFF3}" destId="{8A88C32A-3853-44B9-A3D7-A70034AFEC50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64BCA18-68D1-4246-AF0D-48AF26B338DF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453A669-983F-495A-AC75-FA879598FD97}">
      <dgm:prSet phldrT="[Текст]" custT="1"/>
      <dgm:spPr/>
      <dgm:t>
        <a:bodyPr/>
        <a:lstStyle/>
        <a:p>
          <a:pPr algn="ctr"/>
          <a:r>
            <a: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Муниципальные учреждения (</a:t>
          </a:r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74 учреждения)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858011D-3F8A-47C3-9830-0E4BDCA522AB}" type="parTrans" cxnId="{82658D94-A523-4DB6-9BA0-88ED72BA27DC}">
      <dgm:prSet/>
      <dgm:spPr/>
      <dgm:t>
        <a:bodyPr/>
        <a:lstStyle/>
        <a:p>
          <a:pPr algn="l"/>
          <a:endParaRPr lang="ru-RU" sz="12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F6371B9-992C-458D-AE30-1770312E1593}" type="sibTrans" cxnId="{82658D94-A523-4DB6-9BA0-88ED72BA27DC}">
      <dgm:prSet/>
      <dgm:spPr/>
      <dgm:t>
        <a:bodyPr/>
        <a:lstStyle/>
        <a:p>
          <a:pPr algn="l"/>
          <a:endParaRPr lang="ru-RU" sz="12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DCDA101-D693-455C-B479-C857A1CC489A}">
      <dgm:prSet phldrT="[Текст]" custT="1"/>
      <dgm:spPr/>
      <dgm:t>
        <a:bodyPr/>
        <a:lstStyle/>
        <a:p>
          <a:pPr algn="l"/>
          <a:r>
            <a:rPr lang="ru-RU" sz="1200" b="1" dirty="0">
              <a:effectLst/>
            </a:rPr>
            <a:t>образования </a:t>
          </a:r>
          <a:r>
            <a:rPr lang="ru-RU" sz="1200" b="1" dirty="0" smtClean="0">
              <a:effectLst/>
            </a:rPr>
            <a:t>- 57 </a:t>
          </a:r>
          <a:r>
            <a:rPr lang="ru-RU" sz="1200" b="1" dirty="0">
              <a:effectLst/>
            </a:rPr>
            <a:t>учреждений</a:t>
          </a:r>
        </a:p>
      </dgm:t>
    </dgm:pt>
    <dgm:pt modelId="{BD03BA21-03CE-4FF3-A0EC-BB89AA9C2B6D}" type="parTrans" cxnId="{B07AFA7D-B56F-4631-85EB-197E18DECECB}">
      <dgm:prSet/>
      <dgm:spPr/>
      <dgm:t>
        <a:bodyPr/>
        <a:lstStyle/>
        <a:p>
          <a:pPr algn="l"/>
          <a:endParaRPr lang="ru-RU" sz="12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2EBB175-F2C9-405C-9717-A3C7BEA6E31A}" type="sibTrans" cxnId="{B07AFA7D-B56F-4631-85EB-197E18DECECB}">
      <dgm:prSet/>
      <dgm:spPr/>
      <dgm:t>
        <a:bodyPr/>
        <a:lstStyle/>
        <a:p>
          <a:pPr algn="l"/>
          <a:endParaRPr lang="ru-RU" sz="12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3D5F3E0-397D-4DDA-BF27-1E02DE0B50E3}">
      <dgm:prSet phldrT="[Текст]" custT="1"/>
      <dgm:spPr/>
      <dgm:t>
        <a:bodyPr/>
        <a:lstStyle/>
        <a:p>
          <a:pPr algn="l"/>
          <a:r>
            <a:rPr lang="ru-RU" sz="1200" b="1" dirty="0">
              <a:effectLst/>
            </a:rPr>
            <a:t>культуры </a:t>
          </a:r>
          <a:r>
            <a:rPr lang="ru-RU" sz="1200" b="1" dirty="0" smtClean="0">
              <a:effectLst/>
            </a:rPr>
            <a:t>- 6 </a:t>
          </a:r>
          <a:r>
            <a:rPr lang="ru-RU" sz="1200" b="1" dirty="0">
              <a:effectLst/>
            </a:rPr>
            <a:t>учреждений</a:t>
          </a:r>
        </a:p>
      </dgm:t>
    </dgm:pt>
    <dgm:pt modelId="{5556C21B-229E-485C-91EB-DB1713BC3584}" type="parTrans" cxnId="{60371DD8-57AC-4D84-A19C-E6313CB5B687}">
      <dgm:prSet/>
      <dgm:spPr/>
      <dgm:t>
        <a:bodyPr/>
        <a:lstStyle/>
        <a:p>
          <a:pPr algn="l"/>
          <a:endParaRPr lang="ru-RU" sz="12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ACD29CD-A6B5-4AD1-91F8-D66E850D5371}" type="sibTrans" cxnId="{60371DD8-57AC-4D84-A19C-E6313CB5B687}">
      <dgm:prSet/>
      <dgm:spPr/>
      <dgm:t>
        <a:bodyPr/>
        <a:lstStyle/>
        <a:p>
          <a:pPr algn="l"/>
          <a:endParaRPr lang="ru-RU" sz="12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B1B69A5-F0E5-4330-9715-632A2B9D6158}">
      <dgm:prSet phldrT="[Текст]" custT="1"/>
      <dgm:spPr/>
      <dgm:t>
        <a:bodyPr/>
        <a:lstStyle/>
        <a:p>
          <a:pPr algn="l"/>
          <a:r>
            <a:rPr lang="ru-RU" sz="1200" b="1" dirty="0">
              <a:effectLst/>
            </a:rPr>
            <a:t>здравоохранения </a:t>
          </a:r>
          <a:r>
            <a:rPr lang="ru-RU" sz="1200" b="1" dirty="0" smtClean="0">
              <a:effectLst/>
            </a:rPr>
            <a:t>- 5 </a:t>
          </a:r>
          <a:r>
            <a:rPr lang="ru-RU" sz="1200" b="1" dirty="0">
              <a:effectLst/>
            </a:rPr>
            <a:t>учреждений</a:t>
          </a:r>
        </a:p>
      </dgm:t>
    </dgm:pt>
    <dgm:pt modelId="{2A508AB5-CB67-4126-B38B-1F53A5A6BC66}" type="parTrans" cxnId="{5EEFB0F1-DD85-4853-A821-DB3A384AAA16}">
      <dgm:prSet/>
      <dgm:spPr/>
      <dgm:t>
        <a:bodyPr/>
        <a:lstStyle/>
        <a:p>
          <a:pPr algn="l"/>
          <a:endParaRPr lang="ru-RU" sz="12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1C52FB4-F13A-4436-8C0E-9FBEE90AE7A6}" type="sibTrans" cxnId="{5EEFB0F1-DD85-4853-A821-DB3A384AAA16}">
      <dgm:prSet/>
      <dgm:spPr/>
      <dgm:t>
        <a:bodyPr/>
        <a:lstStyle/>
        <a:p>
          <a:pPr algn="l"/>
          <a:endParaRPr lang="ru-RU" sz="12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672F41A-20A6-45F5-9BCD-ACE2BB8F588F}">
      <dgm:prSet phldrT="[Текст]" custT="1"/>
      <dgm:spPr/>
      <dgm:t>
        <a:bodyPr/>
        <a:lstStyle/>
        <a:p>
          <a:pPr algn="l"/>
          <a:r>
            <a:rPr lang="ru-RU" sz="1200" b="1" dirty="0">
              <a:effectLst/>
            </a:rPr>
            <a:t>социального обслуживания </a:t>
          </a:r>
          <a:r>
            <a:rPr lang="ru-RU" sz="1200" b="1" dirty="0" smtClean="0">
              <a:effectLst/>
            </a:rPr>
            <a:t>населения – 1 учреждение</a:t>
          </a:r>
          <a:endParaRPr lang="ru-RU" sz="1200" b="1" dirty="0">
            <a:effectLst/>
          </a:endParaRPr>
        </a:p>
      </dgm:t>
    </dgm:pt>
    <dgm:pt modelId="{C5467F8F-5399-4A68-8BB7-14C7FB0F9E9D}" type="parTrans" cxnId="{686BE4A4-B55E-44EF-BC03-A44DEC013064}">
      <dgm:prSet/>
      <dgm:spPr/>
      <dgm:t>
        <a:bodyPr/>
        <a:lstStyle/>
        <a:p>
          <a:pPr algn="l"/>
          <a:endParaRPr lang="ru-RU" sz="12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A62BC31-57C4-43F4-A306-4157794AF45C}" type="sibTrans" cxnId="{686BE4A4-B55E-44EF-BC03-A44DEC013064}">
      <dgm:prSet/>
      <dgm:spPr/>
      <dgm:t>
        <a:bodyPr/>
        <a:lstStyle/>
        <a:p>
          <a:pPr algn="l"/>
          <a:endParaRPr lang="ru-RU" sz="12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6C0744B-4D48-475D-AA00-194E528D583F}">
      <dgm:prSet phldrT="[Текст]" custT="1"/>
      <dgm:spPr/>
      <dgm:t>
        <a:bodyPr/>
        <a:lstStyle/>
        <a:p>
          <a:pPr algn="l"/>
          <a:r>
            <a:rPr lang="ru-RU" sz="1200" b="1" dirty="0">
              <a:effectLst/>
            </a:rPr>
            <a:t>радиовещания </a:t>
          </a:r>
          <a:r>
            <a:rPr lang="ru-RU" sz="1200" b="1" dirty="0" smtClean="0">
              <a:effectLst/>
            </a:rPr>
            <a:t>- 1 </a:t>
          </a:r>
          <a:r>
            <a:rPr lang="ru-RU" sz="1200" b="1" dirty="0">
              <a:effectLst/>
            </a:rPr>
            <a:t>учреждение</a:t>
          </a:r>
        </a:p>
      </dgm:t>
    </dgm:pt>
    <dgm:pt modelId="{B4FF9AA3-3D0E-40C1-B554-B62066337740}" type="parTrans" cxnId="{ADAA5CB0-8C01-425F-A44F-41D8F80FA8CF}">
      <dgm:prSet/>
      <dgm:spPr/>
      <dgm:t>
        <a:bodyPr/>
        <a:lstStyle/>
        <a:p>
          <a:pPr algn="l"/>
          <a:endParaRPr lang="ru-RU" sz="12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02152B9-9B1F-4A8C-8C67-C09253914BE7}" type="sibTrans" cxnId="{ADAA5CB0-8C01-425F-A44F-41D8F80FA8CF}">
      <dgm:prSet/>
      <dgm:spPr/>
      <dgm:t>
        <a:bodyPr/>
        <a:lstStyle/>
        <a:p>
          <a:pPr algn="l"/>
          <a:endParaRPr lang="ru-RU" sz="12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0401ACC-38E9-4017-8E82-63C67B58754A}">
      <dgm:prSet phldrT="[Текст]" custT="1"/>
      <dgm:spPr/>
      <dgm:t>
        <a:bodyPr/>
        <a:lstStyle/>
        <a:p>
          <a:pPr algn="l"/>
          <a:r>
            <a:rPr lang="ru-RU" sz="1200" b="1" dirty="0">
              <a:effectLst/>
            </a:rPr>
            <a:t>физкультуры и спорта </a:t>
          </a:r>
          <a:r>
            <a:rPr lang="ru-RU" sz="1200" b="1" dirty="0" smtClean="0">
              <a:effectLst/>
            </a:rPr>
            <a:t>- 1 </a:t>
          </a:r>
          <a:r>
            <a:rPr lang="ru-RU" sz="1200" b="1" dirty="0">
              <a:effectLst/>
            </a:rPr>
            <a:t>учреждение</a:t>
          </a:r>
        </a:p>
      </dgm:t>
    </dgm:pt>
    <dgm:pt modelId="{133361F3-3E5E-4169-80FC-8D4DE3946F35}" type="parTrans" cxnId="{C9A4CF5C-D8A2-4160-9084-90EB1D1F0C51}">
      <dgm:prSet/>
      <dgm:spPr/>
      <dgm:t>
        <a:bodyPr/>
        <a:lstStyle/>
        <a:p>
          <a:pPr algn="l"/>
          <a:endParaRPr lang="ru-RU" sz="12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18EED8C-2844-49CD-A680-97B8016A35E0}" type="sibTrans" cxnId="{C9A4CF5C-D8A2-4160-9084-90EB1D1F0C51}">
      <dgm:prSet/>
      <dgm:spPr/>
      <dgm:t>
        <a:bodyPr/>
        <a:lstStyle/>
        <a:p>
          <a:pPr algn="l"/>
          <a:endParaRPr lang="ru-RU" sz="12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1490F02-7DEA-45F1-ABF5-F1FA6C9EA69A}">
      <dgm:prSet phldrT="[Текст]" custT="1"/>
      <dgm:spPr/>
      <dgm:t>
        <a:bodyPr/>
        <a:lstStyle/>
        <a:p>
          <a:pPr algn="l"/>
          <a:r>
            <a:rPr lang="ru-RU" sz="1200" b="1" dirty="0">
              <a:effectLst/>
            </a:rPr>
            <a:t>многофункциональный центр </a:t>
          </a:r>
          <a:r>
            <a:rPr lang="ru-RU" sz="1200" b="1" dirty="0" smtClean="0">
              <a:effectLst/>
            </a:rPr>
            <a:t>- 1 </a:t>
          </a:r>
          <a:r>
            <a:rPr lang="ru-RU" sz="1200" b="1" dirty="0">
              <a:effectLst/>
            </a:rPr>
            <a:t>учреждение</a:t>
          </a:r>
        </a:p>
      </dgm:t>
    </dgm:pt>
    <dgm:pt modelId="{FB02E5F8-5031-494F-851E-17AB0674E1EC}" type="parTrans" cxnId="{CD1F9F3E-F704-4381-8135-643FAA5AF2B2}">
      <dgm:prSet/>
      <dgm:spPr/>
      <dgm:t>
        <a:bodyPr/>
        <a:lstStyle/>
        <a:p>
          <a:pPr algn="l"/>
          <a:endParaRPr lang="ru-RU" sz="12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3F210CF-1CAA-4145-AF93-AD7FE2CA3C78}" type="sibTrans" cxnId="{CD1F9F3E-F704-4381-8135-643FAA5AF2B2}">
      <dgm:prSet/>
      <dgm:spPr/>
      <dgm:t>
        <a:bodyPr/>
        <a:lstStyle/>
        <a:p>
          <a:pPr algn="l"/>
          <a:endParaRPr lang="ru-RU" sz="12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9ADF95D-4F49-4C46-87C8-F899BD0AC9A3}">
      <dgm:prSet phldrT="[Текст]" custT="1"/>
      <dgm:spPr/>
      <dgm:t>
        <a:bodyPr/>
        <a:lstStyle/>
        <a:p>
          <a:pPr algn="l"/>
          <a:r>
            <a:rPr lang="ru-RU" sz="1200" b="1" dirty="0">
              <a:effectLst/>
            </a:rPr>
            <a:t>казенные учреждения, курирующие </a:t>
          </a:r>
          <a:r>
            <a:rPr lang="ru-RU" sz="1200" b="1" dirty="0" smtClean="0">
              <a:effectLst/>
            </a:rPr>
            <a:t>ЖКХ </a:t>
          </a:r>
          <a:r>
            <a:rPr lang="ru-RU" sz="1200" b="1" dirty="0">
              <a:effectLst/>
            </a:rPr>
            <a:t>и защиту </a:t>
          </a:r>
          <a:r>
            <a:rPr lang="ru-RU" sz="1200" b="1" dirty="0" smtClean="0">
              <a:effectLst/>
            </a:rPr>
            <a:t>населения от чрезвычайных ситуаций - 2 </a:t>
          </a:r>
          <a:r>
            <a:rPr lang="ru-RU" sz="1200" b="1" dirty="0">
              <a:effectLst/>
            </a:rPr>
            <a:t>учреждения</a:t>
          </a:r>
        </a:p>
      </dgm:t>
    </dgm:pt>
    <dgm:pt modelId="{A82BF4CC-949D-4C2B-9153-B56428F3BFF4}" type="parTrans" cxnId="{AE538CB1-A2E1-4DDB-A825-D42964525287}">
      <dgm:prSet/>
      <dgm:spPr/>
      <dgm:t>
        <a:bodyPr/>
        <a:lstStyle/>
        <a:p>
          <a:pPr algn="l"/>
          <a:endParaRPr lang="ru-RU" sz="12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50A61EE-433E-4DE5-BD9D-884492DC85BA}" type="sibTrans" cxnId="{AE538CB1-A2E1-4DDB-A825-D42964525287}">
      <dgm:prSet/>
      <dgm:spPr/>
      <dgm:t>
        <a:bodyPr/>
        <a:lstStyle/>
        <a:p>
          <a:pPr algn="l"/>
          <a:endParaRPr lang="ru-RU" sz="12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6D91600-A932-40BB-8FB5-DD15F5C0EF40}" type="pres">
      <dgm:prSet presAssocID="{D64BCA18-68D1-4246-AF0D-48AF26B338DF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130539F-E9EC-4586-87B2-42416DDF04A7}" type="pres">
      <dgm:prSet presAssocID="{4453A669-983F-495A-AC75-FA879598FD97}" presName="root" presStyleCnt="0"/>
      <dgm:spPr/>
    </dgm:pt>
    <dgm:pt modelId="{2730286D-D6E8-4ECE-8AE2-E3357EB4E62D}" type="pres">
      <dgm:prSet presAssocID="{4453A669-983F-495A-AC75-FA879598FD97}" presName="rootComposite" presStyleCnt="0"/>
      <dgm:spPr/>
    </dgm:pt>
    <dgm:pt modelId="{87476F2D-ACCA-471F-B6AC-602386B2E413}" type="pres">
      <dgm:prSet presAssocID="{4453A669-983F-495A-AC75-FA879598FD97}" presName="rootText" presStyleLbl="node1" presStyleIdx="0" presStyleCnt="1" custScaleX="787985"/>
      <dgm:spPr/>
      <dgm:t>
        <a:bodyPr/>
        <a:lstStyle/>
        <a:p>
          <a:endParaRPr lang="ru-RU"/>
        </a:p>
      </dgm:t>
    </dgm:pt>
    <dgm:pt modelId="{99D35AB0-7BBE-4D49-A684-D4B7C0DF1C0F}" type="pres">
      <dgm:prSet presAssocID="{4453A669-983F-495A-AC75-FA879598FD97}" presName="rootConnector" presStyleLbl="node1" presStyleIdx="0" presStyleCnt="1"/>
      <dgm:spPr/>
      <dgm:t>
        <a:bodyPr/>
        <a:lstStyle/>
        <a:p>
          <a:endParaRPr lang="ru-RU"/>
        </a:p>
      </dgm:t>
    </dgm:pt>
    <dgm:pt modelId="{575E08FC-8C07-44A8-8E5D-D6102203627E}" type="pres">
      <dgm:prSet presAssocID="{4453A669-983F-495A-AC75-FA879598FD97}" presName="childShape" presStyleCnt="0"/>
      <dgm:spPr/>
    </dgm:pt>
    <dgm:pt modelId="{132D982D-0FEF-471C-923D-40BCF219A549}" type="pres">
      <dgm:prSet presAssocID="{BD03BA21-03CE-4FF3-A0EC-BB89AA9C2B6D}" presName="Name13" presStyleLbl="parChTrans1D2" presStyleIdx="0" presStyleCnt="8" custSzX="430205"/>
      <dgm:spPr/>
      <dgm:t>
        <a:bodyPr/>
        <a:lstStyle/>
        <a:p>
          <a:endParaRPr lang="ru-RU"/>
        </a:p>
      </dgm:t>
    </dgm:pt>
    <dgm:pt modelId="{145298A2-B16B-4DE0-A390-8FFE816B28C3}" type="pres">
      <dgm:prSet presAssocID="{EDCDA101-D693-455C-B479-C857A1CC489A}" presName="childText" presStyleLbl="bgAcc1" presStyleIdx="0" presStyleCnt="8" custScaleX="7879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5DE787-4518-4ADD-A1B5-36CB907BBD43}" type="pres">
      <dgm:prSet presAssocID="{5556C21B-229E-485C-91EB-DB1713BC3584}" presName="Name13" presStyleLbl="parChTrans1D2" presStyleIdx="1" presStyleCnt="8" custSzX="430205"/>
      <dgm:spPr/>
      <dgm:t>
        <a:bodyPr/>
        <a:lstStyle/>
        <a:p>
          <a:endParaRPr lang="ru-RU"/>
        </a:p>
      </dgm:t>
    </dgm:pt>
    <dgm:pt modelId="{0DD0F93A-DF96-43C8-A846-1AAA35AC6C50}" type="pres">
      <dgm:prSet presAssocID="{73D5F3E0-397D-4DDA-BF27-1E02DE0B50E3}" presName="childText" presStyleLbl="bgAcc1" presStyleIdx="1" presStyleCnt="8" custScaleX="7879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71215B-B73C-4C6E-A26A-BC980114B8A8}" type="pres">
      <dgm:prSet presAssocID="{2A508AB5-CB67-4126-B38B-1F53A5A6BC66}" presName="Name13" presStyleLbl="parChTrans1D2" presStyleIdx="2" presStyleCnt="8" custSzX="430205"/>
      <dgm:spPr/>
      <dgm:t>
        <a:bodyPr/>
        <a:lstStyle/>
        <a:p>
          <a:endParaRPr lang="ru-RU"/>
        </a:p>
      </dgm:t>
    </dgm:pt>
    <dgm:pt modelId="{EE7ACF49-2EF0-4847-9AA6-2BE9BBF08BBA}" type="pres">
      <dgm:prSet presAssocID="{CB1B69A5-F0E5-4330-9715-632A2B9D6158}" presName="childText" presStyleLbl="bgAcc1" presStyleIdx="2" presStyleCnt="8" custScaleX="7879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2546B5-6C17-4AD4-9CC6-39081C5E42D5}" type="pres">
      <dgm:prSet presAssocID="{C5467F8F-5399-4A68-8BB7-14C7FB0F9E9D}" presName="Name13" presStyleLbl="parChTrans1D2" presStyleIdx="3" presStyleCnt="8" custSzX="430205"/>
      <dgm:spPr/>
      <dgm:t>
        <a:bodyPr/>
        <a:lstStyle/>
        <a:p>
          <a:endParaRPr lang="ru-RU"/>
        </a:p>
      </dgm:t>
    </dgm:pt>
    <dgm:pt modelId="{2BEBDC52-3296-46C7-8519-05EBF95EB503}" type="pres">
      <dgm:prSet presAssocID="{E672F41A-20A6-45F5-9BCD-ACE2BB8F588F}" presName="childText" presStyleLbl="bgAcc1" presStyleIdx="3" presStyleCnt="8" custScaleX="7879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6F4D8C-04AA-4B35-9D8F-1F49DE5E9E43}" type="pres">
      <dgm:prSet presAssocID="{133361F3-3E5E-4169-80FC-8D4DE3946F35}" presName="Name13" presStyleLbl="parChTrans1D2" presStyleIdx="4" presStyleCnt="8" custSzX="430205"/>
      <dgm:spPr/>
      <dgm:t>
        <a:bodyPr/>
        <a:lstStyle/>
        <a:p>
          <a:endParaRPr lang="ru-RU"/>
        </a:p>
      </dgm:t>
    </dgm:pt>
    <dgm:pt modelId="{F3F79FCD-FA3F-4C1D-886E-709168E56DAF}" type="pres">
      <dgm:prSet presAssocID="{40401ACC-38E9-4017-8E82-63C67B58754A}" presName="childText" presStyleLbl="bgAcc1" presStyleIdx="4" presStyleCnt="8" custScaleX="7879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30F8A5-4136-4208-968F-AE163F0CEBD5}" type="pres">
      <dgm:prSet presAssocID="{B4FF9AA3-3D0E-40C1-B554-B62066337740}" presName="Name13" presStyleLbl="parChTrans1D2" presStyleIdx="5" presStyleCnt="8" custSzX="430205"/>
      <dgm:spPr/>
      <dgm:t>
        <a:bodyPr/>
        <a:lstStyle/>
        <a:p>
          <a:endParaRPr lang="ru-RU"/>
        </a:p>
      </dgm:t>
    </dgm:pt>
    <dgm:pt modelId="{7C30C601-3B10-45AE-97CD-01C75F4688D2}" type="pres">
      <dgm:prSet presAssocID="{36C0744B-4D48-475D-AA00-194E528D583F}" presName="childText" presStyleLbl="bgAcc1" presStyleIdx="5" presStyleCnt="8" custScaleX="7879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D6CC36-6A44-4D27-94C0-4EDF738DD951}" type="pres">
      <dgm:prSet presAssocID="{FB02E5F8-5031-494F-851E-17AB0674E1EC}" presName="Name13" presStyleLbl="parChTrans1D2" presStyleIdx="6" presStyleCnt="8" custSzX="430205"/>
      <dgm:spPr/>
      <dgm:t>
        <a:bodyPr/>
        <a:lstStyle/>
        <a:p>
          <a:endParaRPr lang="ru-RU"/>
        </a:p>
      </dgm:t>
    </dgm:pt>
    <dgm:pt modelId="{EF90450A-4AF5-4748-8755-E936A8B73FFD}" type="pres">
      <dgm:prSet presAssocID="{A1490F02-7DEA-45F1-ABF5-F1FA6C9EA69A}" presName="childText" presStyleLbl="bgAcc1" presStyleIdx="6" presStyleCnt="8" custScaleX="7879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B55FB0-0E72-4D6E-A303-4AB2AC9DDA37}" type="pres">
      <dgm:prSet presAssocID="{A82BF4CC-949D-4C2B-9153-B56428F3BFF4}" presName="Name13" presStyleLbl="parChTrans1D2" presStyleIdx="7" presStyleCnt="8" custSzX="430205"/>
      <dgm:spPr/>
      <dgm:t>
        <a:bodyPr/>
        <a:lstStyle/>
        <a:p>
          <a:endParaRPr lang="ru-RU"/>
        </a:p>
      </dgm:t>
    </dgm:pt>
    <dgm:pt modelId="{57908678-6089-4A56-96A5-12BEB9B4C595}" type="pres">
      <dgm:prSet presAssocID="{C9ADF95D-4F49-4C46-87C8-F899BD0AC9A3}" presName="childText" presStyleLbl="bgAcc1" presStyleIdx="7" presStyleCnt="8" custScaleX="7879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F70FB2C-6323-4E39-A350-404693E8B927}" type="presOf" srcId="{36C0744B-4D48-475D-AA00-194E528D583F}" destId="{7C30C601-3B10-45AE-97CD-01C75F4688D2}" srcOrd="0" destOrd="0" presId="urn:microsoft.com/office/officeart/2005/8/layout/hierarchy3"/>
    <dgm:cxn modelId="{1D60670A-01DC-4E84-8F84-3B4BAB9EF33F}" type="presOf" srcId="{4453A669-983F-495A-AC75-FA879598FD97}" destId="{87476F2D-ACCA-471F-B6AC-602386B2E413}" srcOrd="0" destOrd="0" presId="urn:microsoft.com/office/officeart/2005/8/layout/hierarchy3"/>
    <dgm:cxn modelId="{82658D94-A523-4DB6-9BA0-88ED72BA27DC}" srcId="{D64BCA18-68D1-4246-AF0D-48AF26B338DF}" destId="{4453A669-983F-495A-AC75-FA879598FD97}" srcOrd="0" destOrd="0" parTransId="{5858011D-3F8A-47C3-9830-0E4BDCA522AB}" sibTransId="{3F6371B9-992C-458D-AE30-1770312E1593}"/>
    <dgm:cxn modelId="{686BE4A4-B55E-44EF-BC03-A44DEC013064}" srcId="{4453A669-983F-495A-AC75-FA879598FD97}" destId="{E672F41A-20A6-45F5-9BCD-ACE2BB8F588F}" srcOrd="3" destOrd="0" parTransId="{C5467F8F-5399-4A68-8BB7-14C7FB0F9E9D}" sibTransId="{BA62BC31-57C4-43F4-A306-4157794AF45C}"/>
    <dgm:cxn modelId="{6B553A32-643F-4A31-9242-376846D292C6}" type="presOf" srcId="{D64BCA18-68D1-4246-AF0D-48AF26B338DF}" destId="{C6D91600-A932-40BB-8FB5-DD15F5C0EF40}" srcOrd="0" destOrd="0" presId="urn:microsoft.com/office/officeart/2005/8/layout/hierarchy3"/>
    <dgm:cxn modelId="{B2D8410F-6610-4E90-9555-3A5E8BEC15F9}" type="presOf" srcId="{40401ACC-38E9-4017-8E82-63C67B58754A}" destId="{F3F79FCD-FA3F-4C1D-886E-709168E56DAF}" srcOrd="0" destOrd="0" presId="urn:microsoft.com/office/officeart/2005/8/layout/hierarchy3"/>
    <dgm:cxn modelId="{60371DD8-57AC-4D84-A19C-E6313CB5B687}" srcId="{4453A669-983F-495A-AC75-FA879598FD97}" destId="{73D5F3E0-397D-4DDA-BF27-1E02DE0B50E3}" srcOrd="1" destOrd="0" parTransId="{5556C21B-229E-485C-91EB-DB1713BC3584}" sibTransId="{5ACD29CD-A6B5-4AD1-91F8-D66E850D5371}"/>
    <dgm:cxn modelId="{ADAA5CB0-8C01-425F-A44F-41D8F80FA8CF}" srcId="{4453A669-983F-495A-AC75-FA879598FD97}" destId="{36C0744B-4D48-475D-AA00-194E528D583F}" srcOrd="5" destOrd="0" parTransId="{B4FF9AA3-3D0E-40C1-B554-B62066337740}" sibTransId="{D02152B9-9B1F-4A8C-8C67-C09253914BE7}"/>
    <dgm:cxn modelId="{F2193464-BF69-4850-8AA5-C3471EA17592}" type="presOf" srcId="{A1490F02-7DEA-45F1-ABF5-F1FA6C9EA69A}" destId="{EF90450A-4AF5-4748-8755-E936A8B73FFD}" srcOrd="0" destOrd="0" presId="urn:microsoft.com/office/officeart/2005/8/layout/hierarchy3"/>
    <dgm:cxn modelId="{B07AFA7D-B56F-4631-85EB-197E18DECECB}" srcId="{4453A669-983F-495A-AC75-FA879598FD97}" destId="{EDCDA101-D693-455C-B479-C857A1CC489A}" srcOrd="0" destOrd="0" parTransId="{BD03BA21-03CE-4FF3-A0EC-BB89AA9C2B6D}" sibTransId="{A2EBB175-F2C9-405C-9717-A3C7BEA6E31A}"/>
    <dgm:cxn modelId="{F79E8949-1B86-4829-B2B0-16EE21383889}" type="presOf" srcId="{FB02E5F8-5031-494F-851E-17AB0674E1EC}" destId="{DFD6CC36-6A44-4D27-94C0-4EDF738DD951}" srcOrd="0" destOrd="0" presId="urn:microsoft.com/office/officeart/2005/8/layout/hierarchy3"/>
    <dgm:cxn modelId="{AE538CB1-A2E1-4DDB-A825-D42964525287}" srcId="{4453A669-983F-495A-AC75-FA879598FD97}" destId="{C9ADF95D-4F49-4C46-87C8-F899BD0AC9A3}" srcOrd="7" destOrd="0" parTransId="{A82BF4CC-949D-4C2B-9153-B56428F3BFF4}" sibTransId="{450A61EE-433E-4DE5-BD9D-884492DC85BA}"/>
    <dgm:cxn modelId="{508BEDBE-B707-48CF-A8A5-E3DE83CF23DC}" type="presOf" srcId="{B4FF9AA3-3D0E-40C1-B554-B62066337740}" destId="{5930F8A5-4136-4208-968F-AE163F0CEBD5}" srcOrd="0" destOrd="0" presId="urn:microsoft.com/office/officeart/2005/8/layout/hierarchy3"/>
    <dgm:cxn modelId="{7D726DC9-55AC-4453-B36D-ED2067B4DE65}" type="presOf" srcId="{5556C21B-229E-485C-91EB-DB1713BC3584}" destId="{FF5DE787-4518-4ADD-A1B5-36CB907BBD43}" srcOrd="0" destOrd="0" presId="urn:microsoft.com/office/officeart/2005/8/layout/hierarchy3"/>
    <dgm:cxn modelId="{6C90D2AE-124B-4A59-83A2-EAB7FB9B610D}" type="presOf" srcId="{73D5F3E0-397D-4DDA-BF27-1E02DE0B50E3}" destId="{0DD0F93A-DF96-43C8-A846-1AAA35AC6C50}" srcOrd="0" destOrd="0" presId="urn:microsoft.com/office/officeart/2005/8/layout/hierarchy3"/>
    <dgm:cxn modelId="{29448541-B969-428A-AADB-4F15276223E0}" type="presOf" srcId="{EDCDA101-D693-455C-B479-C857A1CC489A}" destId="{145298A2-B16B-4DE0-A390-8FFE816B28C3}" srcOrd="0" destOrd="0" presId="urn:microsoft.com/office/officeart/2005/8/layout/hierarchy3"/>
    <dgm:cxn modelId="{6B2F1AD8-ED8E-4FC0-AEE6-44A34545270A}" type="presOf" srcId="{2A508AB5-CB67-4126-B38B-1F53A5A6BC66}" destId="{AE71215B-B73C-4C6E-A26A-BC980114B8A8}" srcOrd="0" destOrd="0" presId="urn:microsoft.com/office/officeart/2005/8/layout/hierarchy3"/>
    <dgm:cxn modelId="{438F2A07-26F6-4009-BDCE-7AE4AEF03B0A}" type="presOf" srcId="{C5467F8F-5399-4A68-8BB7-14C7FB0F9E9D}" destId="{8E2546B5-6C17-4AD4-9CC6-39081C5E42D5}" srcOrd="0" destOrd="0" presId="urn:microsoft.com/office/officeart/2005/8/layout/hierarchy3"/>
    <dgm:cxn modelId="{8C366D98-9F1B-45D2-980E-74AE59C11DE1}" type="presOf" srcId="{E672F41A-20A6-45F5-9BCD-ACE2BB8F588F}" destId="{2BEBDC52-3296-46C7-8519-05EBF95EB503}" srcOrd="0" destOrd="0" presId="urn:microsoft.com/office/officeart/2005/8/layout/hierarchy3"/>
    <dgm:cxn modelId="{38FB690A-21F8-4969-8F7F-91C636969D38}" type="presOf" srcId="{133361F3-3E5E-4169-80FC-8D4DE3946F35}" destId="{9F6F4D8C-04AA-4B35-9D8F-1F49DE5E9E43}" srcOrd="0" destOrd="0" presId="urn:microsoft.com/office/officeart/2005/8/layout/hierarchy3"/>
    <dgm:cxn modelId="{13A61149-0829-4CDC-935B-74C6B6A54EEE}" type="presOf" srcId="{A82BF4CC-949D-4C2B-9153-B56428F3BFF4}" destId="{89B55FB0-0E72-4D6E-A303-4AB2AC9DDA37}" srcOrd="0" destOrd="0" presId="urn:microsoft.com/office/officeart/2005/8/layout/hierarchy3"/>
    <dgm:cxn modelId="{D88DF1AF-C314-4979-8521-0B1794C442AD}" type="presOf" srcId="{4453A669-983F-495A-AC75-FA879598FD97}" destId="{99D35AB0-7BBE-4D49-A684-D4B7C0DF1C0F}" srcOrd="1" destOrd="0" presId="urn:microsoft.com/office/officeart/2005/8/layout/hierarchy3"/>
    <dgm:cxn modelId="{CD1F9F3E-F704-4381-8135-643FAA5AF2B2}" srcId="{4453A669-983F-495A-AC75-FA879598FD97}" destId="{A1490F02-7DEA-45F1-ABF5-F1FA6C9EA69A}" srcOrd="6" destOrd="0" parTransId="{FB02E5F8-5031-494F-851E-17AB0674E1EC}" sibTransId="{E3F210CF-1CAA-4145-AF93-AD7FE2CA3C78}"/>
    <dgm:cxn modelId="{6BD7CFCD-CB41-47E9-8777-ACC4947F337B}" type="presOf" srcId="{BD03BA21-03CE-4FF3-A0EC-BB89AA9C2B6D}" destId="{132D982D-0FEF-471C-923D-40BCF219A549}" srcOrd="0" destOrd="0" presId="urn:microsoft.com/office/officeart/2005/8/layout/hierarchy3"/>
    <dgm:cxn modelId="{00934B68-0FDC-4FCC-8072-1BF59E759328}" type="presOf" srcId="{C9ADF95D-4F49-4C46-87C8-F899BD0AC9A3}" destId="{57908678-6089-4A56-96A5-12BEB9B4C595}" srcOrd="0" destOrd="0" presId="urn:microsoft.com/office/officeart/2005/8/layout/hierarchy3"/>
    <dgm:cxn modelId="{C9A4CF5C-D8A2-4160-9084-90EB1D1F0C51}" srcId="{4453A669-983F-495A-AC75-FA879598FD97}" destId="{40401ACC-38E9-4017-8E82-63C67B58754A}" srcOrd="4" destOrd="0" parTransId="{133361F3-3E5E-4169-80FC-8D4DE3946F35}" sibTransId="{E18EED8C-2844-49CD-A680-97B8016A35E0}"/>
    <dgm:cxn modelId="{5EEFB0F1-DD85-4853-A821-DB3A384AAA16}" srcId="{4453A669-983F-495A-AC75-FA879598FD97}" destId="{CB1B69A5-F0E5-4330-9715-632A2B9D6158}" srcOrd="2" destOrd="0" parTransId="{2A508AB5-CB67-4126-B38B-1F53A5A6BC66}" sibTransId="{41C52FB4-F13A-4436-8C0E-9FBEE90AE7A6}"/>
    <dgm:cxn modelId="{E19633BC-CDD0-4923-8233-C3177CF1B51E}" type="presOf" srcId="{CB1B69A5-F0E5-4330-9715-632A2B9D6158}" destId="{EE7ACF49-2EF0-4847-9AA6-2BE9BBF08BBA}" srcOrd="0" destOrd="0" presId="urn:microsoft.com/office/officeart/2005/8/layout/hierarchy3"/>
    <dgm:cxn modelId="{9F86A90E-B103-4CFE-A409-B27361B053DA}" type="presParOf" srcId="{C6D91600-A932-40BB-8FB5-DD15F5C0EF40}" destId="{D130539F-E9EC-4586-87B2-42416DDF04A7}" srcOrd="0" destOrd="0" presId="urn:microsoft.com/office/officeart/2005/8/layout/hierarchy3"/>
    <dgm:cxn modelId="{16974C72-1C4A-45D5-9D54-B3A85FCA2FA3}" type="presParOf" srcId="{D130539F-E9EC-4586-87B2-42416DDF04A7}" destId="{2730286D-D6E8-4ECE-8AE2-E3357EB4E62D}" srcOrd="0" destOrd="0" presId="urn:microsoft.com/office/officeart/2005/8/layout/hierarchy3"/>
    <dgm:cxn modelId="{4718F90C-839B-4FCD-B0B1-0A5C1EFBF885}" type="presParOf" srcId="{2730286D-D6E8-4ECE-8AE2-E3357EB4E62D}" destId="{87476F2D-ACCA-471F-B6AC-602386B2E413}" srcOrd="0" destOrd="0" presId="urn:microsoft.com/office/officeart/2005/8/layout/hierarchy3"/>
    <dgm:cxn modelId="{D73C1C34-F5B7-4C95-A389-CDF2DCF33060}" type="presParOf" srcId="{2730286D-D6E8-4ECE-8AE2-E3357EB4E62D}" destId="{99D35AB0-7BBE-4D49-A684-D4B7C0DF1C0F}" srcOrd="1" destOrd="0" presId="urn:microsoft.com/office/officeart/2005/8/layout/hierarchy3"/>
    <dgm:cxn modelId="{278799AE-A990-49C1-B3BA-7B322E214750}" type="presParOf" srcId="{D130539F-E9EC-4586-87B2-42416DDF04A7}" destId="{575E08FC-8C07-44A8-8E5D-D6102203627E}" srcOrd="1" destOrd="0" presId="urn:microsoft.com/office/officeart/2005/8/layout/hierarchy3"/>
    <dgm:cxn modelId="{E30F099F-7BB3-4F13-84D3-0DB4E680E49F}" type="presParOf" srcId="{575E08FC-8C07-44A8-8E5D-D6102203627E}" destId="{132D982D-0FEF-471C-923D-40BCF219A549}" srcOrd="0" destOrd="0" presId="urn:microsoft.com/office/officeart/2005/8/layout/hierarchy3"/>
    <dgm:cxn modelId="{BEB79335-EDAE-4225-8175-30CE098121F0}" type="presParOf" srcId="{575E08FC-8C07-44A8-8E5D-D6102203627E}" destId="{145298A2-B16B-4DE0-A390-8FFE816B28C3}" srcOrd="1" destOrd="0" presId="urn:microsoft.com/office/officeart/2005/8/layout/hierarchy3"/>
    <dgm:cxn modelId="{2DAA0CCE-FB58-481C-91AC-FC4DC9339340}" type="presParOf" srcId="{575E08FC-8C07-44A8-8E5D-D6102203627E}" destId="{FF5DE787-4518-4ADD-A1B5-36CB907BBD43}" srcOrd="2" destOrd="0" presId="urn:microsoft.com/office/officeart/2005/8/layout/hierarchy3"/>
    <dgm:cxn modelId="{F9251E20-B5B8-47FA-8F8C-356C08AAF591}" type="presParOf" srcId="{575E08FC-8C07-44A8-8E5D-D6102203627E}" destId="{0DD0F93A-DF96-43C8-A846-1AAA35AC6C50}" srcOrd="3" destOrd="0" presId="urn:microsoft.com/office/officeart/2005/8/layout/hierarchy3"/>
    <dgm:cxn modelId="{60F1F6F1-2D8A-4155-8204-A646BC7E3507}" type="presParOf" srcId="{575E08FC-8C07-44A8-8E5D-D6102203627E}" destId="{AE71215B-B73C-4C6E-A26A-BC980114B8A8}" srcOrd="4" destOrd="0" presId="urn:microsoft.com/office/officeart/2005/8/layout/hierarchy3"/>
    <dgm:cxn modelId="{47E6553B-CE75-408D-ABA3-401B034A4AA3}" type="presParOf" srcId="{575E08FC-8C07-44A8-8E5D-D6102203627E}" destId="{EE7ACF49-2EF0-4847-9AA6-2BE9BBF08BBA}" srcOrd="5" destOrd="0" presId="urn:microsoft.com/office/officeart/2005/8/layout/hierarchy3"/>
    <dgm:cxn modelId="{715D7852-88B2-4658-A40A-F967D7C7056F}" type="presParOf" srcId="{575E08FC-8C07-44A8-8E5D-D6102203627E}" destId="{8E2546B5-6C17-4AD4-9CC6-39081C5E42D5}" srcOrd="6" destOrd="0" presId="urn:microsoft.com/office/officeart/2005/8/layout/hierarchy3"/>
    <dgm:cxn modelId="{5B922598-ACB8-4A52-ADBC-65A9C697FB2C}" type="presParOf" srcId="{575E08FC-8C07-44A8-8E5D-D6102203627E}" destId="{2BEBDC52-3296-46C7-8519-05EBF95EB503}" srcOrd="7" destOrd="0" presId="urn:microsoft.com/office/officeart/2005/8/layout/hierarchy3"/>
    <dgm:cxn modelId="{65286FF0-B44C-494A-B670-B35B0C9F2E10}" type="presParOf" srcId="{575E08FC-8C07-44A8-8E5D-D6102203627E}" destId="{9F6F4D8C-04AA-4B35-9D8F-1F49DE5E9E43}" srcOrd="8" destOrd="0" presId="urn:microsoft.com/office/officeart/2005/8/layout/hierarchy3"/>
    <dgm:cxn modelId="{27AB60DD-3954-4CAB-9390-1853EE86764A}" type="presParOf" srcId="{575E08FC-8C07-44A8-8E5D-D6102203627E}" destId="{F3F79FCD-FA3F-4C1D-886E-709168E56DAF}" srcOrd="9" destOrd="0" presId="urn:microsoft.com/office/officeart/2005/8/layout/hierarchy3"/>
    <dgm:cxn modelId="{2A0DA5A8-B675-4B6C-810E-89CEE6A94B24}" type="presParOf" srcId="{575E08FC-8C07-44A8-8E5D-D6102203627E}" destId="{5930F8A5-4136-4208-968F-AE163F0CEBD5}" srcOrd="10" destOrd="0" presId="urn:microsoft.com/office/officeart/2005/8/layout/hierarchy3"/>
    <dgm:cxn modelId="{B34CB2EA-2D55-461F-8A7C-596D21C50477}" type="presParOf" srcId="{575E08FC-8C07-44A8-8E5D-D6102203627E}" destId="{7C30C601-3B10-45AE-97CD-01C75F4688D2}" srcOrd="11" destOrd="0" presId="urn:microsoft.com/office/officeart/2005/8/layout/hierarchy3"/>
    <dgm:cxn modelId="{91CAEEE4-D25F-4D65-ADDA-0F1959A6DCBC}" type="presParOf" srcId="{575E08FC-8C07-44A8-8E5D-D6102203627E}" destId="{DFD6CC36-6A44-4D27-94C0-4EDF738DD951}" srcOrd="12" destOrd="0" presId="urn:microsoft.com/office/officeart/2005/8/layout/hierarchy3"/>
    <dgm:cxn modelId="{FD2911A8-E6AE-436C-B525-08FC463F36E4}" type="presParOf" srcId="{575E08FC-8C07-44A8-8E5D-D6102203627E}" destId="{EF90450A-4AF5-4748-8755-E936A8B73FFD}" srcOrd="13" destOrd="0" presId="urn:microsoft.com/office/officeart/2005/8/layout/hierarchy3"/>
    <dgm:cxn modelId="{385B8F1C-4E17-4A2F-A9B7-89AB4202D87B}" type="presParOf" srcId="{575E08FC-8C07-44A8-8E5D-D6102203627E}" destId="{89B55FB0-0E72-4D6E-A303-4AB2AC9DDA37}" srcOrd="14" destOrd="0" presId="urn:microsoft.com/office/officeart/2005/8/layout/hierarchy3"/>
    <dgm:cxn modelId="{77599366-C4B6-4B61-B454-AD6F6FE7746E}" type="presParOf" srcId="{575E08FC-8C07-44A8-8E5D-D6102203627E}" destId="{57908678-6089-4A56-96A5-12BEB9B4C595}" srcOrd="1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0AB2E90-9264-435C-B5CD-DB0E2F5DB0A6}" type="doc">
      <dgm:prSet loTypeId="urn:microsoft.com/office/officeart/2005/8/layout/hierarchy1" loCatId="hierarchy" qsTypeId="urn:microsoft.com/office/officeart/2005/8/quickstyle/simple4" qsCatId="simple" csTypeId="urn:microsoft.com/office/officeart/2005/8/colors/accent1_4" csCatId="accent1" phldr="1"/>
      <dgm:spPr/>
      <dgm:t>
        <a:bodyPr/>
        <a:lstStyle/>
        <a:p>
          <a:endParaRPr lang="ru-RU"/>
        </a:p>
      </dgm:t>
    </dgm:pt>
    <dgm:pt modelId="{33F6D907-2CD2-44F4-B91E-F912DB5F83D0}">
      <dgm:prSet phldrT="[Текст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200" b="1" dirty="0" err="1" smtClean="0">
              <a:effectLst/>
            </a:rPr>
            <a:t>Педработники</a:t>
          </a:r>
          <a:r>
            <a:rPr lang="ru-RU" sz="1200" b="1" dirty="0" smtClean="0">
              <a:effectLst/>
            </a:rPr>
            <a:t> образовательных учреждений общего образования</a:t>
          </a:r>
          <a:endParaRPr lang="ru-RU" sz="1200" b="1" dirty="0">
            <a:effectLst/>
          </a:endParaRPr>
        </a:p>
      </dgm:t>
    </dgm:pt>
    <dgm:pt modelId="{F91731FA-0638-4229-B371-44E727346793}" type="parTrans" cxnId="{C679E732-E259-43A8-A14A-4C96EE90FDAB}">
      <dgm:prSet/>
      <dgm:spPr/>
      <dgm:t>
        <a:bodyPr/>
        <a:lstStyle/>
        <a:p>
          <a:pPr algn="ctr"/>
          <a:endParaRPr lang="ru-RU" sz="1200" b="1">
            <a:effectLst/>
          </a:endParaRPr>
        </a:p>
      </dgm:t>
    </dgm:pt>
    <dgm:pt modelId="{F946E2F9-BA22-42E6-AF70-A7A11B9F1CCB}" type="sibTrans" cxnId="{C679E732-E259-43A8-A14A-4C96EE90FDAB}">
      <dgm:prSet/>
      <dgm:spPr/>
      <dgm:t>
        <a:bodyPr/>
        <a:lstStyle/>
        <a:p>
          <a:pPr algn="ctr"/>
          <a:endParaRPr lang="ru-RU" sz="1200" b="1">
            <a:effectLst/>
          </a:endParaRPr>
        </a:p>
      </dgm:t>
    </dgm:pt>
    <dgm:pt modelId="{334AF881-E043-4896-8DAA-0CB976879983}">
      <dgm:prSet phldrT="[Текст]" custT="1"/>
      <dgm:spPr/>
      <dgm:t>
        <a:bodyPr/>
        <a:lstStyle/>
        <a:p>
          <a:r>
            <a:rPr lang="ru-RU" sz="1200" b="1" dirty="0" smtClean="0">
              <a:effectLst/>
            </a:rPr>
            <a:t>Прогноз на 2016 год согласно «дорожным картам» - 100%</a:t>
          </a:r>
          <a:endParaRPr lang="ru-RU" sz="1200" b="1" dirty="0">
            <a:effectLst/>
          </a:endParaRPr>
        </a:p>
      </dgm:t>
    </dgm:pt>
    <dgm:pt modelId="{B7214F4B-9FCE-40EB-87F3-BDB3F39F952E}" type="parTrans" cxnId="{FE173845-41D0-40D4-B886-FA31C80564F4}">
      <dgm:prSet/>
      <dgm:spPr/>
      <dgm:t>
        <a:bodyPr/>
        <a:lstStyle/>
        <a:p>
          <a:endParaRPr lang="ru-RU" sz="1200"/>
        </a:p>
      </dgm:t>
    </dgm:pt>
    <dgm:pt modelId="{D8526908-4430-4CC8-913B-D33D70FFC9C6}" type="sibTrans" cxnId="{FE173845-41D0-40D4-B886-FA31C80564F4}">
      <dgm:prSet/>
      <dgm:spPr/>
      <dgm:t>
        <a:bodyPr/>
        <a:lstStyle/>
        <a:p>
          <a:endParaRPr lang="ru-RU" sz="1200"/>
        </a:p>
      </dgm:t>
    </dgm:pt>
    <dgm:pt modelId="{FFA4C6B5-38F9-41EB-8275-87760EFAF99D}">
      <dgm:prSet phldrT="[Текст]" custT="1"/>
      <dgm:spPr/>
      <dgm:t>
        <a:bodyPr/>
        <a:lstStyle/>
        <a:p>
          <a:r>
            <a:rPr lang="ru-RU" sz="1200" b="1" dirty="0" smtClean="0">
              <a:effectLst/>
            </a:rPr>
            <a:t>Фактически сложившийся уровень – 100,4%</a:t>
          </a:r>
          <a:endParaRPr lang="ru-RU" sz="1200" b="1" dirty="0">
            <a:effectLst/>
          </a:endParaRPr>
        </a:p>
      </dgm:t>
    </dgm:pt>
    <dgm:pt modelId="{BA7CA6CD-5EEB-46A5-B2E0-187DC7022505}" type="parTrans" cxnId="{F5146755-EC87-496B-A692-4395D3B73431}">
      <dgm:prSet/>
      <dgm:spPr/>
      <dgm:t>
        <a:bodyPr/>
        <a:lstStyle/>
        <a:p>
          <a:endParaRPr lang="ru-RU" sz="1200"/>
        </a:p>
      </dgm:t>
    </dgm:pt>
    <dgm:pt modelId="{EA73BAC6-15D1-479C-8916-85B205841B9A}" type="sibTrans" cxnId="{F5146755-EC87-496B-A692-4395D3B73431}">
      <dgm:prSet/>
      <dgm:spPr/>
      <dgm:t>
        <a:bodyPr/>
        <a:lstStyle/>
        <a:p>
          <a:endParaRPr lang="ru-RU" sz="1200"/>
        </a:p>
      </dgm:t>
    </dgm:pt>
    <dgm:pt modelId="{037216C9-42AF-445E-BC48-C6E62E56A596}">
      <dgm:prSet phldrT="[Текст]" custT="1"/>
      <dgm:spPr/>
      <dgm:t>
        <a:bodyPr/>
        <a:lstStyle/>
        <a:p>
          <a:r>
            <a:rPr lang="ru-RU" sz="1200" b="1" dirty="0" smtClean="0">
              <a:effectLst/>
            </a:rPr>
            <a:t>Фактически сложившаяся средняя зарплата – 23 668,51 руб.</a:t>
          </a:r>
          <a:endParaRPr lang="ru-RU" sz="1200" b="1" dirty="0">
            <a:effectLst/>
          </a:endParaRPr>
        </a:p>
      </dgm:t>
    </dgm:pt>
    <dgm:pt modelId="{7B1EF805-3AF0-4CA8-8D71-E1AB61B35E34}" type="parTrans" cxnId="{76F807FA-8612-4540-B213-3F5578B8E03F}">
      <dgm:prSet/>
      <dgm:spPr/>
      <dgm:t>
        <a:bodyPr/>
        <a:lstStyle/>
        <a:p>
          <a:endParaRPr lang="ru-RU" sz="1200"/>
        </a:p>
      </dgm:t>
    </dgm:pt>
    <dgm:pt modelId="{10AF5719-54E5-4728-8BAE-7C9A95799BF3}" type="sibTrans" cxnId="{76F807FA-8612-4540-B213-3F5578B8E03F}">
      <dgm:prSet/>
      <dgm:spPr/>
      <dgm:t>
        <a:bodyPr/>
        <a:lstStyle/>
        <a:p>
          <a:endParaRPr lang="ru-RU" sz="1200"/>
        </a:p>
      </dgm:t>
    </dgm:pt>
    <dgm:pt modelId="{2C9A87C0-B1FE-478E-A5A2-1C86BDA337C8}" type="pres">
      <dgm:prSet presAssocID="{E0AB2E90-9264-435C-B5CD-DB0E2F5DB0A6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437BF00-8098-4B6D-90DB-03B3695A7536}" type="pres">
      <dgm:prSet presAssocID="{33F6D907-2CD2-44F4-B91E-F912DB5F83D0}" presName="hierRoot1" presStyleCnt="0"/>
      <dgm:spPr/>
      <dgm:t>
        <a:bodyPr/>
        <a:lstStyle/>
        <a:p>
          <a:endParaRPr lang="ru-RU"/>
        </a:p>
      </dgm:t>
    </dgm:pt>
    <dgm:pt modelId="{F5F52824-2E96-433D-8948-382D122CAA86}" type="pres">
      <dgm:prSet presAssocID="{33F6D907-2CD2-44F4-B91E-F912DB5F83D0}" presName="composite" presStyleCnt="0"/>
      <dgm:spPr/>
      <dgm:t>
        <a:bodyPr/>
        <a:lstStyle/>
        <a:p>
          <a:endParaRPr lang="ru-RU"/>
        </a:p>
      </dgm:t>
    </dgm:pt>
    <dgm:pt modelId="{89044BE8-BA28-40FD-9186-0335C747D1B6}" type="pres">
      <dgm:prSet presAssocID="{33F6D907-2CD2-44F4-B91E-F912DB5F83D0}" presName="background" presStyleLbl="node0" presStyleIdx="0" presStyleCnt="1"/>
      <dgm:spPr/>
      <dgm:t>
        <a:bodyPr/>
        <a:lstStyle/>
        <a:p>
          <a:endParaRPr lang="ru-RU"/>
        </a:p>
      </dgm:t>
    </dgm:pt>
    <dgm:pt modelId="{826A3201-1B9A-403F-94CD-F68FF2507087}" type="pres">
      <dgm:prSet presAssocID="{33F6D907-2CD2-44F4-B91E-F912DB5F83D0}" presName="text" presStyleLbl="fgAcc0" presStyleIdx="0" presStyleCnt="1" custScaleX="131384" custScaleY="12832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8A8BE02-975A-4A4F-9DB0-B0AF48EBEC04}" type="pres">
      <dgm:prSet presAssocID="{33F6D907-2CD2-44F4-B91E-F912DB5F83D0}" presName="hierChild2" presStyleCnt="0"/>
      <dgm:spPr/>
      <dgm:t>
        <a:bodyPr/>
        <a:lstStyle/>
        <a:p>
          <a:endParaRPr lang="ru-RU"/>
        </a:p>
      </dgm:t>
    </dgm:pt>
    <dgm:pt modelId="{AC646785-8748-4D63-8764-70C892487DCC}" type="pres">
      <dgm:prSet presAssocID="{B7214F4B-9FCE-40EB-87F3-BDB3F39F952E}" presName="Name10" presStyleLbl="parChTrans1D2" presStyleIdx="0" presStyleCnt="1"/>
      <dgm:spPr/>
      <dgm:t>
        <a:bodyPr/>
        <a:lstStyle/>
        <a:p>
          <a:endParaRPr lang="ru-RU"/>
        </a:p>
      </dgm:t>
    </dgm:pt>
    <dgm:pt modelId="{EC0DF598-85D3-4DBE-9899-6D5790A9BE5E}" type="pres">
      <dgm:prSet presAssocID="{334AF881-E043-4896-8DAA-0CB976879983}" presName="hierRoot2" presStyleCnt="0"/>
      <dgm:spPr/>
      <dgm:t>
        <a:bodyPr/>
        <a:lstStyle/>
        <a:p>
          <a:endParaRPr lang="ru-RU"/>
        </a:p>
      </dgm:t>
    </dgm:pt>
    <dgm:pt modelId="{05DB7D0A-196B-4002-852F-2850EAD2104A}" type="pres">
      <dgm:prSet presAssocID="{334AF881-E043-4896-8DAA-0CB976879983}" presName="composite2" presStyleCnt="0"/>
      <dgm:spPr/>
      <dgm:t>
        <a:bodyPr/>
        <a:lstStyle/>
        <a:p>
          <a:endParaRPr lang="ru-RU"/>
        </a:p>
      </dgm:t>
    </dgm:pt>
    <dgm:pt modelId="{1CF798DD-67B9-48FD-8A0A-2F3667C82C6D}" type="pres">
      <dgm:prSet presAssocID="{334AF881-E043-4896-8DAA-0CB976879983}" presName="background2" presStyleLbl="node2" presStyleIdx="0" presStyleCnt="1"/>
      <dgm:spPr/>
      <dgm:t>
        <a:bodyPr/>
        <a:lstStyle/>
        <a:p>
          <a:endParaRPr lang="ru-RU"/>
        </a:p>
      </dgm:t>
    </dgm:pt>
    <dgm:pt modelId="{132A6CCF-E19F-45B9-A902-7A018F51DC3C}" type="pres">
      <dgm:prSet presAssocID="{334AF881-E043-4896-8DAA-0CB976879983}" presName="text2" presStyleLbl="fgAcc2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DD34A20-92BA-4C3E-8D3C-4058CC677D57}" type="pres">
      <dgm:prSet presAssocID="{334AF881-E043-4896-8DAA-0CB976879983}" presName="hierChild3" presStyleCnt="0"/>
      <dgm:spPr/>
      <dgm:t>
        <a:bodyPr/>
        <a:lstStyle/>
        <a:p>
          <a:endParaRPr lang="ru-RU"/>
        </a:p>
      </dgm:t>
    </dgm:pt>
    <dgm:pt modelId="{B0C9F119-B1E8-4E5E-81C4-1ABABCD1986A}" type="pres">
      <dgm:prSet presAssocID="{BA7CA6CD-5EEB-46A5-B2E0-187DC7022505}" presName="Name17" presStyleLbl="parChTrans1D3" presStyleIdx="0" presStyleCnt="1"/>
      <dgm:spPr/>
      <dgm:t>
        <a:bodyPr/>
        <a:lstStyle/>
        <a:p>
          <a:endParaRPr lang="ru-RU"/>
        </a:p>
      </dgm:t>
    </dgm:pt>
    <dgm:pt modelId="{F1C81885-F4EF-44FA-9BF4-86D9A228B920}" type="pres">
      <dgm:prSet presAssocID="{FFA4C6B5-38F9-41EB-8275-87760EFAF99D}" presName="hierRoot3" presStyleCnt="0"/>
      <dgm:spPr/>
      <dgm:t>
        <a:bodyPr/>
        <a:lstStyle/>
        <a:p>
          <a:endParaRPr lang="ru-RU"/>
        </a:p>
      </dgm:t>
    </dgm:pt>
    <dgm:pt modelId="{8B850FF3-85F3-439C-A7BC-2D4338C633DC}" type="pres">
      <dgm:prSet presAssocID="{FFA4C6B5-38F9-41EB-8275-87760EFAF99D}" presName="composite3" presStyleCnt="0"/>
      <dgm:spPr/>
      <dgm:t>
        <a:bodyPr/>
        <a:lstStyle/>
        <a:p>
          <a:endParaRPr lang="ru-RU"/>
        </a:p>
      </dgm:t>
    </dgm:pt>
    <dgm:pt modelId="{0D6F29B1-8FDF-4E24-9445-68D140F71CD1}" type="pres">
      <dgm:prSet presAssocID="{FFA4C6B5-38F9-41EB-8275-87760EFAF99D}" presName="background3" presStyleLbl="node3" presStyleIdx="0" presStyleCnt="1"/>
      <dgm:spPr/>
      <dgm:t>
        <a:bodyPr/>
        <a:lstStyle/>
        <a:p>
          <a:endParaRPr lang="ru-RU"/>
        </a:p>
      </dgm:t>
    </dgm:pt>
    <dgm:pt modelId="{F017F8B8-8B42-4A7F-98C3-828EB50CD60F}" type="pres">
      <dgm:prSet presAssocID="{FFA4C6B5-38F9-41EB-8275-87760EFAF99D}" presName="text3" presStyleLbl="fgAcc3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00E46C2-0A87-402F-8060-351AC5EC7263}" type="pres">
      <dgm:prSet presAssocID="{FFA4C6B5-38F9-41EB-8275-87760EFAF99D}" presName="hierChild4" presStyleCnt="0"/>
      <dgm:spPr/>
      <dgm:t>
        <a:bodyPr/>
        <a:lstStyle/>
        <a:p>
          <a:endParaRPr lang="ru-RU"/>
        </a:p>
      </dgm:t>
    </dgm:pt>
    <dgm:pt modelId="{73E64CEF-1EF8-4155-9B64-A0F3DD4461E2}" type="pres">
      <dgm:prSet presAssocID="{7B1EF805-3AF0-4CA8-8D71-E1AB61B35E34}" presName="Name23" presStyleLbl="parChTrans1D4" presStyleIdx="0" presStyleCnt="1"/>
      <dgm:spPr/>
      <dgm:t>
        <a:bodyPr/>
        <a:lstStyle/>
        <a:p>
          <a:endParaRPr lang="ru-RU"/>
        </a:p>
      </dgm:t>
    </dgm:pt>
    <dgm:pt modelId="{BADE2880-889A-4606-9F89-26D6F88558E7}" type="pres">
      <dgm:prSet presAssocID="{037216C9-42AF-445E-BC48-C6E62E56A596}" presName="hierRoot4" presStyleCnt="0"/>
      <dgm:spPr/>
      <dgm:t>
        <a:bodyPr/>
        <a:lstStyle/>
        <a:p>
          <a:endParaRPr lang="ru-RU"/>
        </a:p>
      </dgm:t>
    </dgm:pt>
    <dgm:pt modelId="{A99F5CE4-B368-434D-B947-5B7DA37FB593}" type="pres">
      <dgm:prSet presAssocID="{037216C9-42AF-445E-BC48-C6E62E56A596}" presName="composite4" presStyleCnt="0"/>
      <dgm:spPr/>
      <dgm:t>
        <a:bodyPr/>
        <a:lstStyle/>
        <a:p>
          <a:endParaRPr lang="ru-RU"/>
        </a:p>
      </dgm:t>
    </dgm:pt>
    <dgm:pt modelId="{E71A3D66-9343-4EE3-91C2-E8852FBB86E6}" type="pres">
      <dgm:prSet presAssocID="{037216C9-42AF-445E-BC48-C6E62E56A596}" presName="background4" presStyleLbl="node4" presStyleIdx="0" presStyleCnt="1"/>
      <dgm:spPr/>
      <dgm:t>
        <a:bodyPr/>
        <a:lstStyle/>
        <a:p>
          <a:endParaRPr lang="ru-RU"/>
        </a:p>
      </dgm:t>
    </dgm:pt>
    <dgm:pt modelId="{564570B8-F64A-4576-9C71-68334B6903D8}" type="pres">
      <dgm:prSet presAssocID="{037216C9-42AF-445E-BC48-C6E62E56A596}" presName="text4" presStyleLbl="fgAcc4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CE2168B-B8F5-4FA1-8BD5-DB4C65536CF3}" type="pres">
      <dgm:prSet presAssocID="{037216C9-42AF-445E-BC48-C6E62E56A596}" presName="hierChild5" presStyleCnt="0"/>
      <dgm:spPr/>
      <dgm:t>
        <a:bodyPr/>
        <a:lstStyle/>
        <a:p>
          <a:endParaRPr lang="ru-RU"/>
        </a:p>
      </dgm:t>
    </dgm:pt>
  </dgm:ptLst>
  <dgm:cxnLst>
    <dgm:cxn modelId="{A65D48C6-7904-4C32-8D70-9F3F15517F9A}" type="presOf" srcId="{334AF881-E043-4896-8DAA-0CB976879983}" destId="{132A6CCF-E19F-45B9-A902-7A018F51DC3C}" srcOrd="0" destOrd="0" presId="urn:microsoft.com/office/officeart/2005/8/layout/hierarchy1"/>
    <dgm:cxn modelId="{79501E65-FBB0-49E0-AE7E-A5AB05691143}" type="presOf" srcId="{BA7CA6CD-5EEB-46A5-B2E0-187DC7022505}" destId="{B0C9F119-B1E8-4E5E-81C4-1ABABCD1986A}" srcOrd="0" destOrd="0" presId="urn:microsoft.com/office/officeart/2005/8/layout/hierarchy1"/>
    <dgm:cxn modelId="{86DD7D0D-19D2-40D8-9482-9B9BC92540C7}" type="presOf" srcId="{E0AB2E90-9264-435C-B5CD-DB0E2F5DB0A6}" destId="{2C9A87C0-B1FE-478E-A5A2-1C86BDA337C8}" srcOrd="0" destOrd="0" presId="urn:microsoft.com/office/officeart/2005/8/layout/hierarchy1"/>
    <dgm:cxn modelId="{ED712390-160E-4B8D-AFBC-B3028B218802}" type="presOf" srcId="{FFA4C6B5-38F9-41EB-8275-87760EFAF99D}" destId="{F017F8B8-8B42-4A7F-98C3-828EB50CD60F}" srcOrd="0" destOrd="0" presId="urn:microsoft.com/office/officeart/2005/8/layout/hierarchy1"/>
    <dgm:cxn modelId="{47EACDC6-7D77-4AB3-B31D-E23B89958F27}" type="presOf" srcId="{7B1EF805-3AF0-4CA8-8D71-E1AB61B35E34}" destId="{73E64CEF-1EF8-4155-9B64-A0F3DD4461E2}" srcOrd="0" destOrd="0" presId="urn:microsoft.com/office/officeart/2005/8/layout/hierarchy1"/>
    <dgm:cxn modelId="{03934C55-3020-4962-87D3-584637DF16E6}" type="presOf" srcId="{33F6D907-2CD2-44F4-B91E-F912DB5F83D0}" destId="{826A3201-1B9A-403F-94CD-F68FF2507087}" srcOrd="0" destOrd="0" presId="urn:microsoft.com/office/officeart/2005/8/layout/hierarchy1"/>
    <dgm:cxn modelId="{FE173845-41D0-40D4-B886-FA31C80564F4}" srcId="{33F6D907-2CD2-44F4-B91E-F912DB5F83D0}" destId="{334AF881-E043-4896-8DAA-0CB976879983}" srcOrd="0" destOrd="0" parTransId="{B7214F4B-9FCE-40EB-87F3-BDB3F39F952E}" sibTransId="{D8526908-4430-4CC8-913B-D33D70FFC9C6}"/>
    <dgm:cxn modelId="{F5146755-EC87-496B-A692-4395D3B73431}" srcId="{334AF881-E043-4896-8DAA-0CB976879983}" destId="{FFA4C6B5-38F9-41EB-8275-87760EFAF99D}" srcOrd="0" destOrd="0" parTransId="{BA7CA6CD-5EEB-46A5-B2E0-187DC7022505}" sibTransId="{EA73BAC6-15D1-479C-8916-85B205841B9A}"/>
    <dgm:cxn modelId="{C1158EE1-1735-4873-8C20-184AD387D8E6}" type="presOf" srcId="{037216C9-42AF-445E-BC48-C6E62E56A596}" destId="{564570B8-F64A-4576-9C71-68334B6903D8}" srcOrd="0" destOrd="0" presId="urn:microsoft.com/office/officeart/2005/8/layout/hierarchy1"/>
    <dgm:cxn modelId="{B602D42B-CEA5-4EA6-B9F4-74C5AD0A9300}" type="presOf" srcId="{B7214F4B-9FCE-40EB-87F3-BDB3F39F952E}" destId="{AC646785-8748-4D63-8764-70C892487DCC}" srcOrd="0" destOrd="0" presId="urn:microsoft.com/office/officeart/2005/8/layout/hierarchy1"/>
    <dgm:cxn modelId="{76F807FA-8612-4540-B213-3F5578B8E03F}" srcId="{FFA4C6B5-38F9-41EB-8275-87760EFAF99D}" destId="{037216C9-42AF-445E-BC48-C6E62E56A596}" srcOrd="0" destOrd="0" parTransId="{7B1EF805-3AF0-4CA8-8D71-E1AB61B35E34}" sibTransId="{10AF5719-54E5-4728-8BAE-7C9A95799BF3}"/>
    <dgm:cxn modelId="{C679E732-E259-43A8-A14A-4C96EE90FDAB}" srcId="{E0AB2E90-9264-435C-B5CD-DB0E2F5DB0A6}" destId="{33F6D907-2CD2-44F4-B91E-F912DB5F83D0}" srcOrd="0" destOrd="0" parTransId="{F91731FA-0638-4229-B371-44E727346793}" sibTransId="{F946E2F9-BA22-42E6-AF70-A7A11B9F1CCB}"/>
    <dgm:cxn modelId="{6EC2B0A9-329E-433E-A489-E080F33702A8}" type="presParOf" srcId="{2C9A87C0-B1FE-478E-A5A2-1C86BDA337C8}" destId="{A437BF00-8098-4B6D-90DB-03B3695A7536}" srcOrd="0" destOrd="0" presId="urn:microsoft.com/office/officeart/2005/8/layout/hierarchy1"/>
    <dgm:cxn modelId="{375901EB-46C1-47EB-8965-D55CD8F637B9}" type="presParOf" srcId="{A437BF00-8098-4B6D-90DB-03B3695A7536}" destId="{F5F52824-2E96-433D-8948-382D122CAA86}" srcOrd="0" destOrd="0" presId="urn:microsoft.com/office/officeart/2005/8/layout/hierarchy1"/>
    <dgm:cxn modelId="{8D5F09AE-C423-4453-9C1B-35BEBD41A7D8}" type="presParOf" srcId="{F5F52824-2E96-433D-8948-382D122CAA86}" destId="{89044BE8-BA28-40FD-9186-0335C747D1B6}" srcOrd="0" destOrd="0" presId="urn:microsoft.com/office/officeart/2005/8/layout/hierarchy1"/>
    <dgm:cxn modelId="{7D12EA70-6895-444E-A1BA-87374F2D742B}" type="presParOf" srcId="{F5F52824-2E96-433D-8948-382D122CAA86}" destId="{826A3201-1B9A-403F-94CD-F68FF2507087}" srcOrd="1" destOrd="0" presId="urn:microsoft.com/office/officeart/2005/8/layout/hierarchy1"/>
    <dgm:cxn modelId="{11A70587-182D-416A-BD68-1D5C370C4CD6}" type="presParOf" srcId="{A437BF00-8098-4B6D-90DB-03B3695A7536}" destId="{B8A8BE02-975A-4A4F-9DB0-B0AF48EBEC04}" srcOrd="1" destOrd="0" presId="urn:microsoft.com/office/officeart/2005/8/layout/hierarchy1"/>
    <dgm:cxn modelId="{57F759F3-C821-475E-A756-E51AFB470484}" type="presParOf" srcId="{B8A8BE02-975A-4A4F-9DB0-B0AF48EBEC04}" destId="{AC646785-8748-4D63-8764-70C892487DCC}" srcOrd="0" destOrd="0" presId="urn:microsoft.com/office/officeart/2005/8/layout/hierarchy1"/>
    <dgm:cxn modelId="{519E90A0-5EF6-4A47-8AAC-8E1D79884BF4}" type="presParOf" srcId="{B8A8BE02-975A-4A4F-9DB0-B0AF48EBEC04}" destId="{EC0DF598-85D3-4DBE-9899-6D5790A9BE5E}" srcOrd="1" destOrd="0" presId="urn:microsoft.com/office/officeart/2005/8/layout/hierarchy1"/>
    <dgm:cxn modelId="{ACE0BA9E-9AE9-46D3-8D45-0304BBF9F516}" type="presParOf" srcId="{EC0DF598-85D3-4DBE-9899-6D5790A9BE5E}" destId="{05DB7D0A-196B-4002-852F-2850EAD2104A}" srcOrd="0" destOrd="0" presId="urn:microsoft.com/office/officeart/2005/8/layout/hierarchy1"/>
    <dgm:cxn modelId="{C5EBE6B4-EB89-49D4-9A32-D5E44C62D70E}" type="presParOf" srcId="{05DB7D0A-196B-4002-852F-2850EAD2104A}" destId="{1CF798DD-67B9-48FD-8A0A-2F3667C82C6D}" srcOrd="0" destOrd="0" presId="urn:microsoft.com/office/officeart/2005/8/layout/hierarchy1"/>
    <dgm:cxn modelId="{193A3C67-5F5A-4277-93D1-C0749BC01027}" type="presParOf" srcId="{05DB7D0A-196B-4002-852F-2850EAD2104A}" destId="{132A6CCF-E19F-45B9-A902-7A018F51DC3C}" srcOrd="1" destOrd="0" presId="urn:microsoft.com/office/officeart/2005/8/layout/hierarchy1"/>
    <dgm:cxn modelId="{E1072C9A-438E-4EDE-BAFE-33BB839D1799}" type="presParOf" srcId="{EC0DF598-85D3-4DBE-9899-6D5790A9BE5E}" destId="{0DD34A20-92BA-4C3E-8D3C-4058CC677D57}" srcOrd="1" destOrd="0" presId="urn:microsoft.com/office/officeart/2005/8/layout/hierarchy1"/>
    <dgm:cxn modelId="{5FE24C33-4A6E-4584-AD9D-11C18D9B57B6}" type="presParOf" srcId="{0DD34A20-92BA-4C3E-8D3C-4058CC677D57}" destId="{B0C9F119-B1E8-4E5E-81C4-1ABABCD1986A}" srcOrd="0" destOrd="0" presId="urn:microsoft.com/office/officeart/2005/8/layout/hierarchy1"/>
    <dgm:cxn modelId="{7B9B12C8-5976-4BDB-B1EC-18F660BEA377}" type="presParOf" srcId="{0DD34A20-92BA-4C3E-8D3C-4058CC677D57}" destId="{F1C81885-F4EF-44FA-9BF4-86D9A228B920}" srcOrd="1" destOrd="0" presId="urn:microsoft.com/office/officeart/2005/8/layout/hierarchy1"/>
    <dgm:cxn modelId="{7F967269-57F9-4637-AF2D-30018BDFB95C}" type="presParOf" srcId="{F1C81885-F4EF-44FA-9BF4-86D9A228B920}" destId="{8B850FF3-85F3-439C-A7BC-2D4338C633DC}" srcOrd="0" destOrd="0" presId="urn:microsoft.com/office/officeart/2005/8/layout/hierarchy1"/>
    <dgm:cxn modelId="{34403E63-80FE-425F-BC59-BFD0C4C73B0F}" type="presParOf" srcId="{8B850FF3-85F3-439C-A7BC-2D4338C633DC}" destId="{0D6F29B1-8FDF-4E24-9445-68D140F71CD1}" srcOrd="0" destOrd="0" presId="urn:microsoft.com/office/officeart/2005/8/layout/hierarchy1"/>
    <dgm:cxn modelId="{38A53EE8-151F-46BA-B30C-C89ED182125C}" type="presParOf" srcId="{8B850FF3-85F3-439C-A7BC-2D4338C633DC}" destId="{F017F8B8-8B42-4A7F-98C3-828EB50CD60F}" srcOrd="1" destOrd="0" presId="urn:microsoft.com/office/officeart/2005/8/layout/hierarchy1"/>
    <dgm:cxn modelId="{DC486225-4F80-46E6-9999-FB57D0BE42F0}" type="presParOf" srcId="{F1C81885-F4EF-44FA-9BF4-86D9A228B920}" destId="{C00E46C2-0A87-402F-8060-351AC5EC7263}" srcOrd="1" destOrd="0" presId="urn:microsoft.com/office/officeart/2005/8/layout/hierarchy1"/>
    <dgm:cxn modelId="{7C612A50-B806-4B58-8650-1AD9F2C96951}" type="presParOf" srcId="{C00E46C2-0A87-402F-8060-351AC5EC7263}" destId="{73E64CEF-1EF8-4155-9B64-A0F3DD4461E2}" srcOrd="0" destOrd="0" presId="urn:microsoft.com/office/officeart/2005/8/layout/hierarchy1"/>
    <dgm:cxn modelId="{510366A9-EC2E-4B80-9A76-2142D9A79A80}" type="presParOf" srcId="{C00E46C2-0A87-402F-8060-351AC5EC7263}" destId="{BADE2880-889A-4606-9F89-26D6F88558E7}" srcOrd="1" destOrd="0" presId="urn:microsoft.com/office/officeart/2005/8/layout/hierarchy1"/>
    <dgm:cxn modelId="{9FDA3ACE-4B77-4BB8-91E6-E236525EAAEF}" type="presParOf" srcId="{BADE2880-889A-4606-9F89-26D6F88558E7}" destId="{A99F5CE4-B368-434D-B947-5B7DA37FB593}" srcOrd="0" destOrd="0" presId="urn:microsoft.com/office/officeart/2005/8/layout/hierarchy1"/>
    <dgm:cxn modelId="{87ECCADC-6E68-4885-B305-8AF4ED842F3A}" type="presParOf" srcId="{A99F5CE4-B368-434D-B947-5B7DA37FB593}" destId="{E71A3D66-9343-4EE3-91C2-E8852FBB86E6}" srcOrd="0" destOrd="0" presId="urn:microsoft.com/office/officeart/2005/8/layout/hierarchy1"/>
    <dgm:cxn modelId="{4B50B1D4-E71F-41C4-B833-B0E04FA79A0C}" type="presParOf" srcId="{A99F5CE4-B368-434D-B947-5B7DA37FB593}" destId="{564570B8-F64A-4576-9C71-68334B6903D8}" srcOrd="1" destOrd="0" presId="urn:microsoft.com/office/officeart/2005/8/layout/hierarchy1"/>
    <dgm:cxn modelId="{0DB9A783-8638-492A-B664-4ED6D1B2363F}" type="presParOf" srcId="{BADE2880-889A-4606-9F89-26D6F88558E7}" destId="{1CE2168B-B8F5-4FA1-8BD5-DB4C65536CF3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0AB2E90-9264-435C-B5CD-DB0E2F5DB0A6}" type="doc">
      <dgm:prSet loTypeId="urn:microsoft.com/office/officeart/2005/8/layout/hierarchy1" loCatId="hierarchy" qsTypeId="urn:microsoft.com/office/officeart/2005/8/quickstyle/simple4" qsCatId="simple" csTypeId="urn:microsoft.com/office/officeart/2005/8/colors/accent1_4" csCatId="accent1" phldr="1"/>
      <dgm:spPr/>
      <dgm:t>
        <a:bodyPr/>
        <a:lstStyle/>
        <a:p>
          <a:endParaRPr lang="ru-RU"/>
        </a:p>
      </dgm:t>
    </dgm:pt>
    <dgm:pt modelId="{33F6D907-2CD2-44F4-B91E-F912DB5F83D0}">
      <dgm:prSet phldrT="[Текст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200" b="1" dirty="0" err="1" smtClean="0">
              <a:effectLst/>
            </a:rPr>
            <a:t>Педработники</a:t>
          </a:r>
          <a:r>
            <a:rPr lang="ru-RU" sz="1200" b="1" dirty="0" smtClean="0">
              <a:effectLst/>
            </a:rPr>
            <a:t> дошкольных образовательных учреждений</a:t>
          </a:r>
          <a:endParaRPr lang="ru-RU" sz="1200" b="1" dirty="0">
            <a:effectLst/>
          </a:endParaRPr>
        </a:p>
      </dgm:t>
    </dgm:pt>
    <dgm:pt modelId="{F91731FA-0638-4229-B371-44E727346793}" type="parTrans" cxnId="{C679E732-E259-43A8-A14A-4C96EE90FDAB}">
      <dgm:prSet/>
      <dgm:spPr/>
      <dgm:t>
        <a:bodyPr/>
        <a:lstStyle/>
        <a:p>
          <a:pPr algn="ctr"/>
          <a:endParaRPr lang="ru-RU" sz="1200" b="1">
            <a:effectLst/>
          </a:endParaRPr>
        </a:p>
      </dgm:t>
    </dgm:pt>
    <dgm:pt modelId="{F946E2F9-BA22-42E6-AF70-A7A11B9F1CCB}" type="sibTrans" cxnId="{C679E732-E259-43A8-A14A-4C96EE90FDAB}">
      <dgm:prSet/>
      <dgm:spPr/>
      <dgm:t>
        <a:bodyPr/>
        <a:lstStyle/>
        <a:p>
          <a:pPr algn="ctr"/>
          <a:endParaRPr lang="ru-RU" sz="1200" b="1">
            <a:effectLst/>
          </a:endParaRPr>
        </a:p>
      </dgm:t>
    </dgm:pt>
    <dgm:pt modelId="{334AF881-E043-4896-8DAA-0CB976879983}">
      <dgm:prSet phldrT="[Текст]" custT="1"/>
      <dgm:spPr/>
      <dgm:t>
        <a:bodyPr/>
        <a:lstStyle/>
        <a:p>
          <a:r>
            <a:rPr lang="ru-RU" sz="1200" b="1" dirty="0" smtClean="0">
              <a:effectLst/>
            </a:rPr>
            <a:t>Прогноз на 2016 год согласно «дорожным картам» - 100%</a:t>
          </a:r>
          <a:endParaRPr lang="ru-RU" sz="1200" b="1" dirty="0">
            <a:effectLst/>
          </a:endParaRPr>
        </a:p>
      </dgm:t>
    </dgm:pt>
    <dgm:pt modelId="{B7214F4B-9FCE-40EB-87F3-BDB3F39F952E}" type="parTrans" cxnId="{FE173845-41D0-40D4-B886-FA31C80564F4}">
      <dgm:prSet/>
      <dgm:spPr/>
      <dgm:t>
        <a:bodyPr/>
        <a:lstStyle/>
        <a:p>
          <a:endParaRPr lang="ru-RU" sz="1200"/>
        </a:p>
      </dgm:t>
    </dgm:pt>
    <dgm:pt modelId="{D8526908-4430-4CC8-913B-D33D70FFC9C6}" type="sibTrans" cxnId="{FE173845-41D0-40D4-B886-FA31C80564F4}">
      <dgm:prSet/>
      <dgm:spPr/>
      <dgm:t>
        <a:bodyPr/>
        <a:lstStyle/>
        <a:p>
          <a:endParaRPr lang="ru-RU" sz="1200"/>
        </a:p>
      </dgm:t>
    </dgm:pt>
    <dgm:pt modelId="{FFA4C6B5-38F9-41EB-8275-87760EFAF99D}">
      <dgm:prSet phldrT="[Текст]" custT="1"/>
      <dgm:spPr/>
      <dgm:t>
        <a:bodyPr/>
        <a:lstStyle/>
        <a:p>
          <a:r>
            <a:rPr lang="ru-RU" sz="1200" b="1" dirty="0" smtClean="0">
              <a:effectLst/>
            </a:rPr>
            <a:t>Фактически сложившийся уровень – 106,5%</a:t>
          </a:r>
          <a:endParaRPr lang="ru-RU" sz="1200" b="1" dirty="0">
            <a:effectLst/>
          </a:endParaRPr>
        </a:p>
      </dgm:t>
    </dgm:pt>
    <dgm:pt modelId="{BA7CA6CD-5EEB-46A5-B2E0-187DC7022505}" type="parTrans" cxnId="{F5146755-EC87-496B-A692-4395D3B73431}">
      <dgm:prSet/>
      <dgm:spPr/>
      <dgm:t>
        <a:bodyPr/>
        <a:lstStyle/>
        <a:p>
          <a:endParaRPr lang="ru-RU" sz="1200"/>
        </a:p>
      </dgm:t>
    </dgm:pt>
    <dgm:pt modelId="{EA73BAC6-15D1-479C-8916-85B205841B9A}" type="sibTrans" cxnId="{F5146755-EC87-496B-A692-4395D3B73431}">
      <dgm:prSet/>
      <dgm:spPr/>
      <dgm:t>
        <a:bodyPr/>
        <a:lstStyle/>
        <a:p>
          <a:endParaRPr lang="ru-RU" sz="1200"/>
        </a:p>
      </dgm:t>
    </dgm:pt>
    <dgm:pt modelId="{037216C9-42AF-445E-BC48-C6E62E56A596}">
      <dgm:prSet phldrT="[Текст]" custT="1"/>
      <dgm:spPr/>
      <dgm:t>
        <a:bodyPr/>
        <a:lstStyle/>
        <a:p>
          <a:r>
            <a:rPr lang="ru-RU" sz="1200" b="1" dirty="0" smtClean="0">
              <a:effectLst/>
            </a:rPr>
            <a:t>Фактически сложившаяся средняя зарплата – 21 562,38 руб.</a:t>
          </a:r>
          <a:endParaRPr lang="ru-RU" sz="1200" b="1" dirty="0">
            <a:effectLst/>
          </a:endParaRPr>
        </a:p>
      </dgm:t>
    </dgm:pt>
    <dgm:pt modelId="{7B1EF805-3AF0-4CA8-8D71-E1AB61B35E34}" type="parTrans" cxnId="{76F807FA-8612-4540-B213-3F5578B8E03F}">
      <dgm:prSet/>
      <dgm:spPr/>
      <dgm:t>
        <a:bodyPr/>
        <a:lstStyle/>
        <a:p>
          <a:endParaRPr lang="ru-RU" sz="1200"/>
        </a:p>
      </dgm:t>
    </dgm:pt>
    <dgm:pt modelId="{10AF5719-54E5-4728-8BAE-7C9A95799BF3}" type="sibTrans" cxnId="{76F807FA-8612-4540-B213-3F5578B8E03F}">
      <dgm:prSet/>
      <dgm:spPr/>
      <dgm:t>
        <a:bodyPr/>
        <a:lstStyle/>
        <a:p>
          <a:endParaRPr lang="ru-RU" sz="1200"/>
        </a:p>
      </dgm:t>
    </dgm:pt>
    <dgm:pt modelId="{2C9A87C0-B1FE-478E-A5A2-1C86BDA337C8}" type="pres">
      <dgm:prSet presAssocID="{E0AB2E90-9264-435C-B5CD-DB0E2F5DB0A6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437BF00-8098-4B6D-90DB-03B3695A7536}" type="pres">
      <dgm:prSet presAssocID="{33F6D907-2CD2-44F4-B91E-F912DB5F83D0}" presName="hierRoot1" presStyleCnt="0"/>
      <dgm:spPr/>
      <dgm:t>
        <a:bodyPr/>
        <a:lstStyle/>
        <a:p>
          <a:endParaRPr lang="ru-RU"/>
        </a:p>
      </dgm:t>
    </dgm:pt>
    <dgm:pt modelId="{F5F52824-2E96-433D-8948-382D122CAA86}" type="pres">
      <dgm:prSet presAssocID="{33F6D907-2CD2-44F4-B91E-F912DB5F83D0}" presName="composite" presStyleCnt="0"/>
      <dgm:spPr/>
      <dgm:t>
        <a:bodyPr/>
        <a:lstStyle/>
        <a:p>
          <a:endParaRPr lang="ru-RU"/>
        </a:p>
      </dgm:t>
    </dgm:pt>
    <dgm:pt modelId="{89044BE8-BA28-40FD-9186-0335C747D1B6}" type="pres">
      <dgm:prSet presAssocID="{33F6D907-2CD2-44F4-B91E-F912DB5F83D0}" presName="background" presStyleLbl="node0" presStyleIdx="0" presStyleCnt="1"/>
      <dgm:spPr/>
      <dgm:t>
        <a:bodyPr/>
        <a:lstStyle/>
        <a:p>
          <a:endParaRPr lang="ru-RU"/>
        </a:p>
      </dgm:t>
    </dgm:pt>
    <dgm:pt modelId="{826A3201-1B9A-403F-94CD-F68FF2507087}" type="pres">
      <dgm:prSet presAssocID="{33F6D907-2CD2-44F4-B91E-F912DB5F83D0}" presName="text" presStyleLbl="fgAcc0" presStyleIdx="0" presStyleCnt="1" custScaleX="137651" custScaleY="12925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8A8BE02-975A-4A4F-9DB0-B0AF48EBEC04}" type="pres">
      <dgm:prSet presAssocID="{33F6D907-2CD2-44F4-B91E-F912DB5F83D0}" presName="hierChild2" presStyleCnt="0"/>
      <dgm:spPr/>
      <dgm:t>
        <a:bodyPr/>
        <a:lstStyle/>
        <a:p>
          <a:endParaRPr lang="ru-RU"/>
        </a:p>
      </dgm:t>
    </dgm:pt>
    <dgm:pt modelId="{AC646785-8748-4D63-8764-70C892487DCC}" type="pres">
      <dgm:prSet presAssocID="{B7214F4B-9FCE-40EB-87F3-BDB3F39F952E}" presName="Name10" presStyleLbl="parChTrans1D2" presStyleIdx="0" presStyleCnt="1"/>
      <dgm:spPr/>
      <dgm:t>
        <a:bodyPr/>
        <a:lstStyle/>
        <a:p>
          <a:endParaRPr lang="ru-RU"/>
        </a:p>
      </dgm:t>
    </dgm:pt>
    <dgm:pt modelId="{EC0DF598-85D3-4DBE-9899-6D5790A9BE5E}" type="pres">
      <dgm:prSet presAssocID="{334AF881-E043-4896-8DAA-0CB976879983}" presName="hierRoot2" presStyleCnt="0"/>
      <dgm:spPr/>
      <dgm:t>
        <a:bodyPr/>
        <a:lstStyle/>
        <a:p>
          <a:endParaRPr lang="ru-RU"/>
        </a:p>
      </dgm:t>
    </dgm:pt>
    <dgm:pt modelId="{05DB7D0A-196B-4002-852F-2850EAD2104A}" type="pres">
      <dgm:prSet presAssocID="{334AF881-E043-4896-8DAA-0CB976879983}" presName="composite2" presStyleCnt="0"/>
      <dgm:spPr/>
      <dgm:t>
        <a:bodyPr/>
        <a:lstStyle/>
        <a:p>
          <a:endParaRPr lang="ru-RU"/>
        </a:p>
      </dgm:t>
    </dgm:pt>
    <dgm:pt modelId="{1CF798DD-67B9-48FD-8A0A-2F3667C82C6D}" type="pres">
      <dgm:prSet presAssocID="{334AF881-E043-4896-8DAA-0CB976879983}" presName="background2" presStyleLbl="node2" presStyleIdx="0" presStyleCnt="1"/>
      <dgm:spPr/>
      <dgm:t>
        <a:bodyPr/>
        <a:lstStyle/>
        <a:p>
          <a:endParaRPr lang="ru-RU"/>
        </a:p>
      </dgm:t>
    </dgm:pt>
    <dgm:pt modelId="{132A6CCF-E19F-45B9-A902-7A018F51DC3C}" type="pres">
      <dgm:prSet presAssocID="{334AF881-E043-4896-8DAA-0CB976879983}" presName="text2" presStyleLbl="fgAcc2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DD34A20-92BA-4C3E-8D3C-4058CC677D57}" type="pres">
      <dgm:prSet presAssocID="{334AF881-E043-4896-8DAA-0CB976879983}" presName="hierChild3" presStyleCnt="0"/>
      <dgm:spPr/>
      <dgm:t>
        <a:bodyPr/>
        <a:lstStyle/>
        <a:p>
          <a:endParaRPr lang="ru-RU"/>
        </a:p>
      </dgm:t>
    </dgm:pt>
    <dgm:pt modelId="{B0C9F119-B1E8-4E5E-81C4-1ABABCD1986A}" type="pres">
      <dgm:prSet presAssocID="{BA7CA6CD-5EEB-46A5-B2E0-187DC7022505}" presName="Name17" presStyleLbl="parChTrans1D3" presStyleIdx="0" presStyleCnt="1"/>
      <dgm:spPr/>
      <dgm:t>
        <a:bodyPr/>
        <a:lstStyle/>
        <a:p>
          <a:endParaRPr lang="ru-RU"/>
        </a:p>
      </dgm:t>
    </dgm:pt>
    <dgm:pt modelId="{F1C81885-F4EF-44FA-9BF4-86D9A228B920}" type="pres">
      <dgm:prSet presAssocID="{FFA4C6B5-38F9-41EB-8275-87760EFAF99D}" presName="hierRoot3" presStyleCnt="0"/>
      <dgm:spPr/>
      <dgm:t>
        <a:bodyPr/>
        <a:lstStyle/>
        <a:p>
          <a:endParaRPr lang="ru-RU"/>
        </a:p>
      </dgm:t>
    </dgm:pt>
    <dgm:pt modelId="{8B850FF3-85F3-439C-A7BC-2D4338C633DC}" type="pres">
      <dgm:prSet presAssocID="{FFA4C6B5-38F9-41EB-8275-87760EFAF99D}" presName="composite3" presStyleCnt="0"/>
      <dgm:spPr/>
      <dgm:t>
        <a:bodyPr/>
        <a:lstStyle/>
        <a:p>
          <a:endParaRPr lang="ru-RU"/>
        </a:p>
      </dgm:t>
    </dgm:pt>
    <dgm:pt modelId="{0D6F29B1-8FDF-4E24-9445-68D140F71CD1}" type="pres">
      <dgm:prSet presAssocID="{FFA4C6B5-38F9-41EB-8275-87760EFAF99D}" presName="background3" presStyleLbl="node3" presStyleIdx="0" presStyleCnt="1"/>
      <dgm:spPr/>
      <dgm:t>
        <a:bodyPr/>
        <a:lstStyle/>
        <a:p>
          <a:endParaRPr lang="ru-RU"/>
        </a:p>
      </dgm:t>
    </dgm:pt>
    <dgm:pt modelId="{F017F8B8-8B42-4A7F-98C3-828EB50CD60F}" type="pres">
      <dgm:prSet presAssocID="{FFA4C6B5-38F9-41EB-8275-87760EFAF99D}" presName="text3" presStyleLbl="fgAcc3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00E46C2-0A87-402F-8060-351AC5EC7263}" type="pres">
      <dgm:prSet presAssocID="{FFA4C6B5-38F9-41EB-8275-87760EFAF99D}" presName="hierChild4" presStyleCnt="0"/>
      <dgm:spPr/>
      <dgm:t>
        <a:bodyPr/>
        <a:lstStyle/>
        <a:p>
          <a:endParaRPr lang="ru-RU"/>
        </a:p>
      </dgm:t>
    </dgm:pt>
    <dgm:pt modelId="{73E64CEF-1EF8-4155-9B64-A0F3DD4461E2}" type="pres">
      <dgm:prSet presAssocID="{7B1EF805-3AF0-4CA8-8D71-E1AB61B35E34}" presName="Name23" presStyleLbl="parChTrans1D4" presStyleIdx="0" presStyleCnt="1"/>
      <dgm:spPr/>
      <dgm:t>
        <a:bodyPr/>
        <a:lstStyle/>
        <a:p>
          <a:endParaRPr lang="ru-RU"/>
        </a:p>
      </dgm:t>
    </dgm:pt>
    <dgm:pt modelId="{BADE2880-889A-4606-9F89-26D6F88558E7}" type="pres">
      <dgm:prSet presAssocID="{037216C9-42AF-445E-BC48-C6E62E56A596}" presName="hierRoot4" presStyleCnt="0"/>
      <dgm:spPr/>
      <dgm:t>
        <a:bodyPr/>
        <a:lstStyle/>
        <a:p>
          <a:endParaRPr lang="ru-RU"/>
        </a:p>
      </dgm:t>
    </dgm:pt>
    <dgm:pt modelId="{A99F5CE4-B368-434D-B947-5B7DA37FB593}" type="pres">
      <dgm:prSet presAssocID="{037216C9-42AF-445E-BC48-C6E62E56A596}" presName="composite4" presStyleCnt="0"/>
      <dgm:spPr/>
      <dgm:t>
        <a:bodyPr/>
        <a:lstStyle/>
        <a:p>
          <a:endParaRPr lang="ru-RU"/>
        </a:p>
      </dgm:t>
    </dgm:pt>
    <dgm:pt modelId="{E71A3D66-9343-4EE3-91C2-E8852FBB86E6}" type="pres">
      <dgm:prSet presAssocID="{037216C9-42AF-445E-BC48-C6E62E56A596}" presName="background4" presStyleLbl="node4" presStyleIdx="0" presStyleCnt="1"/>
      <dgm:spPr/>
      <dgm:t>
        <a:bodyPr/>
        <a:lstStyle/>
        <a:p>
          <a:endParaRPr lang="ru-RU"/>
        </a:p>
      </dgm:t>
    </dgm:pt>
    <dgm:pt modelId="{564570B8-F64A-4576-9C71-68334B6903D8}" type="pres">
      <dgm:prSet presAssocID="{037216C9-42AF-445E-BC48-C6E62E56A596}" presName="text4" presStyleLbl="fgAcc4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CE2168B-B8F5-4FA1-8BD5-DB4C65536CF3}" type="pres">
      <dgm:prSet presAssocID="{037216C9-42AF-445E-BC48-C6E62E56A596}" presName="hierChild5" presStyleCnt="0"/>
      <dgm:spPr/>
      <dgm:t>
        <a:bodyPr/>
        <a:lstStyle/>
        <a:p>
          <a:endParaRPr lang="ru-RU"/>
        </a:p>
      </dgm:t>
    </dgm:pt>
  </dgm:ptLst>
  <dgm:cxnLst>
    <dgm:cxn modelId="{74B58A9A-82B0-4691-AD52-CE5843AEDB63}" type="presOf" srcId="{B7214F4B-9FCE-40EB-87F3-BDB3F39F952E}" destId="{AC646785-8748-4D63-8764-70C892487DCC}" srcOrd="0" destOrd="0" presId="urn:microsoft.com/office/officeart/2005/8/layout/hierarchy1"/>
    <dgm:cxn modelId="{6AC3926A-4E73-456F-854A-5A4ECBBC2BA3}" type="presOf" srcId="{E0AB2E90-9264-435C-B5CD-DB0E2F5DB0A6}" destId="{2C9A87C0-B1FE-478E-A5A2-1C86BDA337C8}" srcOrd="0" destOrd="0" presId="urn:microsoft.com/office/officeart/2005/8/layout/hierarchy1"/>
    <dgm:cxn modelId="{DF570F5F-152A-4A5B-BDB4-F8CA0391083A}" type="presOf" srcId="{7B1EF805-3AF0-4CA8-8D71-E1AB61B35E34}" destId="{73E64CEF-1EF8-4155-9B64-A0F3DD4461E2}" srcOrd="0" destOrd="0" presId="urn:microsoft.com/office/officeart/2005/8/layout/hierarchy1"/>
    <dgm:cxn modelId="{52F56908-BB0F-44AF-89DD-4843B1AC7DFE}" type="presOf" srcId="{334AF881-E043-4896-8DAA-0CB976879983}" destId="{132A6CCF-E19F-45B9-A902-7A018F51DC3C}" srcOrd="0" destOrd="0" presId="urn:microsoft.com/office/officeart/2005/8/layout/hierarchy1"/>
    <dgm:cxn modelId="{FE173845-41D0-40D4-B886-FA31C80564F4}" srcId="{33F6D907-2CD2-44F4-B91E-F912DB5F83D0}" destId="{334AF881-E043-4896-8DAA-0CB976879983}" srcOrd="0" destOrd="0" parTransId="{B7214F4B-9FCE-40EB-87F3-BDB3F39F952E}" sibTransId="{D8526908-4430-4CC8-913B-D33D70FFC9C6}"/>
    <dgm:cxn modelId="{F5146755-EC87-496B-A692-4395D3B73431}" srcId="{334AF881-E043-4896-8DAA-0CB976879983}" destId="{FFA4C6B5-38F9-41EB-8275-87760EFAF99D}" srcOrd="0" destOrd="0" parTransId="{BA7CA6CD-5EEB-46A5-B2E0-187DC7022505}" sibTransId="{EA73BAC6-15D1-479C-8916-85B205841B9A}"/>
    <dgm:cxn modelId="{38F5A579-A3F0-494E-91AD-C9A8BB9FC723}" type="presOf" srcId="{33F6D907-2CD2-44F4-B91E-F912DB5F83D0}" destId="{826A3201-1B9A-403F-94CD-F68FF2507087}" srcOrd="0" destOrd="0" presId="urn:microsoft.com/office/officeart/2005/8/layout/hierarchy1"/>
    <dgm:cxn modelId="{ECFC6C95-7266-43AB-9F81-7B8190588A26}" type="presOf" srcId="{FFA4C6B5-38F9-41EB-8275-87760EFAF99D}" destId="{F017F8B8-8B42-4A7F-98C3-828EB50CD60F}" srcOrd="0" destOrd="0" presId="urn:microsoft.com/office/officeart/2005/8/layout/hierarchy1"/>
    <dgm:cxn modelId="{76F807FA-8612-4540-B213-3F5578B8E03F}" srcId="{FFA4C6B5-38F9-41EB-8275-87760EFAF99D}" destId="{037216C9-42AF-445E-BC48-C6E62E56A596}" srcOrd="0" destOrd="0" parTransId="{7B1EF805-3AF0-4CA8-8D71-E1AB61B35E34}" sibTransId="{10AF5719-54E5-4728-8BAE-7C9A95799BF3}"/>
    <dgm:cxn modelId="{5CA36197-3020-4B9D-B3EF-E4A05CD83C16}" type="presOf" srcId="{BA7CA6CD-5EEB-46A5-B2E0-187DC7022505}" destId="{B0C9F119-B1E8-4E5E-81C4-1ABABCD1986A}" srcOrd="0" destOrd="0" presId="urn:microsoft.com/office/officeart/2005/8/layout/hierarchy1"/>
    <dgm:cxn modelId="{7E2911E2-A9D4-46EE-AC9A-8E324B2B4B2F}" type="presOf" srcId="{037216C9-42AF-445E-BC48-C6E62E56A596}" destId="{564570B8-F64A-4576-9C71-68334B6903D8}" srcOrd="0" destOrd="0" presId="urn:microsoft.com/office/officeart/2005/8/layout/hierarchy1"/>
    <dgm:cxn modelId="{C679E732-E259-43A8-A14A-4C96EE90FDAB}" srcId="{E0AB2E90-9264-435C-B5CD-DB0E2F5DB0A6}" destId="{33F6D907-2CD2-44F4-B91E-F912DB5F83D0}" srcOrd="0" destOrd="0" parTransId="{F91731FA-0638-4229-B371-44E727346793}" sibTransId="{F946E2F9-BA22-42E6-AF70-A7A11B9F1CCB}"/>
    <dgm:cxn modelId="{51B90AAA-8E8D-4A29-8B4D-530B87C649A9}" type="presParOf" srcId="{2C9A87C0-B1FE-478E-A5A2-1C86BDA337C8}" destId="{A437BF00-8098-4B6D-90DB-03B3695A7536}" srcOrd="0" destOrd="0" presId="urn:microsoft.com/office/officeart/2005/8/layout/hierarchy1"/>
    <dgm:cxn modelId="{D67B5750-0F8E-47B7-A134-0485F799BF02}" type="presParOf" srcId="{A437BF00-8098-4B6D-90DB-03B3695A7536}" destId="{F5F52824-2E96-433D-8948-382D122CAA86}" srcOrd="0" destOrd="0" presId="urn:microsoft.com/office/officeart/2005/8/layout/hierarchy1"/>
    <dgm:cxn modelId="{5079B2DD-5BAA-4A07-AAA4-28B2B343CC43}" type="presParOf" srcId="{F5F52824-2E96-433D-8948-382D122CAA86}" destId="{89044BE8-BA28-40FD-9186-0335C747D1B6}" srcOrd="0" destOrd="0" presId="urn:microsoft.com/office/officeart/2005/8/layout/hierarchy1"/>
    <dgm:cxn modelId="{F6EF5B37-204B-4FE1-8AAC-BA5757209CF7}" type="presParOf" srcId="{F5F52824-2E96-433D-8948-382D122CAA86}" destId="{826A3201-1B9A-403F-94CD-F68FF2507087}" srcOrd="1" destOrd="0" presId="urn:microsoft.com/office/officeart/2005/8/layout/hierarchy1"/>
    <dgm:cxn modelId="{4EDBFBFF-A71D-4305-9441-040D016D91D1}" type="presParOf" srcId="{A437BF00-8098-4B6D-90DB-03B3695A7536}" destId="{B8A8BE02-975A-4A4F-9DB0-B0AF48EBEC04}" srcOrd="1" destOrd="0" presId="urn:microsoft.com/office/officeart/2005/8/layout/hierarchy1"/>
    <dgm:cxn modelId="{0257ED70-7087-4DD4-8ED9-017B80249D2E}" type="presParOf" srcId="{B8A8BE02-975A-4A4F-9DB0-B0AF48EBEC04}" destId="{AC646785-8748-4D63-8764-70C892487DCC}" srcOrd="0" destOrd="0" presId="urn:microsoft.com/office/officeart/2005/8/layout/hierarchy1"/>
    <dgm:cxn modelId="{9D29B07F-519F-454E-8EBA-DBC78AD1CCFA}" type="presParOf" srcId="{B8A8BE02-975A-4A4F-9DB0-B0AF48EBEC04}" destId="{EC0DF598-85D3-4DBE-9899-6D5790A9BE5E}" srcOrd="1" destOrd="0" presId="urn:microsoft.com/office/officeart/2005/8/layout/hierarchy1"/>
    <dgm:cxn modelId="{9E5F76B8-D8E5-4AE4-AE73-415466FF97D2}" type="presParOf" srcId="{EC0DF598-85D3-4DBE-9899-6D5790A9BE5E}" destId="{05DB7D0A-196B-4002-852F-2850EAD2104A}" srcOrd="0" destOrd="0" presId="urn:microsoft.com/office/officeart/2005/8/layout/hierarchy1"/>
    <dgm:cxn modelId="{356823AF-8270-4D2F-9AF7-C9E4B5E0A763}" type="presParOf" srcId="{05DB7D0A-196B-4002-852F-2850EAD2104A}" destId="{1CF798DD-67B9-48FD-8A0A-2F3667C82C6D}" srcOrd="0" destOrd="0" presId="urn:microsoft.com/office/officeart/2005/8/layout/hierarchy1"/>
    <dgm:cxn modelId="{ADE3BC3D-1D50-4DF3-B227-82ED5D222EE9}" type="presParOf" srcId="{05DB7D0A-196B-4002-852F-2850EAD2104A}" destId="{132A6CCF-E19F-45B9-A902-7A018F51DC3C}" srcOrd="1" destOrd="0" presId="urn:microsoft.com/office/officeart/2005/8/layout/hierarchy1"/>
    <dgm:cxn modelId="{E1AE99F5-1105-4B73-ACD1-122A9EF808EF}" type="presParOf" srcId="{EC0DF598-85D3-4DBE-9899-6D5790A9BE5E}" destId="{0DD34A20-92BA-4C3E-8D3C-4058CC677D57}" srcOrd="1" destOrd="0" presId="urn:microsoft.com/office/officeart/2005/8/layout/hierarchy1"/>
    <dgm:cxn modelId="{08759B1F-D13B-406B-9045-80137B722290}" type="presParOf" srcId="{0DD34A20-92BA-4C3E-8D3C-4058CC677D57}" destId="{B0C9F119-B1E8-4E5E-81C4-1ABABCD1986A}" srcOrd="0" destOrd="0" presId="urn:microsoft.com/office/officeart/2005/8/layout/hierarchy1"/>
    <dgm:cxn modelId="{FCB38549-D5AD-47E9-9A76-BF7D547FD162}" type="presParOf" srcId="{0DD34A20-92BA-4C3E-8D3C-4058CC677D57}" destId="{F1C81885-F4EF-44FA-9BF4-86D9A228B920}" srcOrd="1" destOrd="0" presId="urn:microsoft.com/office/officeart/2005/8/layout/hierarchy1"/>
    <dgm:cxn modelId="{4F97DEB3-049E-4E85-826F-7D38A94E7B9B}" type="presParOf" srcId="{F1C81885-F4EF-44FA-9BF4-86D9A228B920}" destId="{8B850FF3-85F3-439C-A7BC-2D4338C633DC}" srcOrd="0" destOrd="0" presId="urn:microsoft.com/office/officeart/2005/8/layout/hierarchy1"/>
    <dgm:cxn modelId="{3FDC65DD-CC5A-4386-BAC3-706600164164}" type="presParOf" srcId="{8B850FF3-85F3-439C-A7BC-2D4338C633DC}" destId="{0D6F29B1-8FDF-4E24-9445-68D140F71CD1}" srcOrd="0" destOrd="0" presId="urn:microsoft.com/office/officeart/2005/8/layout/hierarchy1"/>
    <dgm:cxn modelId="{35EFAAA1-592C-46A2-9ABA-479378BAAE23}" type="presParOf" srcId="{8B850FF3-85F3-439C-A7BC-2D4338C633DC}" destId="{F017F8B8-8B42-4A7F-98C3-828EB50CD60F}" srcOrd="1" destOrd="0" presId="urn:microsoft.com/office/officeart/2005/8/layout/hierarchy1"/>
    <dgm:cxn modelId="{FB286582-5E5B-4AA5-A5C9-0AAB124F9DFB}" type="presParOf" srcId="{F1C81885-F4EF-44FA-9BF4-86D9A228B920}" destId="{C00E46C2-0A87-402F-8060-351AC5EC7263}" srcOrd="1" destOrd="0" presId="urn:microsoft.com/office/officeart/2005/8/layout/hierarchy1"/>
    <dgm:cxn modelId="{68E35674-0461-47AE-AE13-327E83C63844}" type="presParOf" srcId="{C00E46C2-0A87-402F-8060-351AC5EC7263}" destId="{73E64CEF-1EF8-4155-9B64-A0F3DD4461E2}" srcOrd="0" destOrd="0" presId="urn:microsoft.com/office/officeart/2005/8/layout/hierarchy1"/>
    <dgm:cxn modelId="{A1DA0227-5664-48FB-96B2-165F98679E37}" type="presParOf" srcId="{C00E46C2-0A87-402F-8060-351AC5EC7263}" destId="{BADE2880-889A-4606-9F89-26D6F88558E7}" srcOrd="1" destOrd="0" presId="urn:microsoft.com/office/officeart/2005/8/layout/hierarchy1"/>
    <dgm:cxn modelId="{6F026247-9EF9-4112-9BF5-30F9CD4A7745}" type="presParOf" srcId="{BADE2880-889A-4606-9F89-26D6F88558E7}" destId="{A99F5CE4-B368-434D-B947-5B7DA37FB593}" srcOrd="0" destOrd="0" presId="urn:microsoft.com/office/officeart/2005/8/layout/hierarchy1"/>
    <dgm:cxn modelId="{EE44804A-ECE1-4DDB-8D0C-78A7CB77B961}" type="presParOf" srcId="{A99F5CE4-B368-434D-B947-5B7DA37FB593}" destId="{E71A3D66-9343-4EE3-91C2-E8852FBB86E6}" srcOrd="0" destOrd="0" presId="urn:microsoft.com/office/officeart/2005/8/layout/hierarchy1"/>
    <dgm:cxn modelId="{69DC9268-6631-4964-8549-A56EB98F09DC}" type="presParOf" srcId="{A99F5CE4-B368-434D-B947-5B7DA37FB593}" destId="{564570B8-F64A-4576-9C71-68334B6903D8}" srcOrd="1" destOrd="0" presId="urn:microsoft.com/office/officeart/2005/8/layout/hierarchy1"/>
    <dgm:cxn modelId="{91CADE94-987D-4B93-80B3-542E148CF7B8}" type="presParOf" srcId="{BADE2880-889A-4606-9F89-26D6F88558E7}" destId="{1CE2168B-B8F5-4FA1-8BD5-DB4C65536CF3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0AB2E90-9264-435C-B5CD-DB0E2F5DB0A6}" type="doc">
      <dgm:prSet loTypeId="urn:microsoft.com/office/officeart/2005/8/layout/hierarchy1" loCatId="hierarchy" qsTypeId="urn:microsoft.com/office/officeart/2005/8/quickstyle/simple4" qsCatId="simple" csTypeId="urn:microsoft.com/office/officeart/2005/8/colors/accent1_4" csCatId="accent1" phldr="1"/>
      <dgm:spPr/>
      <dgm:t>
        <a:bodyPr/>
        <a:lstStyle/>
        <a:p>
          <a:endParaRPr lang="ru-RU"/>
        </a:p>
      </dgm:t>
    </dgm:pt>
    <dgm:pt modelId="{33F6D907-2CD2-44F4-B91E-F912DB5F83D0}">
      <dgm:prSet phldrT="[Текст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200" b="1" dirty="0" err="1" smtClean="0">
              <a:effectLst/>
            </a:rPr>
            <a:t>Педработники</a:t>
          </a:r>
          <a:r>
            <a:rPr lang="ru-RU" sz="1200" b="1" dirty="0" smtClean="0">
              <a:effectLst/>
            </a:rPr>
            <a:t> учреждений дополнительного образования детей</a:t>
          </a:r>
          <a:endParaRPr lang="ru-RU" sz="1200" b="1" dirty="0">
            <a:effectLst/>
          </a:endParaRPr>
        </a:p>
      </dgm:t>
    </dgm:pt>
    <dgm:pt modelId="{F91731FA-0638-4229-B371-44E727346793}" type="parTrans" cxnId="{C679E732-E259-43A8-A14A-4C96EE90FDAB}">
      <dgm:prSet/>
      <dgm:spPr/>
      <dgm:t>
        <a:bodyPr/>
        <a:lstStyle/>
        <a:p>
          <a:pPr algn="ctr"/>
          <a:endParaRPr lang="ru-RU" sz="1200" b="1">
            <a:effectLst/>
          </a:endParaRPr>
        </a:p>
      </dgm:t>
    </dgm:pt>
    <dgm:pt modelId="{F946E2F9-BA22-42E6-AF70-A7A11B9F1CCB}" type="sibTrans" cxnId="{C679E732-E259-43A8-A14A-4C96EE90FDAB}">
      <dgm:prSet/>
      <dgm:spPr/>
      <dgm:t>
        <a:bodyPr/>
        <a:lstStyle/>
        <a:p>
          <a:pPr algn="ctr"/>
          <a:endParaRPr lang="ru-RU" sz="1200" b="1">
            <a:effectLst/>
          </a:endParaRPr>
        </a:p>
      </dgm:t>
    </dgm:pt>
    <dgm:pt modelId="{334AF881-E043-4896-8DAA-0CB976879983}">
      <dgm:prSet phldrT="[Текст]" custT="1"/>
      <dgm:spPr/>
      <dgm:t>
        <a:bodyPr/>
        <a:lstStyle/>
        <a:p>
          <a:r>
            <a:rPr lang="ru-RU" sz="1200" b="1" dirty="0" smtClean="0">
              <a:effectLst/>
            </a:rPr>
            <a:t>Прогноз на 2016 год согласно «дорожным картам» - 90%</a:t>
          </a:r>
          <a:endParaRPr lang="ru-RU" sz="1200" b="1" dirty="0">
            <a:effectLst/>
          </a:endParaRPr>
        </a:p>
      </dgm:t>
    </dgm:pt>
    <dgm:pt modelId="{B7214F4B-9FCE-40EB-87F3-BDB3F39F952E}" type="parTrans" cxnId="{FE173845-41D0-40D4-B886-FA31C80564F4}">
      <dgm:prSet/>
      <dgm:spPr/>
      <dgm:t>
        <a:bodyPr/>
        <a:lstStyle/>
        <a:p>
          <a:endParaRPr lang="ru-RU" sz="1200"/>
        </a:p>
      </dgm:t>
    </dgm:pt>
    <dgm:pt modelId="{D8526908-4430-4CC8-913B-D33D70FFC9C6}" type="sibTrans" cxnId="{FE173845-41D0-40D4-B886-FA31C80564F4}">
      <dgm:prSet/>
      <dgm:spPr/>
      <dgm:t>
        <a:bodyPr/>
        <a:lstStyle/>
        <a:p>
          <a:endParaRPr lang="ru-RU" sz="1200"/>
        </a:p>
      </dgm:t>
    </dgm:pt>
    <dgm:pt modelId="{FFA4C6B5-38F9-41EB-8275-87760EFAF99D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100" b="1" dirty="0" smtClean="0">
              <a:effectLst/>
            </a:rPr>
            <a:t>Фактически сложившийся уровень – 90,1% (образование)</a:t>
          </a:r>
        </a:p>
        <a:p>
          <a:pPr>
            <a:spcAft>
              <a:spcPts val="0"/>
            </a:spcAft>
          </a:pPr>
          <a:r>
            <a:rPr lang="ru-RU" sz="1100" b="1" dirty="0" smtClean="0">
              <a:effectLst/>
            </a:rPr>
            <a:t>- 106,8% (в целом по городу)</a:t>
          </a:r>
          <a:endParaRPr lang="ru-RU" sz="1100" b="1" dirty="0">
            <a:effectLst/>
          </a:endParaRPr>
        </a:p>
      </dgm:t>
    </dgm:pt>
    <dgm:pt modelId="{BA7CA6CD-5EEB-46A5-B2E0-187DC7022505}" type="parTrans" cxnId="{F5146755-EC87-496B-A692-4395D3B73431}">
      <dgm:prSet/>
      <dgm:spPr/>
      <dgm:t>
        <a:bodyPr/>
        <a:lstStyle/>
        <a:p>
          <a:endParaRPr lang="ru-RU" sz="1200"/>
        </a:p>
      </dgm:t>
    </dgm:pt>
    <dgm:pt modelId="{EA73BAC6-15D1-479C-8916-85B205841B9A}" type="sibTrans" cxnId="{F5146755-EC87-496B-A692-4395D3B73431}">
      <dgm:prSet/>
      <dgm:spPr/>
      <dgm:t>
        <a:bodyPr/>
        <a:lstStyle/>
        <a:p>
          <a:endParaRPr lang="ru-RU" sz="1200"/>
        </a:p>
      </dgm:t>
    </dgm:pt>
    <dgm:pt modelId="{037216C9-42AF-445E-BC48-C6E62E56A596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200" b="1" dirty="0" smtClean="0">
              <a:effectLst/>
            </a:rPr>
            <a:t>Фактически сложившаяся средняя зарплата – 22 829,1 руб.</a:t>
          </a:r>
        </a:p>
        <a:p>
          <a:pPr>
            <a:spcAft>
              <a:spcPts val="0"/>
            </a:spcAft>
          </a:pPr>
          <a:r>
            <a:rPr lang="ru-RU" sz="1200" b="1" dirty="0" smtClean="0">
              <a:effectLst/>
            </a:rPr>
            <a:t>– 27 054,78 руб.</a:t>
          </a:r>
          <a:endParaRPr lang="ru-RU" sz="1200" b="1" dirty="0">
            <a:effectLst/>
          </a:endParaRPr>
        </a:p>
      </dgm:t>
    </dgm:pt>
    <dgm:pt modelId="{7B1EF805-3AF0-4CA8-8D71-E1AB61B35E34}" type="parTrans" cxnId="{76F807FA-8612-4540-B213-3F5578B8E03F}">
      <dgm:prSet/>
      <dgm:spPr/>
      <dgm:t>
        <a:bodyPr/>
        <a:lstStyle/>
        <a:p>
          <a:endParaRPr lang="ru-RU" sz="1200"/>
        </a:p>
      </dgm:t>
    </dgm:pt>
    <dgm:pt modelId="{10AF5719-54E5-4728-8BAE-7C9A95799BF3}" type="sibTrans" cxnId="{76F807FA-8612-4540-B213-3F5578B8E03F}">
      <dgm:prSet/>
      <dgm:spPr/>
      <dgm:t>
        <a:bodyPr/>
        <a:lstStyle/>
        <a:p>
          <a:endParaRPr lang="ru-RU" sz="1200"/>
        </a:p>
      </dgm:t>
    </dgm:pt>
    <dgm:pt modelId="{2C9A87C0-B1FE-478E-A5A2-1C86BDA337C8}" type="pres">
      <dgm:prSet presAssocID="{E0AB2E90-9264-435C-B5CD-DB0E2F5DB0A6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437BF00-8098-4B6D-90DB-03B3695A7536}" type="pres">
      <dgm:prSet presAssocID="{33F6D907-2CD2-44F4-B91E-F912DB5F83D0}" presName="hierRoot1" presStyleCnt="0"/>
      <dgm:spPr/>
      <dgm:t>
        <a:bodyPr/>
        <a:lstStyle/>
        <a:p>
          <a:endParaRPr lang="ru-RU"/>
        </a:p>
      </dgm:t>
    </dgm:pt>
    <dgm:pt modelId="{F5F52824-2E96-433D-8948-382D122CAA86}" type="pres">
      <dgm:prSet presAssocID="{33F6D907-2CD2-44F4-B91E-F912DB5F83D0}" presName="composite" presStyleCnt="0"/>
      <dgm:spPr/>
      <dgm:t>
        <a:bodyPr/>
        <a:lstStyle/>
        <a:p>
          <a:endParaRPr lang="ru-RU"/>
        </a:p>
      </dgm:t>
    </dgm:pt>
    <dgm:pt modelId="{89044BE8-BA28-40FD-9186-0335C747D1B6}" type="pres">
      <dgm:prSet presAssocID="{33F6D907-2CD2-44F4-B91E-F912DB5F83D0}" presName="background" presStyleLbl="node0" presStyleIdx="0" presStyleCnt="1"/>
      <dgm:spPr/>
      <dgm:t>
        <a:bodyPr/>
        <a:lstStyle/>
        <a:p>
          <a:endParaRPr lang="ru-RU"/>
        </a:p>
      </dgm:t>
    </dgm:pt>
    <dgm:pt modelId="{826A3201-1B9A-403F-94CD-F68FF2507087}" type="pres">
      <dgm:prSet presAssocID="{33F6D907-2CD2-44F4-B91E-F912DB5F83D0}" presName="text" presStyleLbl="fgAcc0" presStyleIdx="0" presStyleCnt="1" custScaleX="144137" custScaleY="12996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8A8BE02-975A-4A4F-9DB0-B0AF48EBEC04}" type="pres">
      <dgm:prSet presAssocID="{33F6D907-2CD2-44F4-B91E-F912DB5F83D0}" presName="hierChild2" presStyleCnt="0"/>
      <dgm:spPr/>
      <dgm:t>
        <a:bodyPr/>
        <a:lstStyle/>
        <a:p>
          <a:endParaRPr lang="ru-RU"/>
        </a:p>
      </dgm:t>
    </dgm:pt>
    <dgm:pt modelId="{AC646785-8748-4D63-8764-70C892487DCC}" type="pres">
      <dgm:prSet presAssocID="{B7214F4B-9FCE-40EB-87F3-BDB3F39F952E}" presName="Name10" presStyleLbl="parChTrans1D2" presStyleIdx="0" presStyleCnt="1"/>
      <dgm:spPr/>
      <dgm:t>
        <a:bodyPr/>
        <a:lstStyle/>
        <a:p>
          <a:endParaRPr lang="ru-RU"/>
        </a:p>
      </dgm:t>
    </dgm:pt>
    <dgm:pt modelId="{EC0DF598-85D3-4DBE-9899-6D5790A9BE5E}" type="pres">
      <dgm:prSet presAssocID="{334AF881-E043-4896-8DAA-0CB976879983}" presName="hierRoot2" presStyleCnt="0"/>
      <dgm:spPr/>
      <dgm:t>
        <a:bodyPr/>
        <a:lstStyle/>
        <a:p>
          <a:endParaRPr lang="ru-RU"/>
        </a:p>
      </dgm:t>
    </dgm:pt>
    <dgm:pt modelId="{05DB7D0A-196B-4002-852F-2850EAD2104A}" type="pres">
      <dgm:prSet presAssocID="{334AF881-E043-4896-8DAA-0CB976879983}" presName="composite2" presStyleCnt="0"/>
      <dgm:spPr/>
      <dgm:t>
        <a:bodyPr/>
        <a:lstStyle/>
        <a:p>
          <a:endParaRPr lang="ru-RU"/>
        </a:p>
      </dgm:t>
    </dgm:pt>
    <dgm:pt modelId="{1CF798DD-67B9-48FD-8A0A-2F3667C82C6D}" type="pres">
      <dgm:prSet presAssocID="{334AF881-E043-4896-8DAA-0CB976879983}" presName="background2" presStyleLbl="node2" presStyleIdx="0" presStyleCnt="1"/>
      <dgm:spPr/>
      <dgm:t>
        <a:bodyPr/>
        <a:lstStyle/>
        <a:p>
          <a:endParaRPr lang="ru-RU"/>
        </a:p>
      </dgm:t>
    </dgm:pt>
    <dgm:pt modelId="{132A6CCF-E19F-45B9-A902-7A018F51DC3C}" type="pres">
      <dgm:prSet presAssocID="{334AF881-E043-4896-8DAA-0CB976879983}" presName="text2" presStyleLbl="fgAcc2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DD34A20-92BA-4C3E-8D3C-4058CC677D57}" type="pres">
      <dgm:prSet presAssocID="{334AF881-E043-4896-8DAA-0CB976879983}" presName="hierChild3" presStyleCnt="0"/>
      <dgm:spPr/>
      <dgm:t>
        <a:bodyPr/>
        <a:lstStyle/>
        <a:p>
          <a:endParaRPr lang="ru-RU"/>
        </a:p>
      </dgm:t>
    </dgm:pt>
    <dgm:pt modelId="{B0C9F119-B1E8-4E5E-81C4-1ABABCD1986A}" type="pres">
      <dgm:prSet presAssocID="{BA7CA6CD-5EEB-46A5-B2E0-187DC7022505}" presName="Name17" presStyleLbl="parChTrans1D3" presStyleIdx="0" presStyleCnt="1"/>
      <dgm:spPr/>
      <dgm:t>
        <a:bodyPr/>
        <a:lstStyle/>
        <a:p>
          <a:endParaRPr lang="ru-RU"/>
        </a:p>
      </dgm:t>
    </dgm:pt>
    <dgm:pt modelId="{F1C81885-F4EF-44FA-9BF4-86D9A228B920}" type="pres">
      <dgm:prSet presAssocID="{FFA4C6B5-38F9-41EB-8275-87760EFAF99D}" presName="hierRoot3" presStyleCnt="0"/>
      <dgm:spPr/>
      <dgm:t>
        <a:bodyPr/>
        <a:lstStyle/>
        <a:p>
          <a:endParaRPr lang="ru-RU"/>
        </a:p>
      </dgm:t>
    </dgm:pt>
    <dgm:pt modelId="{8B850FF3-85F3-439C-A7BC-2D4338C633DC}" type="pres">
      <dgm:prSet presAssocID="{FFA4C6B5-38F9-41EB-8275-87760EFAF99D}" presName="composite3" presStyleCnt="0"/>
      <dgm:spPr/>
      <dgm:t>
        <a:bodyPr/>
        <a:lstStyle/>
        <a:p>
          <a:endParaRPr lang="ru-RU"/>
        </a:p>
      </dgm:t>
    </dgm:pt>
    <dgm:pt modelId="{0D6F29B1-8FDF-4E24-9445-68D140F71CD1}" type="pres">
      <dgm:prSet presAssocID="{FFA4C6B5-38F9-41EB-8275-87760EFAF99D}" presName="background3" presStyleLbl="node3" presStyleIdx="0" presStyleCnt="1"/>
      <dgm:spPr/>
      <dgm:t>
        <a:bodyPr/>
        <a:lstStyle/>
        <a:p>
          <a:endParaRPr lang="ru-RU"/>
        </a:p>
      </dgm:t>
    </dgm:pt>
    <dgm:pt modelId="{F017F8B8-8B42-4A7F-98C3-828EB50CD60F}" type="pres">
      <dgm:prSet presAssocID="{FFA4C6B5-38F9-41EB-8275-87760EFAF99D}" presName="text3" presStyleLbl="fgAcc3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00E46C2-0A87-402F-8060-351AC5EC7263}" type="pres">
      <dgm:prSet presAssocID="{FFA4C6B5-38F9-41EB-8275-87760EFAF99D}" presName="hierChild4" presStyleCnt="0"/>
      <dgm:spPr/>
      <dgm:t>
        <a:bodyPr/>
        <a:lstStyle/>
        <a:p>
          <a:endParaRPr lang="ru-RU"/>
        </a:p>
      </dgm:t>
    </dgm:pt>
    <dgm:pt modelId="{73E64CEF-1EF8-4155-9B64-A0F3DD4461E2}" type="pres">
      <dgm:prSet presAssocID="{7B1EF805-3AF0-4CA8-8D71-E1AB61B35E34}" presName="Name23" presStyleLbl="parChTrans1D4" presStyleIdx="0" presStyleCnt="1"/>
      <dgm:spPr/>
      <dgm:t>
        <a:bodyPr/>
        <a:lstStyle/>
        <a:p>
          <a:endParaRPr lang="ru-RU"/>
        </a:p>
      </dgm:t>
    </dgm:pt>
    <dgm:pt modelId="{BADE2880-889A-4606-9F89-26D6F88558E7}" type="pres">
      <dgm:prSet presAssocID="{037216C9-42AF-445E-BC48-C6E62E56A596}" presName="hierRoot4" presStyleCnt="0"/>
      <dgm:spPr/>
      <dgm:t>
        <a:bodyPr/>
        <a:lstStyle/>
        <a:p>
          <a:endParaRPr lang="ru-RU"/>
        </a:p>
      </dgm:t>
    </dgm:pt>
    <dgm:pt modelId="{A99F5CE4-B368-434D-B947-5B7DA37FB593}" type="pres">
      <dgm:prSet presAssocID="{037216C9-42AF-445E-BC48-C6E62E56A596}" presName="composite4" presStyleCnt="0"/>
      <dgm:spPr/>
      <dgm:t>
        <a:bodyPr/>
        <a:lstStyle/>
        <a:p>
          <a:endParaRPr lang="ru-RU"/>
        </a:p>
      </dgm:t>
    </dgm:pt>
    <dgm:pt modelId="{E71A3D66-9343-4EE3-91C2-E8852FBB86E6}" type="pres">
      <dgm:prSet presAssocID="{037216C9-42AF-445E-BC48-C6E62E56A596}" presName="background4" presStyleLbl="node4" presStyleIdx="0" presStyleCnt="1"/>
      <dgm:spPr/>
      <dgm:t>
        <a:bodyPr/>
        <a:lstStyle/>
        <a:p>
          <a:endParaRPr lang="ru-RU"/>
        </a:p>
      </dgm:t>
    </dgm:pt>
    <dgm:pt modelId="{564570B8-F64A-4576-9C71-68334B6903D8}" type="pres">
      <dgm:prSet presAssocID="{037216C9-42AF-445E-BC48-C6E62E56A596}" presName="text4" presStyleLbl="fgAcc4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CE2168B-B8F5-4FA1-8BD5-DB4C65536CF3}" type="pres">
      <dgm:prSet presAssocID="{037216C9-42AF-445E-BC48-C6E62E56A596}" presName="hierChild5" presStyleCnt="0"/>
      <dgm:spPr/>
      <dgm:t>
        <a:bodyPr/>
        <a:lstStyle/>
        <a:p>
          <a:endParaRPr lang="ru-RU"/>
        </a:p>
      </dgm:t>
    </dgm:pt>
  </dgm:ptLst>
  <dgm:cxnLst>
    <dgm:cxn modelId="{1FF61F65-5750-4734-A5C7-E410EBD4E734}" type="presOf" srcId="{E0AB2E90-9264-435C-B5CD-DB0E2F5DB0A6}" destId="{2C9A87C0-B1FE-478E-A5A2-1C86BDA337C8}" srcOrd="0" destOrd="0" presId="urn:microsoft.com/office/officeart/2005/8/layout/hierarchy1"/>
    <dgm:cxn modelId="{9AEA6451-6351-4B83-92A5-345CA60F26A6}" type="presOf" srcId="{037216C9-42AF-445E-BC48-C6E62E56A596}" destId="{564570B8-F64A-4576-9C71-68334B6903D8}" srcOrd="0" destOrd="0" presId="urn:microsoft.com/office/officeart/2005/8/layout/hierarchy1"/>
    <dgm:cxn modelId="{F3C3F00C-5670-4058-AFFF-AF5D6D9B0B84}" type="presOf" srcId="{B7214F4B-9FCE-40EB-87F3-BDB3F39F952E}" destId="{AC646785-8748-4D63-8764-70C892487DCC}" srcOrd="0" destOrd="0" presId="urn:microsoft.com/office/officeart/2005/8/layout/hierarchy1"/>
    <dgm:cxn modelId="{BB79C558-EC9B-4DE6-99D4-F84AEB340F63}" type="presOf" srcId="{BA7CA6CD-5EEB-46A5-B2E0-187DC7022505}" destId="{B0C9F119-B1E8-4E5E-81C4-1ABABCD1986A}" srcOrd="0" destOrd="0" presId="urn:microsoft.com/office/officeart/2005/8/layout/hierarchy1"/>
    <dgm:cxn modelId="{D23924E5-E94B-4493-8170-2C0C31A58CB9}" type="presOf" srcId="{334AF881-E043-4896-8DAA-0CB976879983}" destId="{132A6CCF-E19F-45B9-A902-7A018F51DC3C}" srcOrd="0" destOrd="0" presId="urn:microsoft.com/office/officeart/2005/8/layout/hierarchy1"/>
    <dgm:cxn modelId="{FE173845-41D0-40D4-B886-FA31C80564F4}" srcId="{33F6D907-2CD2-44F4-B91E-F912DB5F83D0}" destId="{334AF881-E043-4896-8DAA-0CB976879983}" srcOrd="0" destOrd="0" parTransId="{B7214F4B-9FCE-40EB-87F3-BDB3F39F952E}" sibTransId="{D8526908-4430-4CC8-913B-D33D70FFC9C6}"/>
    <dgm:cxn modelId="{F5146755-EC87-496B-A692-4395D3B73431}" srcId="{334AF881-E043-4896-8DAA-0CB976879983}" destId="{FFA4C6B5-38F9-41EB-8275-87760EFAF99D}" srcOrd="0" destOrd="0" parTransId="{BA7CA6CD-5EEB-46A5-B2E0-187DC7022505}" sibTransId="{EA73BAC6-15D1-479C-8916-85B205841B9A}"/>
    <dgm:cxn modelId="{39A196A7-8976-4457-8159-703EB0DE7219}" type="presOf" srcId="{33F6D907-2CD2-44F4-B91E-F912DB5F83D0}" destId="{826A3201-1B9A-403F-94CD-F68FF2507087}" srcOrd="0" destOrd="0" presId="urn:microsoft.com/office/officeart/2005/8/layout/hierarchy1"/>
    <dgm:cxn modelId="{3B6C7CA2-3E9E-4C36-8560-C6FA3E70AF57}" type="presOf" srcId="{FFA4C6B5-38F9-41EB-8275-87760EFAF99D}" destId="{F017F8B8-8B42-4A7F-98C3-828EB50CD60F}" srcOrd="0" destOrd="0" presId="urn:microsoft.com/office/officeart/2005/8/layout/hierarchy1"/>
    <dgm:cxn modelId="{76F807FA-8612-4540-B213-3F5578B8E03F}" srcId="{FFA4C6B5-38F9-41EB-8275-87760EFAF99D}" destId="{037216C9-42AF-445E-BC48-C6E62E56A596}" srcOrd="0" destOrd="0" parTransId="{7B1EF805-3AF0-4CA8-8D71-E1AB61B35E34}" sibTransId="{10AF5719-54E5-4728-8BAE-7C9A95799BF3}"/>
    <dgm:cxn modelId="{4BE067FA-EFF1-42C8-92D7-DA56179DF95A}" type="presOf" srcId="{7B1EF805-3AF0-4CA8-8D71-E1AB61B35E34}" destId="{73E64CEF-1EF8-4155-9B64-A0F3DD4461E2}" srcOrd="0" destOrd="0" presId="urn:microsoft.com/office/officeart/2005/8/layout/hierarchy1"/>
    <dgm:cxn modelId="{C679E732-E259-43A8-A14A-4C96EE90FDAB}" srcId="{E0AB2E90-9264-435C-B5CD-DB0E2F5DB0A6}" destId="{33F6D907-2CD2-44F4-B91E-F912DB5F83D0}" srcOrd="0" destOrd="0" parTransId="{F91731FA-0638-4229-B371-44E727346793}" sibTransId="{F946E2F9-BA22-42E6-AF70-A7A11B9F1CCB}"/>
    <dgm:cxn modelId="{458F4633-DB01-4B10-BEFD-BEC1384D81DF}" type="presParOf" srcId="{2C9A87C0-B1FE-478E-A5A2-1C86BDA337C8}" destId="{A437BF00-8098-4B6D-90DB-03B3695A7536}" srcOrd="0" destOrd="0" presId="urn:microsoft.com/office/officeart/2005/8/layout/hierarchy1"/>
    <dgm:cxn modelId="{B122582F-6C77-40E0-B0C8-823AEFA20191}" type="presParOf" srcId="{A437BF00-8098-4B6D-90DB-03B3695A7536}" destId="{F5F52824-2E96-433D-8948-382D122CAA86}" srcOrd="0" destOrd="0" presId="urn:microsoft.com/office/officeart/2005/8/layout/hierarchy1"/>
    <dgm:cxn modelId="{0301DE62-0454-4574-AC00-EA91814A4929}" type="presParOf" srcId="{F5F52824-2E96-433D-8948-382D122CAA86}" destId="{89044BE8-BA28-40FD-9186-0335C747D1B6}" srcOrd="0" destOrd="0" presId="urn:microsoft.com/office/officeart/2005/8/layout/hierarchy1"/>
    <dgm:cxn modelId="{B1331988-B5A4-46A5-A2E7-2ADF0EDF543D}" type="presParOf" srcId="{F5F52824-2E96-433D-8948-382D122CAA86}" destId="{826A3201-1B9A-403F-94CD-F68FF2507087}" srcOrd="1" destOrd="0" presId="urn:microsoft.com/office/officeart/2005/8/layout/hierarchy1"/>
    <dgm:cxn modelId="{CC22031F-1139-4326-BB83-D0B1D2523FD6}" type="presParOf" srcId="{A437BF00-8098-4B6D-90DB-03B3695A7536}" destId="{B8A8BE02-975A-4A4F-9DB0-B0AF48EBEC04}" srcOrd="1" destOrd="0" presId="urn:microsoft.com/office/officeart/2005/8/layout/hierarchy1"/>
    <dgm:cxn modelId="{963CB035-BC3B-418F-80FD-6ED143F0DA96}" type="presParOf" srcId="{B8A8BE02-975A-4A4F-9DB0-B0AF48EBEC04}" destId="{AC646785-8748-4D63-8764-70C892487DCC}" srcOrd="0" destOrd="0" presId="urn:microsoft.com/office/officeart/2005/8/layout/hierarchy1"/>
    <dgm:cxn modelId="{A9F762BD-96B2-4943-9583-ADA161B2B237}" type="presParOf" srcId="{B8A8BE02-975A-4A4F-9DB0-B0AF48EBEC04}" destId="{EC0DF598-85D3-4DBE-9899-6D5790A9BE5E}" srcOrd="1" destOrd="0" presId="urn:microsoft.com/office/officeart/2005/8/layout/hierarchy1"/>
    <dgm:cxn modelId="{F0189BB1-8A10-4B2F-B669-4E7DB8108DC4}" type="presParOf" srcId="{EC0DF598-85D3-4DBE-9899-6D5790A9BE5E}" destId="{05DB7D0A-196B-4002-852F-2850EAD2104A}" srcOrd="0" destOrd="0" presId="urn:microsoft.com/office/officeart/2005/8/layout/hierarchy1"/>
    <dgm:cxn modelId="{4546E882-2386-4B3F-9192-3CEF7600F0EA}" type="presParOf" srcId="{05DB7D0A-196B-4002-852F-2850EAD2104A}" destId="{1CF798DD-67B9-48FD-8A0A-2F3667C82C6D}" srcOrd="0" destOrd="0" presId="urn:microsoft.com/office/officeart/2005/8/layout/hierarchy1"/>
    <dgm:cxn modelId="{3C8EDEDB-3A09-4EEC-A41A-727ED23A3EC9}" type="presParOf" srcId="{05DB7D0A-196B-4002-852F-2850EAD2104A}" destId="{132A6CCF-E19F-45B9-A902-7A018F51DC3C}" srcOrd="1" destOrd="0" presId="urn:microsoft.com/office/officeart/2005/8/layout/hierarchy1"/>
    <dgm:cxn modelId="{CA8021E3-D038-42A3-8FC0-712788AFA839}" type="presParOf" srcId="{EC0DF598-85D3-4DBE-9899-6D5790A9BE5E}" destId="{0DD34A20-92BA-4C3E-8D3C-4058CC677D57}" srcOrd="1" destOrd="0" presId="urn:microsoft.com/office/officeart/2005/8/layout/hierarchy1"/>
    <dgm:cxn modelId="{64F1F10C-9CA3-4EDD-A6B6-152465813453}" type="presParOf" srcId="{0DD34A20-92BA-4C3E-8D3C-4058CC677D57}" destId="{B0C9F119-B1E8-4E5E-81C4-1ABABCD1986A}" srcOrd="0" destOrd="0" presId="urn:microsoft.com/office/officeart/2005/8/layout/hierarchy1"/>
    <dgm:cxn modelId="{81329677-7CB0-46BD-9CBE-73B48F6372A9}" type="presParOf" srcId="{0DD34A20-92BA-4C3E-8D3C-4058CC677D57}" destId="{F1C81885-F4EF-44FA-9BF4-86D9A228B920}" srcOrd="1" destOrd="0" presId="urn:microsoft.com/office/officeart/2005/8/layout/hierarchy1"/>
    <dgm:cxn modelId="{59DF5002-523A-4E5F-AF3E-7A6F272B1EB4}" type="presParOf" srcId="{F1C81885-F4EF-44FA-9BF4-86D9A228B920}" destId="{8B850FF3-85F3-439C-A7BC-2D4338C633DC}" srcOrd="0" destOrd="0" presId="urn:microsoft.com/office/officeart/2005/8/layout/hierarchy1"/>
    <dgm:cxn modelId="{E621414E-C1D3-4AED-A675-CD2288267356}" type="presParOf" srcId="{8B850FF3-85F3-439C-A7BC-2D4338C633DC}" destId="{0D6F29B1-8FDF-4E24-9445-68D140F71CD1}" srcOrd="0" destOrd="0" presId="urn:microsoft.com/office/officeart/2005/8/layout/hierarchy1"/>
    <dgm:cxn modelId="{F97F3B1A-AAF5-473E-8DB0-85E43C94073B}" type="presParOf" srcId="{8B850FF3-85F3-439C-A7BC-2D4338C633DC}" destId="{F017F8B8-8B42-4A7F-98C3-828EB50CD60F}" srcOrd="1" destOrd="0" presId="urn:microsoft.com/office/officeart/2005/8/layout/hierarchy1"/>
    <dgm:cxn modelId="{14393B1A-E3F6-4817-81F6-1C85AD10C4DE}" type="presParOf" srcId="{F1C81885-F4EF-44FA-9BF4-86D9A228B920}" destId="{C00E46C2-0A87-402F-8060-351AC5EC7263}" srcOrd="1" destOrd="0" presId="urn:microsoft.com/office/officeart/2005/8/layout/hierarchy1"/>
    <dgm:cxn modelId="{12E75BDF-2651-4520-AE51-1B4C2BD47FC1}" type="presParOf" srcId="{C00E46C2-0A87-402F-8060-351AC5EC7263}" destId="{73E64CEF-1EF8-4155-9B64-A0F3DD4461E2}" srcOrd="0" destOrd="0" presId="urn:microsoft.com/office/officeart/2005/8/layout/hierarchy1"/>
    <dgm:cxn modelId="{9C3EB3EB-9F36-42D4-A989-9EEBA63F68FC}" type="presParOf" srcId="{C00E46C2-0A87-402F-8060-351AC5EC7263}" destId="{BADE2880-889A-4606-9F89-26D6F88558E7}" srcOrd="1" destOrd="0" presId="urn:microsoft.com/office/officeart/2005/8/layout/hierarchy1"/>
    <dgm:cxn modelId="{A052890C-2FC1-4920-9BBB-DF41585C53A0}" type="presParOf" srcId="{BADE2880-889A-4606-9F89-26D6F88558E7}" destId="{A99F5CE4-B368-434D-B947-5B7DA37FB593}" srcOrd="0" destOrd="0" presId="urn:microsoft.com/office/officeart/2005/8/layout/hierarchy1"/>
    <dgm:cxn modelId="{7BFAECBD-B78A-4EB5-9E76-41A28DC7F06E}" type="presParOf" srcId="{A99F5CE4-B368-434D-B947-5B7DA37FB593}" destId="{E71A3D66-9343-4EE3-91C2-E8852FBB86E6}" srcOrd="0" destOrd="0" presId="urn:microsoft.com/office/officeart/2005/8/layout/hierarchy1"/>
    <dgm:cxn modelId="{C07F2AC2-60CD-4C6B-B6A2-A1512C8BB707}" type="presParOf" srcId="{A99F5CE4-B368-434D-B947-5B7DA37FB593}" destId="{564570B8-F64A-4576-9C71-68334B6903D8}" srcOrd="1" destOrd="0" presId="urn:microsoft.com/office/officeart/2005/8/layout/hierarchy1"/>
    <dgm:cxn modelId="{5421F473-121D-4D46-BB68-30D680E80CDE}" type="presParOf" srcId="{BADE2880-889A-4606-9F89-26D6F88558E7}" destId="{1CE2168B-B8F5-4FA1-8BD5-DB4C65536CF3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0AB2E90-9264-435C-B5CD-DB0E2F5DB0A6}" type="doc">
      <dgm:prSet loTypeId="urn:microsoft.com/office/officeart/2005/8/layout/hierarchy1" loCatId="hierarchy" qsTypeId="urn:microsoft.com/office/officeart/2005/8/quickstyle/simple4" qsCatId="simple" csTypeId="urn:microsoft.com/office/officeart/2005/8/colors/accent1_4" csCatId="accent1" phldr="1"/>
      <dgm:spPr/>
      <dgm:t>
        <a:bodyPr/>
        <a:lstStyle/>
        <a:p>
          <a:endParaRPr lang="ru-RU"/>
        </a:p>
      </dgm:t>
    </dgm:pt>
    <dgm:pt modelId="{33F6D907-2CD2-44F4-B91E-F912DB5F83D0}">
      <dgm:prSet phldrT="[Текст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200" b="1" dirty="0" smtClean="0">
              <a:effectLst/>
            </a:rPr>
            <a:t>Работники учреждений культуры</a:t>
          </a:r>
          <a:endParaRPr lang="ru-RU" sz="1200" b="1" dirty="0">
            <a:effectLst/>
          </a:endParaRPr>
        </a:p>
      </dgm:t>
    </dgm:pt>
    <dgm:pt modelId="{F91731FA-0638-4229-B371-44E727346793}" type="parTrans" cxnId="{C679E732-E259-43A8-A14A-4C96EE90FDAB}">
      <dgm:prSet/>
      <dgm:spPr/>
      <dgm:t>
        <a:bodyPr/>
        <a:lstStyle/>
        <a:p>
          <a:pPr algn="ctr"/>
          <a:endParaRPr lang="ru-RU" sz="1200" b="1">
            <a:effectLst/>
          </a:endParaRPr>
        </a:p>
      </dgm:t>
    </dgm:pt>
    <dgm:pt modelId="{F946E2F9-BA22-42E6-AF70-A7A11B9F1CCB}" type="sibTrans" cxnId="{C679E732-E259-43A8-A14A-4C96EE90FDAB}">
      <dgm:prSet/>
      <dgm:spPr/>
      <dgm:t>
        <a:bodyPr/>
        <a:lstStyle/>
        <a:p>
          <a:pPr algn="ctr"/>
          <a:endParaRPr lang="ru-RU" sz="1200" b="1">
            <a:effectLst/>
          </a:endParaRPr>
        </a:p>
      </dgm:t>
    </dgm:pt>
    <dgm:pt modelId="{334AF881-E043-4896-8DAA-0CB976879983}">
      <dgm:prSet phldrT="[Текст]" custT="1"/>
      <dgm:spPr/>
      <dgm:t>
        <a:bodyPr/>
        <a:lstStyle/>
        <a:p>
          <a:r>
            <a:rPr lang="ru-RU" sz="1200" b="1" dirty="0" smtClean="0">
              <a:effectLst/>
            </a:rPr>
            <a:t>Прогноз на 2016 год согласно «дорожным картам» - 74,3%</a:t>
          </a:r>
          <a:endParaRPr lang="ru-RU" sz="1200" b="1" dirty="0">
            <a:effectLst/>
          </a:endParaRPr>
        </a:p>
      </dgm:t>
    </dgm:pt>
    <dgm:pt modelId="{B7214F4B-9FCE-40EB-87F3-BDB3F39F952E}" type="parTrans" cxnId="{FE173845-41D0-40D4-B886-FA31C80564F4}">
      <dgm:prSet/>
      <dgm:spPr/>
      <dgm:t>
        <a:bodyPr/>
        <a:lstStyle/>
        <a:p>
          <a:endParaRPr lang="ru-RU" sz="1200"/>
        </a:p>
      </dgm:t>
    </dgm:pt>
    <dgm:pt modelId="{D8526908-4430-4CC8-913B-D33D70FFC9C6}" type="sibTrans" cxnId="{FE173845-41D0-40D4-B886-FA31C80564F4}">
      <dgm:prSet/>
      <dgm:spPr/>
      <dgm:t>
        <a:bodyPr/>
        <a:lstStyle/>
        <a:p>
          <a:endParaRPr lang="ru-RU" sz="1200"/>
        </a:p>
      </dgm:t>
    </dgm:pt>
    <dgm:pt modelId="{FFA4C6B5-38F9-41EB-8275-87760EFAF99D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200" b="1" dirty="0" smtClean="0">
              <a:effectLst/>
            </a:rPr>
            <a:t>Фактически сложившийся уровень – 74,3%</a:t>
          </a:r>
          <a:endParaRPr lang="ru-RU" sz="1200" b="1" dirty="0">
            <a:effectLst/>
          </a:endParaRPr>
        </a:p>
      </dgm:t>
    </dgm:pt>
    <dgm:pt modelId="{BA7CA6CD-5EEB-46A5-B2E0-187DC7022505}" type="parTrans" cxnId="{F5146755-EC87-496B-A692-4395D3B73431}">
      <dgm:prSet/>
      <dgm:spPr/>
      <dgm:t>
        <a:bodyPr/>
        <a:lstStyle/>
        <a:p>
          <a:endParaRPr lang="ru-RU" sz="1200"/>
        </a:p>
      </dgm:t>
    </dgm:pt>
    <dgm:pt modelId="{EA73BAC6-15D1-479C-8916-85B205841B9A}" type="sibTrans" cxnId="{F5146755-EC87-496B-A692-4395D3B73431}">
      <dgm:prSet/>
      <dgm:spPr/>
      <dgm:t>
        <a:bodyPr/>
        <a:lstStyle/>
        <a:p>
          <a:endParaRPr lang="ru-RU" sz="1200"/>
        </a:p>
      </dgm:t>
    </dgm:pt>
    <dgm:pt modelId="{037216C9-42AF-445E-BC48-C6E62E56A596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200" b="1" dirty="0" smtClean="0">
              <a:effectLst/>
            </a:rPr>
            <a:t>Фактически сложившаяся средняя зарплата – 17 519,4 руб.</a:t>
          </a:r>
        </a:p>
      </dgm:t>
    </dgm:pt>
    <dgm:pt modelId="{7B1EF805-3AF0-4CA8-8D71-E1AB61B35E34}" type="parTrans" cxnId="{76F807FA-8612-4540-B213-3F5578B8E03F}">
      <dgm:prSet/>
      <dgm:spPr/>
      <dgm:t>
        <a:bodyPr/>
        <a:lstStyle/>
        <a:p>
          <a:endParaRPr lang="ru-RU" sz="1200"/>
        </a:p>
      </dgm:t>
    </dgm:pt>
    <dgm:pt modelId="{10AF5719-54E5-4728-8BAE-7C9A95799BF3}" type="sibTrans" cxnId="{76F807FA-8612-4540-B213-3F5578B8E03F}">
      <dgm:prSet/>
      <dgm:spPr/>
      <dgm:t>
        <a:bodyPr/>
        <a:lstStyle/>
        <a:p>
          <a:endParaRPr lang="ru-RU" sz="1200"/>
        </a:p>
      </dgm:t>
    </dgm:pt>
    <dgm:pt modelId="{2C9A87C0-B1FE-478E-A5A2-1C86BDA337C8}" type="pres">
      <dgm:prSet presAssocID="{E0AB2E90-9264-435C-B5CD-DB0E2F5DB0A6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437BF00-8098-4B6D-90DB-03B3695A7536}" type="pres">
      <dgm:prSet presAssocID="{33F6D907-2CD2-44F4-B91E-F912DB5F83D0}" presName="hierRoot1" presStyleCnt="0"/>
      <dgm:spPr/>
      <dgm:t>
        <a:bodyPr/>
        <a:lstStyle/>
        <a:p>
          <a:endParaRPr lang="ru-RU"/>
        </a:p>
      </dgm:t>
    </dgm:pt>
    <dgm:pt modelId="{F5F52824-2E96-433D-8948-382D122CAA86}" type="pres">
      <dgm:prSet presAssocID="{33F6D907-2CD2-44F4-B91E-F912DB5F83D0}" presName="composite" presStyleCnt="0"/>
      <dgm:spPr/>
      <dgm:t>
        <a:bodyPr/>
        <a:lstStyle/>
        <a:p>
          <a:endParaRPr lang="ru-RU"/>
        </a:p>
      </dgm:t>
    </dgm:pt>
    <dgm:pt modelId="{89044BE8-BA28-40FD-9186-0335C747D1B6}" type="pres">
      <dgm:prSet presAssocID="{33F6D907-2CD2-44F4-B91E-F912DB5F83D0}" presName="background" presStyleLbl="node0" presStyleIdx="0" presStyleCnt="1"/>
      <dgm:spPr/>
      <dgm:t>
        <a:bodyPr/>
        <a:lstStyle/>
        <a:p>
          <a:endParaRPr lang="ru-RU"/>
        </a:p>
      </dgm:t>
    </dgm:pt>
    <dgm:pt modelId="{826A3201-1B9A-403F-94CD-F68FF2507087}" type="pres">
      <dgm:prSet presAssocID="{33F6D907-2CD2-44F4-B91E-F912DB5F83D0}" presName="text" presStyleLbl="fgAcc0" presStyleIdx="0" presStyleCnt="1" custScaleX="158600" custScaleY="134982" custLinFactNeighborX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8A8BE02-975A-4A4F-9DB0-B0AF48EBEC04}" type="pres">
      <dgm:prSet presAssocID="{33F6D907-2CD2-44F4-B91E-F912DB5F83D0}" presName="hierChild2" presStyleCnt="0"/>
      <dgm:spPr/>
      <dgm:t>
        <a:bodyPr/>
        <a:lstStyle/>
        <a:p>
          <a:endParaRPr lang="ru-RU"/>
        </a:p>
      </dgm:t>
    </dgm:pt>
    <dgm:pt modelId="{AC646785-8748-4D63-8764-70C892487DCC}" type="pres">
      <dgm:prSet presAssocID="{B7214F4B-9FCE-40EB-87F3-BDB3F39F952E}" presName="Name10" presStyleLbl="parChTrans1D2" presStyleIdx="0" presStyleCnt="1"/>
      <dgm:spPr/>
      <dgm:t>
        <a:bodyPr/>
        <a:lstStyle/>
        <a:p>
          <a:endParaRPr lang="ru-RU"/>
        </a:p>
      </dgm:t>
    </dgm:pt>
    <dgm:pt modelId="{EC0DF598-85D3-4DBE-9899-6D5790A9BE5E}" type="pres">
      <dgm:prSet presAssocID="{334AF881-E043-4896-8DAA-0CB976879983}" presName="hierRoot2" presStyleCnt="0"/>
      <dgm:spPr/>
      <dgm:t>
        <a:bodyPr/>
        <a:lstStyle/>
        <a:p>
          <a:endParaRPr lang="ru-RU"/>
        </a:p>
      </dgm:t>
    </dgm:pt>
    <dgm:pt modelId="{05DB7D0A-196B-4002-852F-2850EAD2104A}" type="pres">
      <dgm:prSet presAssocID="{334AF881-E043-4896-8DAA-0CB976879983}" presName="composite2" presStyleCnt="0"/>
      <dgm:spPr/>
      <dgm:t>
        <a:bodyPr/>
        <a:lstStyle/>
        <a:p>
          <a:endParaRPr lang="ru-RU"/>
        </a:p>
      </dgm:t>
    </dgm:pt>
    <dgm:pt modelId="{1CF798DD-67B9-48FD-8A0A-2F3667C82C6D}" type="pres">
      <dgm:prSet presAssocID="{334AF881-E043-4896-8DAA-0CB976879983}" presName="background2" presStyleLbl="node2" presStyleIdx="0" presStyleCnt="1"/>
      <dgm:spPr/>
      <dgm:t>
        <a:bodyPr/>
        <a:lstStyle/>
        <a:p>
          <a:endParaRPr lang="ru-RU"/>
        </a:p>
      </dgm:t>
    </dgm:pt>
    <dgm:pt modelId="{132A6CCF-E19F-45B9-A902-7A018F51DC3C}" type="pres">
      <dgm:prSet presAssocID="{334AF881-E043-4896-8DAA-0CB976879983}" presName="text2" presStyleLbl="fgAcc2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DD34A20-92BA-4C3E-8D3C-4058CC677D57}" type="pres">
      <dgm:prSet presAssocID="{334AF881-E043-4896-8DAA-0CB976879983}" presName="hierChild3" presStyleCnt="0"/>
      <dgm:spPr/>
      <dgm:t>
        <a:bodyPr/>
        <a:lstStyle/>
        <a:p>
          <a:endParaRPr lang="ru-RU"/>
        </a:p>
      </dgm:t>
    </dgm:pt>
    <dgm:pt modelId="{B0C9F119-B1E8-4E5E-81C4-1ABABCD1986A}" type="pres">
      <dgm:prSet presAssocID="{BA7CA6CD-5EEB-46A5-B2E0-187DC7022505}" presName="Name17" presStyleLbl="parChTrans1D3" presStyleIdx="0" presStyleCnt="1"/>
      <dgm:spPr/>
      <dgm:t>
        <a:bodyPr/>
        <a:lstStyle/>
        <a:p>
          <a:endParaRPr lang="ru-RU"/>
        </a:p>
      </dgm:t>
    </dgm:pt>
    <dgm:pt modelId="{F1C81885-F4EF-44FA-9BF4-86D9A228B920}" type="pres">
      <dgm:prSet presAssocID="{FFA4C6B5-38F9-41EB-8275-87760EFAF99D}" presName="hierRoot3" presStyleCnt="0"/>
      <dgm:spPr/>
      <dgm:t>
        <a:bodyPr/>
        <a:lstStyle/>
        <a:p>
          <a:endParaRPr lang="ru-RU"/>
        </a:p>
      </dgm:t>
    </dgm:pt>
    <dgm:pt modelId="{8B850FF3-85F3-439C-A7BC-2D4338C633DC}" type="pres">
      <dgm:prSet presAssocID="{FFA4C6B5-38F9-41EB-8275-87760EFAF99D}" presName="composite3" presStyleCnt="0"/>
      <dgm:spPr/>
      <dgm:t>
        <a:bodyPr/>
        <a:lstStyle/>
        <a:p>
          <a:endParaRPr lang="ru-RU"/>
        </a:p>
      </dgm:t>
    </dgm:pt>
    <dgm:pt modelId="{0D6F29B1-8FDF-4E24-9445-68D140F71CD1}" type="pres">
      <dgm:prSet presAssocID="{FFA4C6B5-38F9-41EB-8275-87760EFAF99D}" presName="background3" presStyleLbl="node3" presStyleIdx="0" presStyleCnt="1"/>
      <dgm:spPr/>
      <dgm:t>
        <a:bodyPr/>
        <a:lstStyle/>
        <a:p>
          <a:endParaRPr lang="ru-RU"/>
        </a:p>
      </dgm:t>
    </dgm:pt>
    <dgm:pt modelId="{F017F8B8-8B42-4A7F-98C3-828EB50CD60F}" type="pres">
      <dgm:prSet presAssocID="{FFA4C6B5-38F9-41EB-8275-87760EFAF99D}" presName="text3" presStyleLbl="fgAcc3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00E46C2-0A87-402F-8060-351AC5EC7263}" type="pres">
      <dgm:prSet presAssocID="{FFA4C6B5-38F9-41EB-8275-87760EFAF99D}" presName="hierChild4" presStyleCnt="0"/>
      <dgm:spPr/>
      <dgm:t>
        <a:bodyPr/>
        <a:lstStyle/>
        <a:p>
          <a:endParaRPr lang="ru-RU"/>
        </a:p>
      </dgm:t>
    </dgm:pt>
    <dgm:pt modelId="{73E64CEF-1EF8-4155-9B64-A0F3DD4461E2}" type="pres">
      <dgm:prSet presAssocID="{7B1EF805-3AF0-4CA8-8D71-E1AB61B35E34}" presName="Name23" presStyleLbl="parChTrans1D4" presStyleIdx="0" presStyleCnt="1"/>
      <dgm:spPr/>
      <dgm:t>
        <a:bodyPr/>
        <a:lstStyle/>
        <a:p>
          <a:endParaRPr lang="ru-RU"/>
        </a:p>
      </dgm:t>
    </dgm:pt>
    <dgm:pt modelId="{BADE2880-889A-4606-9F89-26D6F88558E7}" type="pres">
      <dgm:prSet presAssocID="{037216C9-42AF-445E-BC48-C6E62E56A596}" presName="hierRoot4" presStyleCnt="0"/>
      <dgm:spPr/>
      <dgm:t>
        <a:bodyPr/>
        <a:lstStyle/>
        <a:p>
          <a:endParaRPr lang="ru-RU"/>
        </a:p>
      </dgm:t>
    </dgm:pt>
    <dgm:pt modelId="{A99F5CE4-B368-434D-B947-5B7DA37FB593}" type="pres">
      <dgm:prSet presAssocID="{037216C9-42AF-445E-BC48-C6E62E56A596}" presName="composite4" presStyleCnt="0"/>
      <dgm:spPr/>
      <dgm:t>
        <a:bodyPr/>
        <a:lstStyle/>
        <a:p>
          <a:endParaRPr lang="ru-RU"/>
        </a:p>
      </dgm:t>
    </dgm:pt>
    <dgm:pt modelId="{E71A3D66-9343-4EE3-91C2-E8852FBB86E6}" type="pres">
      <dgm:prSet presAssocID="{037216C9-42AF-445E-BC48-C6E62E56A596}" presName="background4" presStyleLbl="node4" presStyleIdx="0" presStyleCnt="1"/>
      <dgm:spPr/>
      <dgm:t>
        <a:bodyPr/>
        <a:lstStyle/>
        <a:p>
          <a:endParaRPr lang="ru-RU"/>
        </a:p>
      </dgm:t>
    </dgm:pt>
    <dgm:pt modelId="{564570B8-F64A-4576-9C71-68334B6903D8}" type="pres">
      <dgm:prSet presAssocID="{037216C9-42AF-445E-BC48-C6E62E56A596}" presName="text4" presStyleLbl="fgAcc4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CE2168B-B8F5-4FA1-8BD5-DB4C65536CF3}" type="pres">
      <dgm:prSet presAssocID="{037216C9-42AF-445E-BC48-C6E62E56A596}" presName="hierChild5" presStyleCnt="0"/>
      <dgm:spPr/>
      <dgm:t>
        <a:bodyPr/>
        <a:lstStyle/>
        <a:p>
          <a:endParaRPr lang="ru-RU"/>
        </a:p>
      </dgm:t>
    </dgm:pt>
  </dgm:ptLst>
  <dgm:cxnLst>
    <dgm:cxn modelId="{0D0262AD-CD88-447B-9A2F-A17FC0A30367}" type="presOf" srcId="{33F6D907-2CD2-44F4-B91E-F912DB5F83D0}" destId="{826A3201-1B9A-403F-94CD-F68FF2507087}" srcOrd="0" destOrd="0" presId="urn:microsoft.com/office/officeart/2005/8/layout/hierarchy1"/>
    <dgm:cxn modelId="{2952B673-500B-4EF4-B61F-486288394758}" type="presOf" srcId="{334AF881-E043-4896-8DAA-0CB976879983}" destId="{132A6CCF-E19F-45B9-A902-7A018F51DC3C}" srcOrd="0" destOrd="0" presId="urn:microsoft.com/office/officeart/2005/8/layout/hierarchy1"/>
    <dgm:cxn modelId="{1EF64F32-96E1-4685-ABA3-227D8767B5C7}" type="presOf" srcId="{FFA4C6B5-38F9-41EB-8275-87760EFAF99D}" destId="{F017F8B8-8B42-4A7F-98C3-828EB50CD60F}" srcOrd="0" destOrd="0" presId="urn:microsoft.com/office/officeart/2005/8/layout/hierarchy1"/>
    <dgm:cxn modelId="{B7C5866E-8533-422C-8646-67240E4B9745}" type="presOf" srcId="{7B1EF805-3AF0-4CA8-8D71-E1AB61B35E34}" destId="{73E64CEF-1EF8-4155-9B64-A0F3DD4461E2}" srcOrd="0" destOrd="0" presId="urn:microsoft.com/office/officeart/2005/8/layout/hierarchy1"/>
    <dgm:cxn modelId="{A560E695-8143-47BC-8D11-9B714EE5B168}" type="presOf" srcId="{037216C9-42AF-445E-BC48-C6E62E56A596}" destId="{564570B8-F64A-4576-9C71-68334B6903D8}" srcOrd="0" destOrd="0" presId="urn:microsoft.com/office/officeart/2005/8/layout/hierarchy1"/>
    <dgm:cxn modelId="{B4A2E31E-DAE4-4E13-8F8C-6FE3AFE7E541}" type="presOf" srcId="{E0AB2E90-9264-435C-B5CD-DB0E2F5DB0A6}" destId="{2C9A87C0-B1FE-478E-A5A2-1C86BDA337C8}" srcOrd="0" destOrd="0" presId="urn:microsoft.com/office/officeart/2005/8/layout/hierarchy1"/>
    <dgm:cxn modelId="{FE173845-41D0-40D4-B886-FA31C80564F4}" srcId="{33F6D907-2CD2-44F4-B91E-F912DB5F83D0}" destId="{334AF881-E043-4896-8DAA-0CB976879983}" srcOrd="0" destOrd="0" parTransId="{B7214F4B-9FCE-40EB-87F3-BDB3F39F952E}" sibTransId="{D8526908-4430-4CC8-913B-D33D70FFC9C6}"/>
    <dgm:cxn modelId="{F5146755-EC87-496B-A692-4395D3B73431}" srcId="{334AF881-E043-4896-8DAA-0CB976879983}" destId="{FFA4C6B5-38F9-41EB-8275-87760EFAF99D}" srcOrd="0" destOrd="0" parTransId="{BA7CA6CD-5EEB-46A5-B2E0-187DC7022505}" sibTransId="{EA73BAC6-15D1-479C-8916-85B205841B9A}"/>
    <dgm:cxn modelId="{76F807FA-8612-4540-B213-3F5578B8E03F}" srcId="{FFA4C6B5-38F9-41EB-8275-87760EFAF99D}" destId="{037216C9-42AF-445E-BC48-C6E62E56A596}" srcOrd="0" destOrd="0" parTransId="{7B1EF805-3AF0-4CA8-8D71-E1AB61B35E34}" sibTransId="{10AF5719-54E5-4728-8BAE-7C9A95799BF3}"/>
    <dgm:cxn modelId="{AA4A6E55-BA13-41B7-A3FE-52187732C739}" type="presOf" srcId="{BA7CA6CD-5EEB-46A5-B2E0-187DC7022505}" destId="{B0C9F119-B1E8-4E5E-81C4-1ABABCD1986A}" srcOrd="0" destOrd="0" presId="urn:microsoft.com/office/officeart/2005/8/layout/hierarchy1"/>
    <dgm:cxn modelId="{70BAD3D1-341E-4802-8914-406273EFD74B}" type="presOf" srcId="{B7214F4B-9FCE-40EB-87F3-BDB3F39F952E}" destId="{AC646785-8748-4D63-8764-70C892487DCC}" srcOrd="0" destOrd="0" presId="urn:microsoft.com/office/officeart/2005/8/layout/hierarchy1"/>
    <dgm:cxn modelId="{C679E732-E259-43A8-A14A-4C96EE90FDAB}" srcId="{E0AB2E90-9264-435C-B5CD-DB0E2F5DB0A6}" destId="{33F6D907-2CD2-44F4-B91E-F912DB5F83D0}" srcOrd="0" destOrd="0" parTransId="{F91731FA-0638-4229-B371-44E727346793}" sibTransId="{F946E2F9-BA22-42E6-AF70-A7A11B9F1CCB}"/>
    <dgm:cxn modelId="{D4733C6B-0916-4207-BE81-CFB6240C1A52}" type="presParOf" srcId="{2C9A87C0-B1FE-478E-A5A2-1C86BDA337C8}" destId="{A437BF00-8098-4B6D-90DB-03B3695A7536}" srcOrd="0" destOrd="0" presId="urn:microsoft.com/office/officeart/2005/8/layout/hierarchy1"/>
    <dgm:cxn modelId="{1BF53569-8F98-4C3A-A48A-EF511C6D245E}" type="presParOf" srcId="{A437BF00-8098-4B6D-90DB-03B3695A7536}" destId="{F5F52824-2E96-433D-8948-382D122CAA86}" srcOrd="0" destOrd="0" presId="urn:microsoft.com/office/officeart/2005/8/layout/hierarchy1"/>
    <dgm:cxn modelId="{898AD6C3-1C9F-4509-B19F-0DD2C0CFAA12}" type="presParOf" srcId="{F5F52824-2E96-433D-8948-382D122CAA86}" destId="{89044BE8-BA28-40FD-9186-0335C747D1B6}" srcOrd="0" destOrd="0" presId="urn:microsoft.com/office/officeart/2005/8/layout/hierarchy1"/>
    <dgm:cxn modelId="{60287DCD-721F-45F8-BCCA-75C983A3E585}" type="presParOf" srcId="{F5F52824-2E96-433D-8948-382D122CAA86}" destId="{826A3201-1B9A-403F-94CD-F68FF2507087}" srcOrd="1" destOrd="0" presId="urn:microsoft.com/office/officeart/2005/8/layout/hierarchy1"/>
    <dgm:cxn modelId="{FFF4E015-DDCF-4C3C-8EA6-2F9FC6EEF40F}" type="presParOf" srcId="{A437BF00-8098-4B6D-90DB-03B3695A7536}" destId="{B8A8BE02-975A-4A4F-9DB0-B0AF48EBEC04}" srcOrd="1" destOrd="0" presId="urn:microsoft.com/office/officeart/2005/8/layout/hierarchy1"/>
    <dgm:cxn modelId="{65DD1082-DC90-41B6-84E6-DD994F3A5660}" type="presParOf" srcId="{B8A8BE02-975A-4A4F-9DB0-B0AF48EBEC04}" destId="{AC646785-8748-4D63-8764-70C892487DCC}" srcOrd="0" destOrd="0" presId="urn:microsoft.com/office/officeart/2005/8/layout/hierarchy1"/>
    <dgm:cxn modelId="{DDB12E5C-17BC-4196-8FF6-89256C1033E3}" type="presParOf" srcId="{B8A8BE02-975A-4A4F-9DB0-B0AF48EBEC04}" destId="{EC0DF598-85D3-4DBE-9899-6D5790A9BE5E}" srcOrd="1" destOrd="0" presId="urn:microsoft.com/office/officeart/2005/8/layout/hierarchy1"/>
    <dgm:cxn modelId="{5F5F70F9-C6F8-4ADC-A116-1035479A709E}" type="presParOf" srcId="{EC0DF598-85D3-4DBE-9899-6D5790A9BE5E}" destId="{05DB7D0A-196B-4002-852F-2850EAD2104A}" srcOrd="0" destOrd="0" presId="urn:microsoft.com/office/officeart/2005/8/layout/hierarchy1"/>
    <dgm:cxn modelId="{B0E48A60-BA1C-42AC-B4CA-E9F704DC7C12}" type="presParOf" srcId="{05DB7D0A-196B-4002-852F-2850EAD2104A}" destId="{1CF798DD-67B9-48FD-8A0A-2F3667C82C6D}" srcOrd="0" destOrd="0" presId="urn:microsoft.com/office/officeart/2005/8/layout/hierarchy1"/>
    <dgm:cxn modelId="{07E3BDF2-9F9F-4B6F-8080-C51D0B238F22}" type="presParOf" srcId="{05DB7D0A-196B-4002-852F-2850EAD2104A}" destId="{132A6CCF-E19F-45B9-A902-7A018F51DC3C}" srcOrd="1" destOrd="0" presId="urn:microsoft.com/office/officeart/2005/8/layout/hierarchy1"/>
    <dgm:cxn modelId="{23A05BB8-A30E-4BF2-B50E-B19F03635E82}" type="presParOf" srcId="{EC0DF598-85D3-4DBE-9899-6D5790A9BE5E}" destId="{0DD34A20-92BA-4C3E-8D3C-4058CC677D57}" srcOrd="1" destOrd="0" presId="urn:microsoft.com/office/officeart/2005/8/layout/hierarchy1"/>
    <dgm:cxn modelId="{A6399B58-C048-4BCB-B802-EDD9791A870E}" type="presParOf" srcId="{0DD34A20-92BA-4C3E-8D3C-4058CC677D57}" destId="{B0C9F119-B1E8-4E5E-81C4-1ABABCD1986A}" srcOrd="0" destOrd="0" presId="urn:microsoft.com/office/officeart/2005/8/layout/hierarchy1"/>
    <dgm:cxn modelId="{22E1C3A4-AEBB-484C-9D86-924F1E20B63E}" type="presParOf" srcId="{0DD34A20-92BA-4C3E-8D3C-4058CC677D57}" destId="{F1C81885-F4EF-44FA-9BF4-86D9A228B920}" srcOrd="1" destOrd="0" presId="urn:microsoft.com/office/officeart/2005/8/layout/hierarchy1"/>
    <dgm:cxn modelId="{387C66B1-E324-4BE1-A50A-F9026C5EBA05}" type="presParOf" srcId="{F1C81885-F4EF-44FA-9BF4-86D9A228B920}" destId="{8B850FF3-85F3-439C-A7BC-2D4338C633DC}" srcOrd="0" destOrd="0" presId="urn:microsoft.com/office/officeart/2005/8/layout/hierarchy1"/>
    <dgm:cxn modelId="{FB039607-31BC-4ACD-9B49-390B18909934}" type="presParOf" srcId="{8B850FF3-85F3-439C-A7BC-2D4338C633DC}" destId="{0D6F29B1-8FDF-4E24-9445-68D140F71CD1}" srcOrd="0" destOrd="0" presId="urn:microsoft.com/office/officeart/2005/8/layout/hierarchy1"/>
    <dgm:cxn modelId="{6C421E2D-1168-4C7A-BFB0-E98D03D67E4D}" type="presParOf" srcId="{8B850FF3-85F3-439C-A7BC-2D4338C633DC}" destId="{F017F8B8-8B42-4A7F-98C3-828EB50CD60F}" srcOrd="1" destOrd="0" presId="urn:microsoft.com/office/officeart/2005/8/layout/hierarchy1"/>
    <dgm:cxn modelId="{A0FF6EE9-9BF3-46F9-9B98-393383EF86F2}" type="presParOf" srcId="{F1C81885-F4EF-44FA-9BF4-86D9A228B920}" destId="{C00E46C2-0A87-402F-8060-351AC5EC7263}" srcOrd="1" destOrd="0" presId="urn:microsoft.com/office/officeart/2005/8/layout/hierarchy1"/>
    <dgm:cxn modelId="{B18B140D-504D-4D78-B08D-1A9F5B8C4CF7}" type="presParOf" srcId="{C00E46C2-0A87-402F-8060-351AC5EC7263}" destId="{73E64CEF-1EF8-4155-9B64-A0F3DD4461E2}" srcOrd="0" destOrd="0" presId="urn:microsoft.com/office/officeart/2005/8/layout/hierarchy1"/>
    <dgm:cxn modelId="{00AF5D73-FC60-4069-ADBB-09B2DF25C3D3}" type="presParOf" srcId="{C00E46C2-0A87-402F-8060-351AC5EC7263}" destId="{BADE2880-889A-4606-9F89-26D6F88558E7}" srcOrd="1" destOrd="0" presId="urn:microsoft.com/office/officeart/2005/8/layout/hierarchy1"/>
    <dgm:cxn modelId="{C779F6D7-CCFC-4E5C-A52A-D588FEDB59AB}" type="presParOf" srcId="{BADE2880-889A-4606-9F89-26D6F88558E7}" destId="{A99F5CE4-B368-434D-B947-5B7DA37FB593}" srcOrd="0" destOrd="0" presId="urn:microsoft.com/office/officeart/2005/8/layout/hierarchy1"/>
    <dgm:cxn modelId="{9A9BCD3A-2AD8-45BC-808E-30EA2A67814C}" type="presParOf" srcId="{A99F5CE4-B368-434D-B947-5B7DA37FB593}" destId="{E71A3D66-9343-4EE3-91C2-E8852FBB86E6}" srcOrd="0" destOrd="0" presId="urn:microsoft.com/office/officeart/2005/8/layout/hierarchy1"/>
    <dgm:cxn modelId="{2A5E2F83-DBAE-4D89-8AD6-C6FE4E1D0D8B}" type="presParOf" srcId="{A99F5CE4-B368-434D-B947-5B7DA37FB593}" destId="{564570B8-F64A-4576-9C71-68334B6903D8}" srcOrd="1" destOrd="0" presId="urn:microsoft.com/office/officeart/2005/8/layout/hierarchy1"/>
    <dgm:cxn modelId="{E760A3E0-765D-4FB0-B039-250A3DA68FF3}" type="presParOf" srcId="{BADE2880-889A-4606-9F89-26D6F88558E7}" destId="{1CE2168B-B8F5-4FA1-8BD5-DB4C65536CF3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2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EA00699-A5C5-4C5F-8F66-8C77D8E19DE3}" type="doc">
      <dgm:prSet loTypeId="urn:microsoft.com/office/officeart/2005/8/layout/vList3" loCatId="list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5F5C7131-9415-449D-86CC-31EF2000F252}">
      <dgm:prSet phldrT="[Текст]" custT="1"/>
      <dgm:spPr/>
      <dgm:t>
        <a:bodyPr/>
        <a:lstStyle/>
        <a:p>
          <a:r>
            <a:rPr lang="ru-RU" sz="2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– жилищное хозяйство – 3,6 млн. рублей</a:t>
          </a:r>
          <a:endParaRPr lang="ru-RU" sz="2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6C44E57-D97D-4822-9504-79B0630DFD71}" type="parTrans" cxnId="{F4DBC2AD-3A1F-4A5E-959D-CDC8D6CF83F2}">
      <dgm:prSet/>
      <dgm:spPr/>
      <dgm:t>
        <a:bodyPr/>
        <a:lstStyle/>
        <a:p>
          <a:endParaRPr lang="ru-RU" sz="2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3B7A5E1-6E78-4287-901D-B0372C5B61D9}" type="sibTrans" cxnId="{F4DBC2AD-3A1F-4A5E-959D-CDC8D6CF83F2}">
      <dgm:prSet/>
      <dgm:spPr/>
      <dgm:t>
        <a:bodyPr/>
        <a:lstStyle/>
        <a:p>
          <a:endParaRPr lang="ru-RU" sz="2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906631C-68FA-4A14-8D5A-47DBD62832A6}">
      <dgm:prSet phldrT="[Текст]" custT="1"/>
      <dgm:spPr/>
      <dgm:t>
        <a:bodyPr/>
        <a:lstStyle/>
        <a:p>
          <a:r>
            <a:rPr lang="ru-RU" sz="2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– коммунальное хозяйство – 165,1 млн. рублей</a:t>
          </a:r>
          <a:endParaRPr lang="ru-RU" sz="2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780ED66-D8CD-499D-9EA8-B42570701E62}" type="parTrans" cxnId="{19DF9532-EBA2-4A51-88B0-38364BD43B59}">
      <dgm:prSet/>
      <dgm:spPr/>
      <dgm:t>
        <a:bodyPr/>
        <a:lstStyle/>
        <a:p>
          <a:endParaRPr lang="ru-RU" sz="2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5BC662A-FB34-4306-9157-BB98D92AAB9C}" type="sibTrans" cxnId="{19DF9532-EBA2-4A51-88B0-38364BD43B59}">
      <dgm:prSet/>
      <dgm:spPr/>
      <dgm:t>
        <a:bodyPr/>
        <a:lstStyle/>
        <a:p>
          <a:endParaRPr lang="ru-RU" sz="2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542F53D-F5F0-4366-B548-3C69004869D4}">
      <dgm:prSet phldrT="[Текст]" custT="1"/>
      <dgm:spPr/>
      <dgm:t>
        <a:bodyPr/>
        <a:lstStyle/>
        <a:p>
          <a:r>
            <a:rPr lang="ru-RU" sz="2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– благоустройство – 13,5 млн. рублей</a:t>
          </a:r>
          <a:endParaRPr lang="ru-RU" sz="2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9AC1064-1A20-4903-B974-C861700E3B93}" type="parTrans" cxnId="{23A7A679-B933-4DD0-82BE-7CD25E4FA8D5}">
      <dgm:prSet/>
      <dgm:spPr/>
      <dgm:t>
        <a:bodyPr/>
        <a:lstStyle/>
        <a:p>
          <a:endParaRPr lang="ru-RU" sz="2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5270B17-9773-423C-9E0C-75B762451EF8}" type="sibTrans" cxnId="{23A7A679-B933-4DD0-82BE-7CD25E4FA8D5}">
      <dgm:prSet/>
      <dgm:spPr/>
      <dgm:t>
        <a:bodyPr/>
        <a:lstStyle/>
        <a:p>
          <a:endParaRPr lang="ru-RU" sz="2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7F7E3B6-D628-463D-94A1-EB948BEFFC16}">
      <dgm:prSet phldrT="[Текст]" custT="1"/>
      <dgm:spPr/>
      <dgm:t>
        <a:bodyPr/>
        <a:lstStyle/>
        <a:p>
          <a:r>
            <a: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– другие вопросы в области ЖКХ – 13,9 млн. рублей</a:t>
          </a:r>
          <a:endParaRPr lang="ru-RU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B4DEBFE-344C-4DE4-97F2-A3B5129F403D}" type="parTrans" cxnId="{865D792B-E301-4378-AAB2-0F93E1F824CC}">
      <dgm:prSet/>
      <dgm:spPr/>
      <dgm:t>
        <a:bodyPr/>
        <a:lstStyle/>
        <a:p>
          <a:endParaRPr lang="ru-RU" sz="2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A11123D-4DEF-4D82-A064-962F0714E4A7}" type="sibTrans" cxnId="{865D792B-E301-4378-AAB2-0F93E1F824CC}">
      <dgm:prSet/>
      <dgm:spPr/>
      <dgm:t>
        <a:bodyPr/>
        <a:lstStyle/>
        <a:p>
          <a:endParaRPr lang="ru-RU" sz="2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20C0210-4115-4B51-8326-42237C77F75D}" type="pres">
      <dgm:prSet presAssocID="{9EA00699-A5C5-4C5F-8F66-8C77D8E19DE3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800C5E2-97F6-4961-8EFB-56D418630F5F}" type="pres">
      <dgm:prSet presAssocID="{5F5C7131-9415-449D-86CC-31EF2000F252}" presName="composite" presStyleCnt="0"/>
      <dgm:spPr/>
    </dgm:pt>
    <dgm:pt modelId="{1A3802F1-1E2F-4F6B-B109-2CE24E519F54}" type="pres">
      <dgm:prSet presAssocID="{5F5C7131-9415-449D-86CC-31EF2000F252}" presName="imgShp" presStyleLbl="fgImgPlace1" presStyleIdx="0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B7C4D0CF-09A6-485C-812C-3DB8BBD1A259}" type="pres">
      <dgm:prSet presAssocID="{5F5C7131-9415-449D-86CC-31EF2000F252}" presName="tx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DA1044-73B0-4E7D-85A8-5C1FFB8E2F43}" type="pres">
      <dgm:prSet presAssocID="{13B7A5E1-6E78-4287-901D-B0372C5B61D9}" presName="spacing" presStyleCnt="0"/>
      <dgm:spPr/>
    </dgm:pt>
    <dgm:pt modelId="{4F530598-C13D-4A15-9F17-470BC002AF25}" type="pres">
      <dgm:prSet presAssocID="{4906631C-68FA-4A14-8D5A-47DBD62832A6}" presName="composite" presStyleCnt="0"/>
      <dgm:spPr/>
    </dgm:pt>
    <dgm:pt modelId="{5E140D9F-281D-4B65-944A-8236166A51E6}" type="pres">
      <dgm:prSet presAssocID="{4906631C-68FA-4A14-8D5A-47DBD62832A6}" presName="imgShp" presStyleLbl="fgImgPlace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33320DE2-8B14-4BFE-A710-9917BA9A370A}" type="pres">
      <dgm:prSet presAssocID="{4906631C-68FA-4A14-8D5A-47DBD62832A6}" presName="tx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F6A3AF-A90B-41A1-9F72-4A3D545A196F}" type="pres">
      <dgm:prSet presAssocID="{95BC662A-FB34-4306-9157-BB98D92AAB9C}" presName="spacing" presStyleCnt="0"/>
      <dgm:spPr/>
    </dgm:pt>
    <dgm:pt modelId="{1A64FBF3-6575-4656-BFCC-FE856A9761EF}" type="pres">
      <dgm:prSet presAssocID="{B542F53D-F5F0-4366-B548-3C69004869D4}" presName="composite" presStyleCnt="0"/>
      <dgm:spPr/>
    </dgm:pt>
    <dgm:pt modelId="{EC4A976C-70C5-4A41-96EE-463E187230A4}" type="pres">
      <dgm:prSet presAssocID="{B542F53D-F5F0-4366-B548-3C69004869D4}" presName="imgShp" presStyleLbl="fgImgPlace1" presStyleIdx="2" presStyleCnt="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297A2AC7-D329-4F9C-9801-A106B614742A}" type="pres">
      <dgm:prSet presAssocID="{B542F53D-F5F0-4366-B548-3C69004869D4}" presName="tx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877A05-93AC-4F40-8ED9-0389B48CD1A9}" type="pres">
      <dgm:prSet presAssocID="{15270B17-9773-423C-9E0C-75B762451EF8}" presName="spacing" presStyleCnt="0"/>
      <dgm:spPr/>
    </dgm:pt>
    <dgm:pt modelId="{D96D2740-437B-4404-98D0-915FF9562EBE}" type="pres">
      <dgm:prSet presAssocID="{F7F7E3B6-D628-463D-94A1-EB948BEFFC16}" presName="composite" presStyleCnt="0"/>
      <dgm:spPr/>
    </dgm:pt>
    <dgm:pt modelId="{51C563CE-3A56-4BA1-81C4-F39040F877A5}" type="pres">
      <dgm:prSet presAssocID="{F7F7E3B6-D628-463D-94A1-EB948BEFFC16}" presName="imgShp" presStyleLbl="fgImgPlace1" presStyleIdx="3" presStyleCnt="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409FB04E-77B4-4618-8767-528EE4DE7FDC}" type="pres">
      <dgm:prSet presAssocID="{F7F7E3B6-D628-463D-94A1-EB948BEFFC16}" presName="tx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9660D44-51FC-4253-8D7B-514A380239DB}" type="presOf" srcId="{B542F53D-F5F0-4366-B548-3C69004869D4}" destId="{297A2AC7-D329-4F9C-9801-A106B614742A}" srcOrd="0" destOrd="0" presId="urn:microsoft.com/office/officeart/2005/8/layout/vList3"/>
    <dgm:cxn modelId="{19DF9532-EBA2-4A51-88B0-38364BD43B59}" srcId="{9EA00699-A5C5-4C5F-8F66-8C77D8E19DE3}" destId="{4906631C-68FA-4A14-8D5A-47DBD62832A6}" srcOrd="1" destOrd="0" parTransId="{8780ED66-D8CD-499D-9EA8-B42570701E62}" sibTransId="{95BC662A-FB34-4306-9157-BB98D92AAB9C}"/>
    <dgm:cxn modelId="{23A7A679-B933-4DD0-82BE-7CD25E4FA8D5}" srcId="{9EA00699-A5C5-4C5F-8F66-8C77D8E19DE3}" destId="{B542F53D-F5F0-4366-B548-3C69004869D4}" srcOrd="2" destOrd="0" parTransId="{D9AC1064-1A20-4903-B974-C861700E3B93}" sibTransId="{15270B17-9773-423C-9E0C-75B762451EF8}"/>
    <dgm:cxn modelId="{2E70071A-F029-47F6-B282-2C01FA2EB5D8}" type="presOf" srcId="{F7F7E3B6-D628-463D-94A1-EB948BEFFC16}" destId="{409FB04E-77B4-4618-8767-528EE4DE7FDC}" srcOrd="0" destOrd="0" presId="urn:microsoft.com/office/officeart/2005/8/layout/vList3"/>
    <dgm:cxn modelId="{9A9BFF87-3770-4ABA-9646-701F9358728D}" type="presOf" srcId="{4906631C-68FA-4A14-8D5A-47DBD62832A6}" destId="{33320DE2-8B14-4BFE-A710-9917BA9A370A}" srcOrd="0" destOrd="0" presId="urn:microsoft.com/office/officeart/2005/8/layout/vList3"/>
    <dgm:cxn modelId="{865D792B-E301-4378-AAB2-0F93E1F824CC}" srcId="{9EA00699-A5C5-4C5F-8F66-8C77D8E19DE3}" destId="{F7F7E3B6-D628-463D-94A1-EB948BEFFC16}" srcOrd="3" destOrd="0" parTransId="{1B4DEBFE-344C-4DE4-97F2-A3B5129F403D}" sibTransId="{9A11123D-4DEF-4D82-A064-962F0714E4A7}"/>
    <dgm:cxn modelId="{10955FA2-9075-4796-A556-F1DBF0FA7B0A}" type="presOf" srcId="{9EA00699-A5C5-4C5F-8F66-8C77D8E19DE3}" destId="{B20C0210-4115-4B51-8326-42237C77F75D}" srcOrd="0" destOrd="0" presId="urn:microsoft.com/office/officeart/2005/8/layout/vList3"/>
    <dgm:cxn modelId="{F4DBC2AD-3A1F-4A5E-959D-CDC8D6CF83F2}" srcId="{9EA00699-A5C5-4C5F-8F66-8C77D8E19DE3}" destId="{5F5C7131-9415-449D-86CC-31EF2000F252}" srcOrd="0" destOrd="0" parTransId="{06C44E57-D97D-4822-9504-79B0630DFD71}" sibTransId="{13B7A5E1-6E78-4287-901D-B0372C5B61D9}"/>
    <dgm:cxn modelId="{D1CAACC2-8658-4642-831D-1553A3FBEF7D}" type="presOf" srcId="{5F5C7131-9415-449D-86CC-31EF2000F252}" destId="{B7C4D0CF-09A6-485C-812C-3DB8BBD1A259}" srcOrd="0" destOrd="0" presId="urn:microsoft.com/office/officeart/2005/8/layout/vList3"/>
    <dgm:cxn modelId="{5C9DAD9E-3370-4231-BDBB-54D4B815B228}" type="presParOf" srcId="{B20C0210-4115-4B51-8326-42237C77F75D}" destId="{4800C5E2-97F6-4961-8EFB-56D418630F5F}" srcOrd="0" destOrd="0" presId="urn:microsoft.com/office/officeart/2005/8/layout/vList3"/>
    <dgm:cxn modelId="{3D9815AE-728B-4895-9610-64237953B08E}" type="presParOf" srcId="{4800C5E2-97F6-4961-8EFB-56D418630F5F}" destId="{1A3802F1-1E2F-4F6B-B109-2CE24E519F54}" srcOrd="0" destOrd="0" presId="urn:microsoft.com/office/officeart/2005/8/layout/vList3"/>
    <dgm:cxn modelId="{8DF7324C-5162-40DD-BAB0-E9361C2C6062}" type="presParOf" srcId="{4800C5E2-97F6-4961-8EFB-56D418630F5F}" destId="{B7C4D0CF-09A6-485C-812C-3DB8BBD1A259}" srcOrd="1" destOrd="0" presId="urn:microsoft.com/office/officeart/2005/8/layout/vList3"/>
    <dgm:cxn modelId="{D7B39EB4-2B8A-4C68-8543-05BABC2E2425}" type="presParOf" srcId="{B20C0210-4115-4B51-8326-42237C77F75D}" destId="{E4DA1044-73B0-4E7D-85A8-5C1FFB8E2F43}" srcOrd="1" destOrd="0" presId="urn:microsoft.com/office/officeart/2005/8/layout/vList3"/>
    <dgm:cxn modelId="{711141A7-85E6-41DA-82C8-64894CD4E9D0}" type="presParOf" srcId="{B20C0210-4115-4B51-8326-42237C77F75D}" destId="{4F530598-C13D-4A15-9F17-470BC002AF25}" srcOrd="2" destOrd="0" presId="urn:microsoft.com/office/officeart/2005/8/layout/vList3"/>
    <dgm:cxn modelId="{7BF22F6A-41FF-48DA-8898-6567141CAC43}" type="presParOf" srcId="{4F530598-C13D-4A15-9F17-470BC002AF25}" destId="{5E140D9F-281D-4B65-944A-8236166A51E6}" srcOrd="0" destOrd="0" presId="urn:microsoft.com/office/officeart/2005/8/layout/vList3"/>
    <dgm:cxn modelId="{A6668846-40A9-4764-80B2-F7C5DD8B3D32}" type="presParOf" srcId="{4F530598-C13D-4A15-9F17-470BC002AF25}" destId="{33320DE2-8B14-4BFE-A710-9917BA9A370A}" srcOrd="1" destOrd="0" presId="urn:microsoft.com/office/officeart/2005/8/layout/vList3"/>
    <dgm:cxn modelId="{6154C37F-FCC0-435E-900A-F75C49896712}" type="presParOf" srcId="{B20C0210-4115-4B51-8326-42237C77F75D}" destId="{C2F6A3AF-A90B-41A1-9F72-4A3D545A196F}" srcOrd="3" destOrd="0" presId="urn:microsoft.com/office/officeart/2005/8/layout/vList3"/>
    <dgm:cxn modelId="{EFE610FD-3535-43D7-92D0-18E8014214AC}" type="presParOf" srcId="{B20C0210-4115-4B51-8326-42237C77F75D}" destId="{1A64FBF3-6575-4656-BFCC-FE856A9761EF}" srcOrd="4" destOrd="0" presId="urn:microsoft.com/office/officeart/2005/8/layout/vList3"/>
    <dgm:cxn modelId="{0B74D32A-7630-43DA-8DA8-744633737329}" type="presParOf" srcId="{1A64FBF3-6575-4656-BFCC-FE856A9761EF}" destId="{EC4A976C-70C5-4A41-96EE-463E187230A4}" srcOrd="0" destOrd="0" presId="urn:microsoft.com/office/officeart/2005/8/layout/vList3"/>
    <dgm:cxn modelId="{A0081775-EE0F-44AF-A429-F16B961D9FE6}" type="presParOf" srcId="{1A64FBF3-6575-4656-BFCC-FE856A9761EF}" destId="{297A2AC7-D329-4F9C-9801-A106B614742A}" srcOrd="1" destOrd="0" presId="urn:microsoft.com/office/officeart/2005/8/layout/vList3"/>
    <dgm:cxn modelId="{E4AF2FD8-DC3F-4735-9F23-D5131F82221B}" type="presParOf" srcId="{B20C0210-4115-4B51-8326-42237C77F75D}" destId="{4C877A05-93AC-4F40-8ED9-0389B48CD1A9}" srcOrd="5" destOrd="0" presId="urn:microsoft.com/office/officeart/2005/8/layout/vList3"/>
    <dgm:cxn modelId="{3FE1D8C0-9458-4E5D-9ED9-4139D4E90160}" type="presParOf" srcId="{B20C0210-4115-4B51-8326-42237C77F75D}" destId="{D96D2740-437B-4404-98D0-915FF9562EBE}" srcOrd="6" destOrd="0" presId="urn:microsoft.com/office/officeart/2005/8/layout/vList3"/>
    <dgm:cxn modelId="{A2C1219E-07E0-4132-9674-9598B56CF2DD}" type="presParOf" srcId="{D96D2740-437B-4404-98D0-915FF9562EBE}" destId="{51C563CE-3A56-4BA1-81C4-F39040F877A5}" srcOrd="0" destOrd="0" presId="urn:microsoft.com/office/officeart/2005/8/layout/vList3"/>
    <dgm:cxn modelId="{B703619C-9877-4A7B-B00F-0094FBB6004B}" type="presParOf" srcId="{D96D2740-437B-4404-98D0-915FF9562EBE}" destId="{409FB04E-77B4-4618-8767-528EE4DE7FDC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F6DDAD6-D49B-4007-81F0-DD79C5DB6E2B}" type="doc">
      <dgm:prSet loTypeId="urn:microsoft.com/office/officeart/2005/8/layout/pyramid1" loCatId="pyramid" qsTypeId="urn:microsoft.com/office/officeart/2005/8/quickstyle/3d5" qsCatId="3D" csTypeId="urn:microsoft.com/office/officeart/2005/8/colors/colorful2" csCatId="colorful" phldr="1"/>
      <dgm:spPr/>
    </dgm:pt>
    <dgm:pt modelId="{8D34684B-BBFC-4DB5-9357-43BAC2AA23AD}">
      <dgm:prSet phldrT="[Текст]" custT="1"/>
      <dgm:spPr/>
      <dgm:t>
        <a:bodyPr/>
        <a:lstStyle/>
        <a:p>
          <a:r>
            <a:rPr lang="ru-RU" sz="2000" b="1" smtClean="0">
              <a:effectLst/>
            </a:rPr>
            <a:t>0707 – 19,5</a:t>
          </a:r>
          <a:endParaRPr lang="ru-RU" sz="2000" b="1" dirty="0">
            <a:effectLst/>
          </a:endParaRPr>
        </a:p>
      </dgm:t>
    </dgm:pt>
    <dgm:pt modelId="{B0A12E29-8663-4C53-B3D2-FA9C69DAE74D}" type="parTrans" cxnId="{FFD44513-F21D-44A1-A5EE-F3C944A780F1}">
      <dgm:prSet/>
      <dgm:spPr/>
      <dgm:t>
        <a:bodyPr/>
        <a:lstStyle/>
        <a:p>
          <a:endParaRPr lang="ru-RU" sz="2000" b="1">
            <a:solidFill>
              <a:schemeClr val="tx1"/>
            </a:solidFill>
            <a:effectLst/>
          </a:endParaRPr>
        </a:p>
      </dgm:t>
    </dgm:pt>
    <dgm:pt modelId="{DE620090-FC19-4811-8653-9F00E3C8313A}" type="sibTrans" cxnId="{FFD44513-F21D-44A1-A5EE-F3C944A780F1}">
      <dgm:prSet/>
      <dgm:spPr/>
      <dgm:t>
        <a:bodyPr/>
        <a:lstStyle/>
        <a:p>
          <a:endParaRPr lang="ru-RU" sz="2000" b="1">
            <a:solidFill>
              <a:schemeClr val="tx1"/>
            </a:solidFill>
            <a:effectLst/>
          </a:endParaRPr>
        </a:p>
      </dgm:t>
    </dgm:pt>
    <dgm:pt modelId="{51D7B299-D419-45CF-B774-40F0F030E394}">
      <dgm:prSet phldrT="[Текст]" custT="1"/>
      <dgm:spPr/>
      <dgm:t>
        <a:bodyPr/>
        <a:lstStyle/>
        <a:p>
          <a:r>
            <a:rPr lang="ru-RU" sz="2000" b="1" dirty="0" smtClean="0">
              <a:effectLst/>
            </a:rPr>
            <a:t>0709 – 28,9</a:t>
          </a:r>
          <a:endParaRPr lang="ru-RU" sz="2000" b="1" dirty="0">
            <a:effectLst/>
          </a:endParaRPr>
        </a:p>
      </dgm:t>
    </dgm:pt>
    <dgm:pt modelId="{1AA799AF-4F77-4DAC-BD02-F89EB5FE59B9}" type="parTrans" cxnId="{9AF85A65-4E83-410D-A558-940B19560B6F}">
      <dgm:prSet/>
      <dgm:spPr/>
      <dgm:t>
        <a:bodyPr/>
        <a:lstStyle/>
        <a:p>
          <a:endParaRPr lang="ru-RU" sz="2000" b="1">
            <a:solidFill>
              <a:schemeClr val="tx1"/>
            </a:solidFill>
            <a:effectLst/>
          </a:endParaRPr>
        </a:p>
      </dgm:t>
    </dgm:pt>
    <dgm:pt modelId="{6A8F3FE2-821E-4A32-A6BD-38E70A0ABC5A}" type="sibTrans" cxnId="{9AF85A65-4E83-410D-A558-940B19560B6F}">
      <dgm:prSet/>
      <dgm:spPr/>
      <dgm:t>
        <a:bodyPr/>
        <a:lstStyle/>
        <a:p>
          <a:endParaRPr lang="ru-RU" sz="2000" b="1">
            <a:solidFill>
              <a:schemeClr val="tx1"/>
            </a:solidFill>
            <a:effectLst/>
          </a:endParaRPr>
        </a:p>
      </dgm:t>
    </dgm:pt>
    <dgm:pt modelId="{F45E4EC5-D687-47BD-8E41-018B4D705127}">
      <dgm:prSet phldrT="[Текст]" custT="1"/>
      <dgm:spPr/>
      <dgm:t>
        <a:bodyPr/>
        <a:lstStyle/>
        <a:p>
          <a:r>
            <a:rPr lang="ru-RU" sz="2000" b="1" smtClean="0">
              <a:effectLst/>
            </a:rPr>
            <a:t>0701 – 339,3</a:t>
          </a:r>
          <a:endParaRPr lang="ru-RU" sz="2000" b="1" dirty="0">
            <a:effectLst/>
          </a:endParaRPr>
        </a:p>
      </dgm:t>
    </dgm:pt>
    <dgm:pt modelId="{5A2A0504-2688-483E-AE2E-D067EA11B1C4}" type="parTrans" cxnId="{41337211-CABE-4265-B01E-756CC9741780}">
      <dgm:prSet/>
      <dgm:spPr/>
      <dgm:t>
        <a:bodyPr/>
        <a:lstStyle/>
        <a:p>
          <a:endParaRPr lang="ru-RU" sz="2000" b="1">
            <a:solidFill>
              <a:schemeClr val="tx1"/>
            </a:solidFill>
            <a:effectLst/>
          </a:endParaRPr>
        </a:p>
      </dgm:t>
    </dgm:pt>
    <dgm:pt modelId="{AE19137B-CCC8-4539-97DD-F2A047862310}" type="sibTrans" cxnId="{41337211-CABE-4265-B01E-756CC9741780}">
      <dgm:prSet/>
      <dgm:spPr/>
      <dgm:t>
        <a:bodyPr/>
        <a:lstStyle/>
        <a:p>
          <a:endParaRPr lang="ru-RU" sz="2000" b="1">
            <a:solidFill>
              <a:schemeClr val="tx1"/>
            </a:solidFill>
            <a:effectLst/>
          </a:endParaRPr>
        </a:p>
      </dgm:t>
    </dgm:pt>
    <dgm:pt modelId="{8EA1305B-2228-4BD7-A709-C4452CBB19DA}">
      <dgm:prSet phldrT="[Текст]" custT="1"/>
      <dgm:spPr/>
      <dgm:t>
        <a:bodyPr/>
        <a:lstStyle/>
        <a:p>
          <a:r>
            <a:rPr lang="ru-RU" sz="2000" b="1" dirty="0" smtClean="0">
              <a:effectLst/>
            </a:rPr>
            <a:t>0702 – 399,7</a:t>
          </a:r>
          <a:endParaRPr lang="ru-RU" sz="2000" b="1" dirty="0">
            <a:effectLst/>
          </a:endParaRPr>
        </a:p>
      </dgm:t>
    </dgm:pt>
    <dgm:pt modelId="{B46E3B32-DE98-4EF5-BBFF-5E5971687AFD}" type="parTrans" cxnId="{F88F24E0-82C6-4474-B18F-673C019A4564}">
      <dgm:prSet/>
      <dgm:spPr/>
      <dgm:t>
        <a:bodyPr/>
        <a:lstStyle/>
        <a:p>
          <a:endParaRPr lang="ru-RU" sz="2000" b="1">
            <a:solidFill>
              <a:schemeClr val="tx1"/>
            </a:solidFill>
            <a:effectLst/>
          </a:endParaRPr>
        </a:p>
      </dgm:t>
    </dgm:pt>
    <dgm:pt modelId="{89C29C9F-C579-4ABB-B08A-B197EFC971B4}" type="sibTrans" cxnId="{F88F24E0-82C6-4474-B18F-673C019A4564}">
      <dgm:prSet/>
      <dgm:spPr/>
      <dgm:t>
        <a:bodyPr/>
        <a:lstStyle/>
        <a:p>
          <a:endParaRPr lang="ru-RU" sz="2000" b="1">
            <a:solidFill>
              <a:schemeClr val="tx1"/>
            </a:solidFill>
            <a:effectLst/>
          </a:endParaRPr>
        </a:p>
      </dgm:t>
    </dgm:pt>
    <dgm:pt modelId="{4941F028-5BE2-4F95-B7C5-F2EA16687038}" type="pres">
      <dgm:prSet presAssocID="{CF6DDAD6-D49B-4007-81F0-DD79C5DB6E2B}" presName="Name0" presStyleCnt="0">
        <dgm:presLayoutVars>
          <dgm:dir/>
          <dgm:animLvl val="lvl"/>
          <dgm:resizeHandles val="exact"/>
        </dgm:presLayoutVars>
      </dgm:prSet>
      <dgm:spPr/>
    </dgm:pt>
    <dgm:pt modelId="{4F0042AA-C538-4D02-BFFF-CB9F88DC56A1}" type="pres">
      <dgm:prSet presAssocID="{8D34684B-BBFC-4DB5-9357-43BAC2AA23AD}" presName="Name8" presStyleCnt="0"/>
      <dgm:spPr/>
    </dgm:pt>
    <dgm:pt modelId="{388677FA-686F-4B79-B536-5A3AB8C1F4C5}" type="pres">
      <dgm:prSet presAssocID="{8D34684B-BBFC-4DB5-9357-43BAC2AA23AD}" presName="level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56328B-9D21-472E-A3C2-80876A661138}" type="pres">
      <dgm:prSet presAssocID="{8D34684B-BBFC-4DB5-9357-43BAC2AA23AD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10A7AB-8F2B-4F60-A735-6B1465A16392}" type="pres">
      <dgm:prSet presAssocID="{51D7B299-D419-45CF-B774-40F0F030E394}" presName="Name8" presStyleCnt="0"/>
      <dgm:spPr/>
    </dgm:pt>
    <dgm:pt modelId="{CBFCAFBB-0D20-4C7E-A12A-4BCEEC5F55D6}" type="pres">
      <dgm:prSet presAssocID="{51D7B299-D419-45CF-B774-40F0F030E394}" presName="level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3FC41B-14DD-426E-9739-2B7902162FA1}" type="pres">
      <dgm:prSet presAssocID="{51D7B299-D419-45CF-B774-40F0F030E394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361F64-5822-456C-8FC7-2A1C06AFC6AD}" type="pres">
      <dgm:prSet presAssocID="{F45E4EC5-D687-47BD-8E41-018B4D705127}" presName="Name8" presStyleCnt="0"/>
      <dgm:spPr/>
    </dgm:pt>
    <dgm:pt modelId="{05875302-3BEB-4F8E-A438-30ECE69B59A4}" type="pres">
      <dgm:prSet presAssocID="{F45E4EC5-D687-47BD-8E41-018B4D705127}" presName="level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E6620C-3A1C-4B24-A339-0127BB570F50}" type="pres">
      <dgm:prSet presAssocID="{F45E4EC5-D687-47BD-8E41-018B4D70512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0A6B83-BC6C-43EE-AAB3-66929C596660}" type="pres">
      <dgm:prSet presAssocID="{8EA1305B-2228-4BD7-A709-C4452CBB19DA}" presName="Name8" presStyleCnt="0"/>
      <dgm:spPr/>
    </dgm:pt>
    <dgm:pt modelId="{8D0D9C73-E98B-44D3-9063-C2C1A1293C9B}" type="pres">
      <dgm:prSet presAssocID="{8EA1305B-2228-4BD7-A709-C4452CBB19DA}" presName="level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94E6E7-80CB-42A5-9009-F3A26B923ACE}" type="pres">
      <dgm:prSet presAssocID="{8EA1305B-2228-4BD7-A709-C4452CBB19DA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51EDD12-D4C7-485D-BE34-63CD8B8A2183}" type="presOf" srcId="{F45E4EC5-D687-47BD-8E41-018B4D705127}" destId="{05875302-3BEB-4F8E-A438-30ECE69B59A4}" srcOrd="0" destOrd="0" presId="urn:microsoft.com/office/officeart/2005/8/layout/pyramid1"/>
    <dgm:cxn modelId="{59298618-ED6D-4549-AC93-98DF70B970D6}" type="presOf" srcId="{51D7B299-D419-45CF-B774-40F0F030E394}" destId="{CBFCAFBB-0D20-4C7E-A12A-4BCEEC5F55D6}" srcOrd="0" destOrd="0" presId="urn:microsoft.com/office/officeart/2005/8/layout/pyramid1"/>
    <dgm:cxn modelId="{FFD44513-F21D-44A1-A5EE-F3C944A780F1}" srcId="{CF6DDAD6-D49B-4007-81F0-DD79C5DB6E2B}" destId="{8D34684B-BBFC-4DB5-9357-43BAC2AA23AD}" srcOrd="0" destOrd="0" parTransId="{B0A12E29-8663-4C53-B3D2-FA9C69DAE74D}" sibTransId="{DE620090-FC19-4811-8653-9F00E3C8313A}"/>
    <dgm:cxn modelId="{3A4C4520-FE45-4204-AB34-4447D07AAC6C}" type="presOf" srcId="{8D34684B-BBFC-4DB5-9357-43BAC2AA23AD}" destId="{388677FA-686F-4B79-B536-5A3AB8C1F4C5}" srcOrd="0" destOrd="0" presId="urn:microsoft.com/office/officeart/2005/8/layout/pyramid1"/>
    <dgm:cxn modelId="{0DC935C3-66E4-447F-8366-EF773C92B394}" type="presOf" srcId="{8EA1305B-2228-4BD7-A709-C4452CBB19DA}" destId="{8494E6E7-80CB-42A5-9009-F3A26B923ACE}" srcOrd="1" destOrd="0" presId="urn:microsoft.com/office/officeart/2005/8/layout/pyramid1"/>
    <dgm:cxn modelId="{FB93D9A2-0B92-44F7-B608-11D8A5ECCEA5}" type="presOf" srcId="{F45E4EC5-D687-47BD-8E41-018B4D705127}" destId="{23E6620C-3A1C-4B24-A339-0127BB570F50}" srcOrd="1" destOrd="0" presId="urn:microsoft.com/office/officeart/2005/8/layout/pyramid1"/>
    <dgm:cxn modelId="{F88F24E0-82C6-4474-B18F-673C019A4564}" srcId="{CF6DDAD6-D49B-4007-81F0-DD79C5DB6E2B}" destId="{8EA1305B-2228-4BD7-A709-C4452CBB19DA}" srcOrd="3" destOrd="0" parTransId="{B46E3B32-DE98-4EF5-BBFF-5E5971687AFD}" sibTransId="{89C29C9F-C579-4ABB-B08A-B197EFC971B4}"/>
    <dgm:cxn modelId="{2D8B31E5-64CD-42BB-9A18-A1FEC49264B2}" type="presOf" srcId="{CF6DDAD6-D49B-4007-81F0-DD79C5DB6E2B}" destId="{4941F028-5BE2-4F95-B7C5-F2EA16687038}" srcOrd="0" destOrd="0" presId="urn:microsoft.com/office/officeart/2005/8/layout/pyramid1"/>
    <dgm:cxn modelId="{C7575D85-CF00-4D47-90D0-A290026A4555}" type="presOf" srcId="{8EA1305B-2228-4BD7-A709-C4452CBB19DA}" destId="{8D0D9C73-E98B-44D3-9063-C2C1A1293C9B}" srcOrd="0" destOrd="0" presId="urn:microsoft.com/office/officeart/2005/8/layout/pyramid1"/>
    <dgm:cxn modelId="{75C0BCF5-B620-4B43-AEBC-D3301A7CDD29}" type="presOf" srcId="{51D7B299-D419-45CF-B774-40F0F030E394}" destId="{BB3FC41B-14DD-426E-9739-2B7902162FA1}" srcOrd="1" destOrd="0" presId="urn:microsoft.com/office/officeart/2005/8/layout/pyramid1"/>
    <dgm:cxn modelId="{D7F6A8E9-572F-4042-B98D-2B152A4CF360}" type="presOf" srcId="{8D34684B-BBFC-4DB5-9357-43BAC2AA23AD}" destId="{FC56328B-9D21-472E-A3C2-80876A661138}" srcOrd="1" destOrd="0" presId="urn:microsoft.com/office/officeart/2005/8/layout/pyramid1"/>
    <dgm:cxn modelId="{41337211-CABE-4265-B01E-756CC9741780}" srcId="{CF6DDAD6-D49B-4007-81F0-DD79C5DB6E2B}" destId="{F45E4EC5-D687-47BD-8E41-018B4D705127}" srcOrd="2" destOrd="0" parTransId="{5A2A0504-2688-483E-AE2E-D067EA11B1C4}" sibTransId="{AE19137B-CCC8-4539-97DD-F2A047862310}"/>
    <dgm:cxn modelId="{9AF85A65-4E83-410D-A558-940B19560B6F}" srcId="{CF6DDAD6-D49B-4007-81F0-DD79C5DB6E2B}" destId="{51D7B299-D419-45CF-B774-40F0F030E394}" srcOrd="1" destOrd="0" parTransId="{1AA799AF-4F77-4DAC-BD02-F89EB5FE59B9}" sibTransId="{6A8F3FE2-821E-4A32-A6BD-38E70A0ABC5A}"/>
    <dgm:cxn modelId="{EF229815-4F9C-419B-9B9D-405C6E77EBE4}" type="presParOf" srcId="{4941F028-5BE2-4F95-B7C5-F2EA16687038}" destId="{4F0042AA-C538-4D02-BFFF-CB9F88DC56A1}" srcOrd="0" destOrd="0" presId="urn:microsoft.com/office/officeart/2005/8/layout/pyramid1"/>
    <dgm:cxn modelId="{8935D8B9-8215-4CE4-A053-60B5B8036351}" type="presParOf" srcId="{4F0042AA-C538-4D02-BFFF-CB9F88DC56A1}" destId="{388677FA-686F-4B79-B536-5A3AB8C1F4C5}" srcOrd="0" destOrd="0" presId="urn:microsoft.com/office/officeart/2005/8/layout/pyramid1"/>
    <dgm:cxn modelId="{6AE54FEA-B53B-4F74-A982-EF37978BC53B}" type="presParOf" srcId="{4F0042AA-C538-4D02-BFFF-CB9F88DC56A1}" destId="{FC56328B-9D21-472E-A3C2-80876A661138}" srcOrd="1" destOrd="0" presId="urn:microsoft.com/office/officeart/2005/8/layout/pyramid1"/>
    <dgm:cxn modelId="{3CFF80D0-2C73-4D90-A076-F2772333CECB}" type="presParOf" srcId="{4941F028-5BE2-4F95-B7C5-F2EA16687038}" destId="{EE10A7AB-8F2B-4F60-A735-6B1465A16392}" srcOrd="1" destOrd="0" presId="urn:microsoft.com/office/officeart/2005/8/layout/pyramid1"/>
    <dgm:cxn modelId="{E1DA5F00-CB88-4F64-A9CF-0A4358AEA931}" type="presParOf" srcId="{EE10A7AB-8F2B-4F60-A735-6B1465A16392}" destId="{CBFCAFBB-0D20-4C7E-A12A-4BCEEC5F55D6}" srcOrd="0" destOrd="0" presId="urn:microsoft.com/office/officeart/2005/8/layout/pyramid1"/>
    <dgm:cxn modelId="{923C1D0B-9DE3-4082-8A04-74F1F04E9AE1}" type="presParOf" srcId="{EE10A7AB-8F2B-4F60-A735-6B1465A16392}" destId="{BB3FC41B-14DD-426E-9739-2B7902162FA1}" srcOrd="1" destOrd="0" presId="urn:microsoft.com/office/officeart/2005/8/layout/pyramid1"/>
    <dgm:cxn modelId="{CF5E265C-FD8E-4ED0-849F-378F6AED2528}" type="presParOf" srcId="{4941F028-5BE2-4F95-B7C5-F2EA16687038}" destId="{9C361F64-5822-456C-8FC7-2A1C06AFC6AD}" srcOrd="2" destOrd="0" presId="urn:microsoft.com/office/officeart/2005/8/layout/pyramid1"/>
    <dgm:cxn modelId="{38E68B0C-F296-48BB-9A57-13A6951A8513}" type="presParOf" srcId="{9C361F64-5822-456C-8FC7-2A1C06AFC6AD}" destId="{05875302-3BEB-4F8E-A438-30ECE69B59A4}" srcOrd="0" destOrd="0" presId="urn:microsoft.com/office/officeart/2005/8/layout/pyramid1"/>
    <dgm:cxn modelId="{C7C736C7-BF24-43B6-B1D9-195DDBE31D9F}" type="presParOf" srcId="{9C361F64-5822-456C-8FC7-2A1C06AFC6AD}" destId="{23E6620C-3A1C-4B24-A339-0127BB570F50}" srcOrd="1" destOrd="0" presId="urn:microsoft.com/office/officeart/2005/8/layout/pyramid1"/>
    <dgm:cxn modelId="{593F816F-1176-41C3-A16F-81420FE69671}" type="presParOf" srcId="{4941F028-5BE2-4F95-B7C5-F2EA16687038}" destId="{080A6B83-BC6C-43EE-AAB3-66929C596660}" srcOrd="3" destOrd="0" presId="urn:microsoft.com/office/officeart/2005/8/layout/pyramid1"/>
    <dgm:cxn modelId="{02034F72-A3A2-4666-8FF0-5F647BF33202}" type="presParOf" srcId="{080A6B83-BC6C-43EE-AAB3-66929C596660}" destId="{8D0D9C73-E98B-44D3-9063-C2C1A1293C9B}" srcOrd="0" destOrd="0" presId="urn:microsoft.com/office/officeart/2005/8/layout/pyramid1"/>
    <dgm:cxn modelId="{44069FE0-C606-44F1-9ACD-422C09FFD17D}" type="presParOf" srcId="{080A6B83-BC6C-43EE-AAB3-66929C596660}" destId="{8494E6E7-80CB-42A5-9009-F3A26B923ACE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80BE37F-86AB-4060-B338-F23672352662}">
      <dsp:nvSpPr>
        <dsp:cNvPr id="0" name=""/>
        <dsp:cNvSpPr/>
      </dsp:nvSpPr>
      <dsp:spPr>
        <a:xfrm>
          <a:off x="4219568" y="466228"/>
          <a:ext cx="3313386" cy="5256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8197"/>
              </a:lnTo>
              <a:lnTo>
                <a:pt x="3313386" y="358197"/>
              </a:lnTo>
              <a:lnTo>
                <a:pt x="3313386" y="525623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35BAC3-9D16-418A-8294-D125C0DF47CE}">
      <dsp:nvSpPr>
        <dsp:cNvPr id="0" name=""/>
        <dsp:cNvSpPr/>
      </dsp:nvSpPr>
      <dsp:spPr>
        <a:xfrm>
          <a:off x="4219568" y="466228"/>
          <a:ext cx="1104462" cy="5256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8197"/>
              </a:lnTo>
              <a:lnTo>
                <a:pt x="1104462" y="358197"/>
              </a:lnTo>
              <a:lnTo>
                <a:pt x="1104462" y="525623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9D3F47-57F2-43A3-A058-C397D5756640}">
      <dsp:nvSpPr>
        <dsp:cNvPr id="0" name=""/>
        <dsp:cNvSpPr/>
      </dsp:nvSpPr>
      <dsp:spPr>
        <a:xfrm>
          <a:off x="3115106" y="466228"/>
          <a:ext cx="1104462" cy="525623"/>
        </a:xfrm>
        <a:custGeom>
          <a:avLst/>
          <a:gdLst/>
          <a:ahLst/>
          <a:cxnLst/>
          <a:rect l="0" t="0" r="0" b="0"/>
          <a:pathLst>
            <a:path>
              <a:moveTo>
                <a:pt x="1104462" y="0"/>
              </a:moveTo>
              <a:lnTo>
                <a:pt x="1104462" y="358197"/>
              </a:lnTo>
              <a:lnTo>
                <a:pt x="0" y="358197"/>
              </a:lnTo>
              <a:lnTo>
                <a:pt x="0" y="525623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E9C3BAD-6191-4493-B546-0E73C255DA48}">
      <dsp:nvSpPr>
        <dsp:cNvPr id="0" name=""/>
        <dsp:cNvSpPr/>
      </dsp:nvSpPr>
      <dsp:spPr>
        <a:xfrm>
          <a:off x="906182" y="466228"/>
          <a:ext cx="3313386" cy="525623"/>
        </a:xfrm>
        <a:custGeom>
          <a:avLst/>
          <a:gdLst/>
          <a:ahLst/>
          <a:cxnLst/>
          <a:rect l="0" t="0" r="0" b="0"/>
          <a:pathLst>
            <a:path>
              <a:moveTo>
                <a:pt x="3313386" y="0"/>
              </a:moveTo>
              <a:lnTo>
                <a:pt x="3313386" y="358197"/>
              </a:lnTo>
              <a:lnTo>
                <a:pt x="0" y="358197"/>
              </a:lnTo>
              <a:lnTo>
                <a:pt x="0" y="525623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2C0692-C6E3-40CA-AC0D-F0476EAEABAC}">
      <dsp:nvSpPr>
        <dsp:cNvPr id="0" name=""/>
        <dsp:cNvSpPr/>
      </dsp:nvSpPr>
      <dsp:spPr>
        <a:xfrm>
          <a:off x="1713491" y="42623"/>
          <a:ext cx="5012154" cy="42360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B8A3254-3701-48E5-A9D0-FECE1C51621B}">
      <dsp:nvSpPr>
        <dsp:cNvPr id="0" name=""/>
        <dsp:cNvSpPr/>
      </dsp:nvSpPr>
      <dsp:spPr>
        <a:xfrm>
          <a:off x="1914303" y="233394"/>
          <a:ext cx="5012154" cy="4236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/>
            </a:rPr>
            <a:t>УЧАСТНИКИ БЮДЖЕТНОГО ПРОЦЕССА</a:t>
          </a:r>
          <a:endParaRPr lang="ru-RU" sz="1800" b="1" kern="1200" dirty="0">
            <a:effectLst/>
          </a:endParaRPr>
        </a:p>
      </dsp:txBody>
      <dsp:txXfrm>
        <a:off x="1914303" y="233394"/>
        <a:ext cx="5012154" cy="423604"/>
      </dsp:txXfrm>
    </dsp:sp>
    <dsp:sp modelId="{30AB9D9D-8AAE-40ED-AC25-871965484ABD}">
      <dsp:nvSpPr>
        <dsp:cNvPr id="0" name=""/>
        <dsp:cNvSpPr/>
      </dsp:nvSpPr>
      <dsp:spPr>
        <a:xfrm>
          <a:off x="2531" y="991851"/>
          <a:ext cx="1807301" cy="114763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499024E-75B0-48B2-B815-479F4E4CC2A7}">
      <dsp:nvSpPr>
        <dsp:cNvPr id="0" name=""/>
        <dsp:cNvSpPr/>
      </dsp:nvSpPr>
      <dsp:spPr>
        <a:xfrm>
          <a:off x="203342" y="1182622"/>
          <a:ext cx="1807301" cy="11476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/>
            </a:rPr>
            <a:t>Каменск-Шахтинская городская Дума</a:t>
          </a:r>
          <a:endParaRPr lang="ru-RU" sz="1400" b="1" kern="1200" dirty="0">
            <a:effectLst/>
          </a:endParaRPr>
        </a:p>
      </dsp:txBody>
      <dsp:txXfrm>
        <a:off x="203342" y="1182622"/>
        <a:ext cx="1807301" cy="1147636"/>
      </dsp:txXfrm>
    </dsp:sp>
    <dsp:sp modelId="{357F3013-BDAD-4DB7-896F-F8EB9A646C14}">
      <dsp:nvSpPr>
        <dsp:cNvPr id="0" name=""/>
        <dsp:cNvSpPr/>
      </dsp:nvSpPr>
      <dsp:spPr>
        <a:xfrm>
          <a:off x="2211455" y="991851"/>
          <a:ext cx="1807301" cy="114763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BE9108B-092E-4A32-B1DF-101D3D09B3FD}">
      <dsp:nvSpPr>
        <dsp:cNvPr id="0" name=""/>
        <dsp:cNvSpPr/>
      </dsp:nvSpPr>
      <dsp:spPr>
        <a:xfrm>
          <a:off x="2412267" y="1182622"/>
          <a:ext cx="1807301" cy="11476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/>
            </a:rPr>
            <a:t>Контрольно-счетный орган города</a:t>
          </a:r>
          <a:endParaRPr lang="ru-RU" sz="1400" b="1" kern="1200" dirty="0">
            <a:effectLst/>
          </a:endParaRPr>
        </a:p>
      </dsp:txBody>
      <dsp:txXfrm>
        <a:off x="2412267" y="1182622"/>
        <a:ext cx="1807301" cy="1147636"/>
      </dsp:txXfrm>
    </dsp:sp>
    <dsp:sp modelId="{91B83290-3389-4994-B68E-503EF4FFE430}">
      <dsp:nvSpPr>
        <dsp:cNvPr id="0" name=""/>
        <dsp:cNvSpPr/>
      </dsp:nvSpPr>
      <dsp:spPr>
        <a:xfrm>
          <a:off x="4420380" y="991851"/>
          <a:ext cx="1807301" cy="114763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B8FF973-621A-48BF-99E1-D31D771E6478}">
      <dsp:nvSpPr>
        <dsp:cNvPr id="0" name=""/>
        <dsp:cNvSpPr/>
      </dsp:nvSpPr>
      <dsp:spPr>
        <a:xfrm>
          <a:off x="4621191" y="1182622"/>
          <a:ext cx="1807301" cy="11476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effectLst/>
            </a:rPr>
            <a:t>Администрация города</a:t>
          </a:r>
        </a:p>
      </dsp:txBody>
      <dsp:txXfrm>
        <a:off x="4621191" y="1182622"/>
        <a:ext cx="1807301" cy="1147636"/>
      </dsp:txXfrm>
    </dsp:sp>
    <dsp:sp modelId="{56C6810C-03D9-42F6-9932-FC115DA884DD}">
      <dsp:nvSpPr>
        <dsp:cNvPr id="0" name=""/>
        <dsp:cNvSpPr/>
      </dsp:nvSpPr>
      <dsp:spPr>
        <a:xfrm>
          <a:off x="6629304" y="991851"/>
          <a:ext cx="1807301" cy="114763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C664D87-3073-47A8-B231-50080FBA89D9}">
      <dsp:nvSpPr>
        <dsp:cNvPr id="0" name=""/>
        <dsp:cNvSpPr/>
      </dsp:nvSpPr>
      <dsp:spPr>
        <a:xfrm>
          <a:off x="6830115" y="1182622"/>
          <a:ext cx="1807301" cy="11476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dirty="0">
              <a:effectLst/>
            </a:rPr>
            <a:t>Отраслевые органы Администрации </a:t>
          </a:r>
          <a:r>
            <a:rPr lang="ru-RU" sz="1400" b="1" kern="1200" dirty="0" smtClean="0">
              <a:effectLst/>
            </a:rPr>
            <a:t>города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dirty="0" smtClean="0">
              <a:effectLst/>
            </a:rPr>
            <a:t> (8 </a:t>
          </a:r>
          <a:r>
            <a:rPr lang="ru-RU" sz="1400" b="1" kern="1200" dirty="0">
              <a:effectLst/>
            </a:rPr>
            <a:t>учреждений)</a:t>
          </a:r>
        </a:p>
      </dsp:txBody>
      <dsp:txXfrm>
        <a:off x="6830115" y="1182622"/>
        <a:ext cx="1807301" cy="114763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7476F2D-ACCA-471F-B6AC-602386B2E413}">
      <dsp:nvSpPr>
        <dsp:cNvPr id="0" name=""/>
        <dsp:cNvSpPr/>
      </dsp:nvSpPr>
      <dsp:spPr>
        <a:xfrm>
          <a:off x="228029" y="1951"/>
          <a:ext cx="5732462" cy="36374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Муниципальные учреждения (</a:t>
          </a: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74 учреждения)</a:t>
          </a:r>
          <a:endParaRPr lang="ru-RU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28029" y="1951"/>
        <a:ext cx="5732462" cy="363741"/>
      </dsp:txXfrm>
    </dsp:sp>
    <dsp:sp modelId="{132D982D-0FEF-471C-923D-40BCF219A549}">
      <dsp:nvSpPr>
        <dsp:cNvPr id="0" name=""/>
        <dsp:cNvSpPr/>
      </dsp:nvSpPr>
      <dsp:spPr>
        <a:xfrm>
          <a:off x="801275" y="365693"/>
          <a:ext cx="573246" cy="2728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2806"/>
              </a:lnTo>
              <a:lnTo>
                <a:pt x="573246" y="27280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5298A2-B16B-4DE0-A390-8FFE816B28C3}">
      <dsp:nvSpPr>
        <dsp:cNvPr id="0" name=""/>
        <dsp:cNvSpPr/>
      </dsp:nvSpPr>
      <dsp:spPr>
        <a:xfrm>
          <a:off x="1374522" y="456629"/>
          <a:ext cx="4585970" cy="3637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effectLst/>
            </a:rPr>
            <a:t>образования </a:t>
          </a:r>
          <a:r>
            <a:rPr lang="ru-RU" sz="1200" b="1" kern="1200" dirty="0" smtClean="0">
              <a:effectLst/>
            </a:rPr>
            <a:t>- 57 </a:t>
          </a:r>
          <a:r>
            <a:rPr lang="ru-RU" sz="1200" b="1" kern="1200" dirty="0">
              <a:effectLst/>
            </a:rPr>
            <a:t>учреждений</a:t>
          </a:r>
        </a:p>
      </dsp:txBody>
      <dsp:txXfrm>
        <a:off x="1374522" y="456629"/>
        <a:ext cx="4585970" cy="363741"/>
      </dsp:txXfrm>
    </dsp:sp>
    <dsp:sp modelId="{FF5DE787-4518-4ADD-A1B5-36CB907BBD43}">
      <dsp:nvSpPr>
        <dsp:cNvPr id="0" name=""/>
        <dsp:cNvSpPr/>
      </dsp:nvSpPr>
      <dsp:spPr>
        <a:xfrm>
          <a:off x="801275" y="365693"/>
          <a:ext cx="573246" cy="7274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27483"/>
              </a:lnTo>
              <a:lnTo>
                <a:pt x="573246" y="72748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D0F93A-DF96-43C8-A846-1AAA35AC6C50}">
      <dsp:nvSpPr>
        <dsp:cNvPr id="0" name=""/>
        <dsp:cNvSpPr/>
      </dsp:nvSpPr>
      <dsp:spPr>
        <a:xfrm>
          <a:off x="1374522" y="911306"/>
          <a:ext cx="4585970" cy="3637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effectLst/>
            </a:rPr>
            <a:t>культуры </a:t>
          </a:r>
          <a:r>
            <a:rPr lang="ru-RU" sz="1200" b="1" kern="1200" dirty="0" smtClean="0">
              <a:effectLst/>
            </a:rPr>
            <a:t>- 6 </a:t>
          </a:r>
          <a:r>
            <a:rPr lang="ru-RU" sz="1200" b="1" kern="1200" dirty="0">
              <a:effectLst/>
            </a:rPr>
            <a:t>учреждений</a:t>
          </a:r>
        </a:p>
      </dsp:txBody>
      <dsp:txXfrm>
        <a:off x="1374522" y="911306"/>
        <a:ext cx="4585970" cy="363741"/>
      </dsp:txXfrm>
    </dsp:sp>
    <dsp:sp modelId="{AE71215B-B73C-4C6E-A26A-BC980114B8A8}">
      <dsp:nvSpPr>
        <dsp:cNvPr id="0" name=""/>
        <dsp:cNvSpPr/>
      </dsp:nvSpPr>
      <dsp:spPr>
        <a:xfrm>
          <a:off x="801275" y="365693"/>
          <a:ext cx="573246" cy="11821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82161"/>
              </a:lnTo>
              <a:lnTo>
                <a:pt x="573246" y="118216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7ACF49-2EF0-4847-9AA6-2BE9BBF08BBA}">
      <dsp:nvSpPr>
        <dsp:cNvPr id="0" name=""/>
        <dsp:cNvSpPr/>
      </dsp:nvSpPr>
      <dsp:spPr>
        <a:xfrm>
          <a:off x="1374522" y="1365983"/>
          <a:ext cx="4585970" cy="3637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effectLst/>
            </a:rPr>
            <a:t>здравоохранения </a:t>
          </a:r>
          <a:r>
            <a:rPr lang="ru-RU" sz="1200" b="1" kern="1200" dirty="0" smtClean="0">
              <a:effectLst/>
            </a:rPr>
            <a:t>- 5 </a:t>
          </a:r>
          <a:r>
            <a:rPr lang="ru-RU" sz="1200" b="1" kern="1200" dirty="0">
              <a:effectLst/>
            </a:rPr>
            <a:t>учреждений</a:t>
          </a:r>
        </a:p>
      </dsp:txBody>
      <dsp:txXfrm>
        <a:off x="1374522" y="1365983"/>
        <a:ext cx="4585970" cy="363741"/>
      </dsp:txXfrm>
    </dsp:sp>
    <dsp:sp modelId="{8E2546B5-6C17-4AD4-9CC6-39081C5E42D5}">
      <dsp:nvSpPr>
        <dsp:cNvPr id="0" name=""/>
        <dsp:cNvSpPr/>
      </dsp:nvSpPr>
      <dsp:spPr>
        <a:xfrm>
          <a:off x="801275" y="365693"/>
          <a:ext cx="573246" cy="16368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36838"/>
              </a:lnTo>
              <a:lnTo>
                <a:pt x="573246" y="163683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BEBDC52-3296-46C7-8519-05EBF95EB503}">
      <dsp:nvSpPr>
        <dsp:cNvPr id="0" name=""/>
        <dsp:cNvSpPr/>
      </dsp:nvSpPr>
      <dsp:spPr>
        <a:xfrm>
          <a:off x="1374522" y="1820661"/>
          <a:ext cx="4585970" cy="3637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effectLst/>
            </a:rPr>
            <a:t>социального обслуживания </a:t>
          </a:r>
          <a:r>
            <a:rPr lang="ru-RU" sz="1200" b="1" kern="1200" dirty="0" smtClean="0">
              <a:effectLst/>
            </a:rPr>
            <a:t>населения – 1 учреждение</a:t>
          </a:r>
          <a:endParaRPr lang="ru-RU" sz="1200" b="1" kern="1200" dirty="0">
            <a:effectLst/>
          </a:endParaRPr>
        </a:p>
      </dsp:txBody>
      <dsp:txXfrm>
        <a:off x="1374522" y="1820661"/>
        <a:ext cx="4585970" cy="363741"/>
      </dsp:txXfrm>
    </dsp:sp>
    <dsp:sp modelId="{9F6F4D8C-04AA-4B35-9D8F-1F49DE5E9E43}">
      <dsp:nvSpPr>
        <dsp:cNvPr id="0" name=""/>
        <dsp:cNvSpPr/>
      </dsp:nvSpPr>
      <dsp:spPr>
        <a:xfrm>
          <a:off x="801275" y="365693"/>
          <a:ext cx="573246" cy="20915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515"/>
              </a:lnTo>
              <a:lnTo>
                <a:pt x="573246" y="209151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F79FCD-FA3F-4C1D-886E-709168E56DAF}">
      <dsp:nvSpPr>
        <dsp:cNvPr id="0" name=""/>
        <dsp:cNvSpPr/>
      </dsp:nvSpPr>
      <dsp:spPr>
        <a:xfrm>
          <a:off x="1374522" y="2275338"/>
          <a:ext cx="4585970" cy="3637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effectLst/>
            </a:rPr>
            <a:t>физкультуры и спорта </a:t>
          </a:r>
          <a:r>
            <a:rPr lang="ru-RU" sz="1200" b="1" kern="1200" dirty="0" smtClean="0">
              <a:effectLst/>
            </a:rPr>
            <a:t>- 1 </a:t>
          </a:r>
          <a:r>
            <a:rPr lang="ru-RU" sz="1200" b="1" kern="1200" dirty="0">
              <a:effectLst/>
            </a:rPr>
            <a:t>учреждение</a:t>
          </a:r>
        </a:p>
      </dsp:txBody>
      <dsp:txXfrm>
        <a:off x="1374522" y="2275338"/>
        <a:ext cx="4585970" cy="363741"/>
      </dsp:txXfrm>
    </dsp:sp>
    <dsp:sp modelId="{5930F8A5-4136-4208-968F-AE163F0CEBD5}">
      <dsp:nvSpPr>
        <dsp:cNvPr id="0" name=""/>
        <dsp:cNvSpPr/>
      </dsp:nvSpPr>
      <dsp:spPr>
        <a:xfrm>
          <a:off x="801275" y="365693"/>
          <a:ext cx="573246" cy="25461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46193"/>
              </a:lnTo>
              <a:lnTo>
                <a:pt x="573246" y="254619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30C601-3B10-45AE-97CD-01C75F4688D2}">
      <dsp:nvSpPr>
        <dsp:cNvPr id="0" name=""/>
        <dsp:cNvSpPr/>
      </dsp:nvSpPr>
      <dsp:spPr>
        <a:xfrm>
          <a:off x="1374522" y="2730015"/>
          <a:ext cx="4585970" cy="3637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effectLst/>
            </a:rPr>
            <a:t>радиовещания </a:t>
          </a:r>
          <a:r>
            <a:rPr lang="ru-RU" sz="1200" b="1" kern="1200" dirty="0" smtClean="0">
              <a:effectLst/>
            </a:rPr>
            <a:t>- 1 </a:t>
          </a:r>
          <a:r>
            <a:rPr lang="ru-RU" sz="1200" b="1" kern="1200" dirty="0">
              <a:effectLst/>
            </a:rPr>
            <a:t>учреждение</a:t>
          </a:r>
        </a:p>
      </dsp:txBody>
      <dsp:txXfrm>
        <a:off x="1374522" y="2730015"/>
        <a:ext cx="4585970" cy="363741"/>
      </dsp:txXfrm>
    </dsp:sp>
    <dsp:sp modelId="{DFD6CC36-6A44-4D27-94C0-4EDF738DD951}">
      <dsp:nvSpPr>
        <dsp:cNvPr id="0" name=""/>
        <dsp:cNvSpPr/>
      </dsp:nvSpPr>
      <dsp:spPr>
        <a:xfrm>
          <a:off x="801275" y="365693"/>
          <a:ext cx="573246" cy="30008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00870"/>
              </a:lnTo>
              <a:lnTo>
                <a:pt x="573246" y="300087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90450A-4AF5-4748-8755-E936A8B73FFD}">
      <dsp:nvSpPr>
        <dsp:cNvPr id="0" name=""/>
        <dsp:cNvSpPr/>
      </dsp:nvSpPr>
      <dsp:spPr>
        <a:xfrm>
          <a:off x="1374522" y="3184693"/>
          <a:ext cx="4585970" cy="3637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effectLst/>
            </a:rPr>
            <a:t>многофункциональный центр </a:t>
          </a:r>
          <a:r>
            <a:rPr lang="ru-RU" sz="1200" b="1" kern="1200" dirty="0" smtClean="0">
              <a:effectLst/>
            </a:rPr>
            <a:t>- 1 </a:t>
          </a:r>
          <a:r>
            <a:rPr lang="ru-RU" sz="1200" b="1" kern="1200" dirty="0">
              <a:effectLst/>
            </a:rPr>
            <a:t>учреждение</a:t>
          </a:r>
        </a:p>
      </dsp:txBody>
      <dsp:txXfrm>
        <a:off x="1374522" y="3184693"/>
        <a:ext cx="4585970" cy="363741"/>
      </dsp:txXfrm>
    </dsp:sp>
    <dsp:sp modelId="{89B55FB0-0E72-4D6E-A303-4AB2AC9DDA37}">
      <dsp:nvSpPr>
        <dsp:cNvPr id="0" name=""/>
        <dsp:cNvSpPr/>
      </dsp:nvSpPr>
      <dsp:spPr>
        <a:xfrm>
          <a:off x="801275" y="365693"/>
          <a:ext cx="573246" cy="34555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55547"/>
              </a:lnTo>
              <a:lnTo>
                <a:pt x="573246" y="345554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7908678-6089-4A56-96A5-12BEB9B4C595}">
      <dsp:nvSpPr>
        <dsp:cNvPr id="0" name=""/>
        <dsp:cNvSpPr/>
      </dsp:nvSpPr>
      <dsp:spPr>
        <a:xfrm>
          <a:off x="1374522" y="3639370"/>
          <a:ext cx="4585970" cy="3637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effectLst/>
            </a:rPr>
            <a:t>казенные учреждения, курирующие </a:t>
          </a:r>
          <a:r>
            <a:rPr lang="ru-RU" sz="1200" b="1" kern="1200" dirty="0" smtClean="0">
              <a:effectLst/>
            </a:rPr>
            <a:t>ЖКХ </a:t>
          </a:r>
          <a:r>
            <a:rPr lang="ru-RU" sz="1200" b="1" kern="1200" dirty="0">
              <a:effectLst/>
            </a:rPr>
            <a:t>и защиту </a:t>
          </a:r>
          <a:r>
            <a:rPr lang="ru-RU" sz="1200" b="1" kern="1200" dirty="0" smtClean="0">
              <a:effectLst/>
            </a:rPr>
            <a:t>населения от чрезвычайных ситуаций - 2 </a:t>
          </a:r>
          <a:r>
            <a:rPr lang="ru-RU" sz="1200" b="1" kern="1200" dirty="0">
              <a:effectLst/>
            </a:rPr>
            <a:t>учреждения</a:t>
          </a:r>
        </a:p>
      </dsp:txBody>
      <dsp:txXfrm>
        <a:off x="1374522" y="3639370"/>
        <a:ext cx="4585970" cy="363741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3E64CEF-1EF8-4155-9B64-A0F3DD4461E2}">
      <dsp:nvSpPr>
        <dsp:cNvPr id="0" name=""/>
        <dsp:cNvSpPr/>
      </dsp:nvSpPr>
      <dsp:spPr>
        <a:xfrm>
          <a:off x="830164" y="3983510"/>
          <a:ext cx="91440" cy="38752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87527"/>
              </a:lnTo>
            </a:path>
          </a:pathLst>
        </a:custGeom>
        <a:noFill/>
        <a:ln w="9525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C9F119-B1E8-4E5E-81C4-1ABABCD1986A}">
      <dsp:nvSpPr>
        <dsp:cNvPr id="0" name=""/>
        <dsp:cNvSpPr/>
      </dsp:nvSpPr>
      <dsp:spPr>
        <a:xfrm>
          <a:off x="830164" y="2749863"/>
          <a:ext cx="91440" cy="38752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87527"/>
              </a:lnTo>
            </a:path>
          </a:pathLst>
        </a:custGeom>
        <a:noFill/>
        <a:ln w="9525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646785-8748-4D63-8764-70C892487DCC}">
      <dsp:nvSpPr>
        <dsp:cNvPr id="0" name=""/>
        <dsp:cNvSpPr/>
      </dsp:nvSpPr>
      <dsp:spPr>
        <a:xfrm>
          <a:off x="830164" y="1516216"/>
          <a:ext cx="91440" cy="38752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87527"/>
              </a:lnTo>
            </a:path>
          </a:pathLst>
        </a:custGeom>
        <a:noFill/>
        <a:ln w="9525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044BE8-BA28-40FD-9186-0335C747D1B6}">
      <dsp:nvSpPr>
        <dsp:cNvPr id="0" name=""/>
        <dsp:cNvSpPr/>
      </dsp:nvSpPr>
      <dsp:spPr>
        <a:xfrm>
          <a:off x="556" y="430433"/>
          <a:ext cx="1750655" cy="108578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shade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shade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26A3201-1B9A-403F-94CD-F68FF2507087}">
      <dsp:nvSpPr>
        <dsp:cNvPr id="0" name=""/>
        <dsp:cNvSpPr/>
      </dsp:nvSpPr>
      <dsp:spPr>
        <a:xfrm>
          <a:off x="148609" y="571083"/>
          <a:ext cx="1750655" cy="1085783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err="1" smtClean="0">
              <a:effectLst/>
            </a:rPr>
            <a:t>Педработники</a:t>
          </a:r>
          <a:r>
            <a:rPr lang="ru-RU" sz="1200" b="1" kern="1200" dirty="0" smtClean="0">
              <a:effectLst/>
            </a:rPr>
            <a:t> образовательных учреждений общего образования</a:t>
          </a:r>
          <a:endParaRPr lang="ru-RU" sz="1200" b="1" kern="1200" dirty="0">
            <a:effectLst/>
          </a:endParaRPr>
        </a:p>
      </dsp:txBody>
      <dsp:txXfrm>
        <a:off x="148609" y="571083"/>
        <a:ext cx="1750655" cy="1085783"/>
      </dsp:txXfrm>
    </dsp:sp>
    <dsp:sp modelId="{1CF798DD-67B9-48FD-8A0A-2F3667C82C6D}">
      <dsp:nvSpPr>
        <dsp:cNvPr id="0" name=""/>
        <dsp:cNvSpPr/>
      </dsp:nvSpPr>
      <dsp:spPr>
        <a:xfrm>
          <a:off x="209648" y="1903743"/>
          <a:ext cx="1332472" cy="84611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32A6CCF-E19F-45B9-A902-7A018F51DC3C}">
      <dsp:nvSpPr>
        <dsp:cNvPr id="0" name=""/>
        <dsp:cNvSpPr/>
      </dsp:nvSpPr>
      <dsp:spPr>
        <a:xfrm>
          <a:off x="357700" y="2044393"/>
          <a:ext cx="1332472" cy="8461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effectLst/>
            </a:rPr>
            <a:t>Прогноз на 2016 год согласно «дорожным картам» - 100%</a:t>
          </a:r>
          <a:endParaRPr lang="ru-RU" sz="1200" b="1" kern="1200" dirty="0">
            <a:effectLst/>
          </a:endParaRPr>
        </a:p>
      </dsp:txBody>
      <dsp:txXfrm>
        <a:off x="357700" y="2044393"/>
        <a:ext cx="1332472" cy="846119"/>
      </dsp:txXfrm>
    </dsp:sp>
    <dsp:sp modelId="{0D6F29B1-8FDF-4E24-9445-68D140F71CD1}">
      <dsp:nvSpPr>
        <dsp:cNvPr id="0" name=""/>
        <dsp:cNvSpPr/>
      </dsp:nvSpPr>
      <dsp:spPr>
        <a:xfrm>
          <a:off x="209648" y="3137390"/>
          <a:ext cx="1332472" cy="84611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tint val="99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99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99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017F8B8-8B42-4A7F-98C3-828EB50CD60F}">
      <dsp:nvSpPr>
        <dsp:cNvPr id="0" name=""/>
        <dsp:cNvSpPr/>
      </dsp:nvSpPr>
      <dsp:spPr>
        <a:xfrm>
          <a:off x="357700" y="3278040"/>
          <a:ext cx="1332472" cy="8461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effectLst/>
            </a:rPr>
            <a:t>Фактически сложившийся уровень – 100,4%</a:t>
          </a:r>
          <a:endParaRPr lang="ru-RU" sz="1200" b="1" kern="1200" dirty="0">
            <a:effectLst/>
          </a:endParaRPr>
        </a:p>
      </dsp:txBody>
      <dsp:txXfrm>
        <a:off x="357700" y="3278040"/>
        <a:ext cx="1332472" cy="846119"/>
      </dsp:txXfrm>
    </dsp:sp>
    <dsp:sp modelId="{E71A3D66-9343-4EE3-91C2-E8852FBB86E6}">
      <dsp:nvSpPr>
        <dsp:cNvPr id="0" name=""/>
        <dsp:cNvSpPr/>
      </dsp:nvSpPr>
      <dsp:spPr>
        <a:xfrm>
          <a:off x="209648" y="4371038"/>
          <a:ext cx="1332472" cy="84611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7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64570B8-F64A-4576-9C71-68334B6903D8}">
      <dsp:nvSpPr>
        <dsp:cNvPr id="0" name=""/>
        <dsp:cNvSpPr/>
      </dsp:nvSpPr>
      <dsp:spPr>
        <a:xfrm>
          <a:off x="357700" y="4511687"/>
          <a:ext cx="1332472" cy="8461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effectLst/>
            </a:rPr>
            <a:t>Фактически сложившаяся средняя зарплата – 23 668,51 руб.</a:t>
          </a:r>
          <a:endParaRPr lang="ru-RU" sz="1200" b="1" kern="1200" dirty="0">
            <a:effectLst/>
          </a:endParaRPr>
        </a:p>
      </dsp:txBody>
      <dsp:txXfrm>
        <a:off x="357700" y="4511687"/>
        <a:ext cx="1332472" cy="846119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3E64CEF-1EF8-4155-9B64-A0F3DD4461E2}">
      <dsp:nvSpPr>
        <dsp:cNvPr id="0" name=""/>
        <dsp:cNvSpPr/>
      </dsp:nvSpPr>
      <dsp:spPr>
        <a:xfrm>
          <a:off x="890140" y="4008512"/>
          <a:ext cx="91440" cy="39499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94999"/>
              </a:lnTo>
            </a:path>
          </a:pathLst>
        </a:custGeom>
        <a:noFill/>
        <a:ln w="9525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C9F119-B1E8-4E5E-81C4-1ABABCD1986A}">
      <dsp:nvSpPr>
        <dsp:cNvPr id="0" name=""/>
        <dsp:cNvSpPr/>
      </dsp:nvSpPr>
      <dsp:spPr>
        <a:xfrm>
          <a:off x="890140" y="2751079"/>
          <a:ext cx="91440" cy="39499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94999"/>
              </a:lnTo>
            </a:path>
          </a:pathLst>
        </a:custGeom>
        <a:noFill/>
        <a:ln w="9525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646785-8748-4D63-8764-70C892487DCC}">
      <dsp:nvSpPr>
        <dsp:cNvPr id="0" name=""/>
        <dsp:cNvSpPr/>
      </dsp:nvSpPr>
      <dsp:spPr>
        <a:xfrm>
          <a:off x="890140" y="1493646"/>
          <a:ext cx="91440" cy="39499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94999"/>
              </a:lnTo>
            </a:path>
          </a:pathLst>
        </a:custGeom>
        <a:noFill/>
        <a:ln w="9525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044BE8-BA28-40FD-9186-0335C747D1B6}">
      <dsp:nvSpPr>
        <dsp:cNvPr id="0" name=""/>
        <dsp:cNvSpPr/>
      </dsp:nvSpPr>
      <dsp:spPr>
        <a:xfrm>
          <a:off x="1097" y="378933"/>
          <a:ext cx="1869526" cy="111471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shade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shade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26A3201-1B9A-403F-94CD-F68FF2507087}">
      <dsp:nvSpPr>
        <dsp:cNvPr id="0" name=""/>
        <dsp:cNvSpPr/>
      </dsp:nvSpPr>
      <dsp:spPr>
        <a:xfrm>
          <a:off x="152005" y="522294"/>
          <a:ext cx="1869526" cy="1114713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err="1" smtClean="0">
              <a:effectLst/>
            </a:rPr>
            <a:t>Педработники</a:t>
          </a:r>
          <a:r>
            <a:rPr lang="ru-RU" sz="1200" b="1" kern="1200" dirty="0" smtClean="0">
              <a:effectLst/>
            </a:rPr>
            <a:t> дошкольных образовательных учреждений</a:t>
          </a:r>
          <a:endParaRPr lang="ru-RU" sz="1200" b="1" kern="1200" dirty="0">
            <a:effectLst/>
          </a:endParaRPr>
        </a:p>
      </dsp:txBody>
      <dsp:txXfrm>
        <a:off x="152005" y="522294"/>
        <a:ext cx="1869526" cy="1114713"/>
      </dsp:txXfrm>
    </dsp:sp>
    <dsp:sp modelId="{1CF798DD-67B9-48FD-8A0A-2F3667C82C6D}">
      <dsp:nvSpPr>
        <dsp:cNvPr id="0" name=""/>
        <dsp:cNvSpPr/>
      </dsp:nvSpPr>
      <dsp:spPr>
        <a:xfrm>
          <a:off x="256779" y="1888645"/>
          <a:ext cx="1358163" cy="86243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32A6CCF-E19F-45B9-A902-7A018F51DC3C}">
      <dsp:nvSpPr>
        <dsp:cNvPr id="0" name=""/>
        <dsp:cNvSpPr/>
      </dsp:nvSpPr>
      <dsp:spPr>
        <a:xfrm>
          <a:off x="407686" y="2032007"/>
          <a:ext cx="1358163" cy="86243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effectLst/>
            </a:rPr>
            <a:t>Прогноз на 2016 год согласно «дорожным картам» - 100%</a:t>
          </a:r>
          <a:endParaRPr lang="ru-RU" sz="1200" b="1" kern="1200" dirty="0">
            <a:effectLst/>
          </a:endParaRPr>
        </a:p>
      </dsp:txBody>
      <dsp:txXfrm>
        <a:off x="407686" y="2032007"/>
        <a:ext cx="1358163" cy="862433"/>
      </dsp:txXfrm>
    </dsp:sp>
    <dsp:sp modelId="{0D6F29B1-8FDF-4E24-9445-68D140F71CD1}">
      <dsp:nvSpPr>
        <dsp:cNvPr id="0" name=""/>
        <dsp:cNvSpPr/>
      </dsp:nvSpPr>
      <dsp:spPr>
        <a:xfrm>
          <a:off x="256779" y="3146078"/>
          <a:ext cx="1358163" cy="86243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tint val="99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99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99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017F8B8-8B42-4A7F-98C3-828EB50CD60F}">
      <dsp:nvSpPr>
        <dsp:cNvPr id="0" name=""/>
        <dsp:cNvSpPr/>
      </dsp:nvSpPr>
      <dsp:spPr>
        <a:xfrm>
          <a:off x="407686" y="3289440"/>
          <a:ext cx="1358163" cy="86243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effectLst/>
            </a:rPr>
            <a:t>Фактически сложившийся уровень – 106,5%</a:t>
          </a:r>
          <a:endParaRPr lang="ru-RU" sz="1200" b="1" kern="1200" dirty="0">
            <a:effectLst/>
          </a:endParaRPr>
        </a:p>
      </dsp:txBody>
      <dsp:txXfrm>
        <a:off x="407686" y="3289440"/>
        <a:ext cx="1358163" cy="862433"/>
      </dsp:txXfrm>
    </dsp:sp>
    <dsp:sp modelId="{E71A3D66-9343-4EE3-91C2-E8852FBB86E6}">
      <dsp:nvSpPr>
        <dsp:cNvPr id="0" name=""/>
        <dsp:cNvSpPr/>
      </dsp:nvSpPr>
      <dsp:spPr>
        <a:xfrm>
          <a:off x="256779" y="4403512"/>
          <a:ext cx="1358163" cy="86243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7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64570B8-F64A-4576-9C71-68334B6903D8}">
      <dsp:nvSpPr>
        <dsp:cNvPr id="0" name=""/>
        <dsp:cNvSpPr/>
      </dsp:nvSpPr>
      <dsp:spPr>
        <a:xfrm>
          <a:off x="407686" y="4546873"/>
          <a:ext cx="1358163" cy="86243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effectLst/>
            </a:rPr>
            <a:t>Фактически сложившаяся средняя зарплата – 21 562,38 руб.</a:t>
          </a:r>
          <a:endParaRPr lang="ru-RU" sz="1200" b="1" kern="1200" dirty="0">
            <a:effectLst/>
          </a:endParaRPr>
        </a:p>
      </dsp:txBody>
      <dsp:txXfrm>
        <a:off x="407686" y="4546873"/>
        <a:ext cx="1358163" cy="862433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3E64CEF-1EF8-4155-9B64-A0F3DD4461E2}">
      <dsp:nvSpPr>
        <dsp:cNvPr id="0" name=""/>
        <dsp:cNvSpPr/>
      </dsp:nvSpPr>
      <dsp:spPr>
        <a:xfrm>
          <a:off x="938638" y="4016458"/>
          <a:ext cx="91440" cy="39672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96727"/>
              </a:lnTo>
            </a:path>
          </a:pathLst>
        </a:custGeom>
        <a:noFill/>
        <a:ln w="9525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C9F119-B1E8-4E5E-81C4-1ABABCD1986A}">
      <dsp:nvSpPr>
        <dsp:cNvPr id="0" name=""/>
        <dsp:cNvSpPr/>
      </dsp:nvSpPr>
      <dsp:spPr>
        <a:xfrm>
          <a:off x="938638" y="2753524"/>
          <a:ext cx="91440" cy="39672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96727"/>
              </a:lnTo>
            </a:path>
          </a:pathLst>
        </a:custGeom>
        <a:noFill/>
        <a:ln w="9525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646785-8748-4D63-8764-70C892487DCC}">
      <dsp:nvSpPr>
        <dsp:cNvPr id="0" name=""/>
        <dsp:cNvSpPr/>
      </dsp:nvSpPr>
      <dsp:spPr>
        <a:xfrm>
          <a:off x="938638" y="1490591"/>
          <a:ext cx="91440" cy="39672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96727"/>
              </a:lnTo>
            </a:path>
          </a:pathLst>
        </a:custGeom>
        <a:noFill/>
        <a:ln w="9525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044BE8-BA28-40FD-9186-0335C747D1B6}">
      <dsp:nvSpPr>
        <dsp:cNvPr id="0" name=""/>
        <dsp:cNvSpPr/>
      </dsp:nvSpPr>
      <dsp:spPr>
        <a:xfrm>
          <a:off x="1268" y="364860"/>
          <a:ext cx="1966179" cy="112573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shade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shade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26A3201-1B9A-403F-94CD-F68FF2507087}">
      <dsp:nvSpPr>
        <dsp:cNvPr id="0" name=""/>
        <dsp:cNvSpPr/>
      </dsp:nvSpPr>
      <dsp:spPr>
        <a:xfrm>
          <a:off x="152835" y="508849"/>
          <a:ext cx="1966179" cy="1125730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err="1" smtClean="0">
              <a:effectLst/>
            </a:rPr>
            <a:t>Педработники</a:t>
          </a:r>
          <a:r>
            <a:rPr lang="ru-RU" sz="1200" b="1" kern="1200" dirty="0" smtClean="0">
              <a:effectLst/>
            </a:rPr>
            <a:t> учреждений дополнительного образования детей</a:t>
          </a:r>
          <a:endParaRPr lang="ru-RU" sz="1200" b="1" kern="1200" dirty="0">
            <a:effectLst/>
          </a:endParaRPr>
        </a:p>
      </dsp:txBody>
      <dsp:txXfrm>
        <a:off x="152835" y="508849"/>
        <a:ext cx="1966179" cy="1125730"/>
      </dsp:txXfrm>
    </dsp:sp>
    <dsp:sp modelId="{1CF798DD-67B9-48FD-8A0A-2F3667C82C6D}">
      <dsp:nvSpPr>
        <dsp:cNvPr id="0" name=""/>
        <dsp:cNvSpPr/>
      </dsp:nvSpPr>
      <dsp:spPr>
        <a:xfrm>
          <a:off x="302306" y="1887318"/>
          <a:ext cx="1364104" cy="8662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32A6CCF-E19F-45B9-A902-7A018F51DC3C}">
      <dsp:nvSpPr>
        <dsp:cNvPr id="0" name=""/>
        <dsp:cNvSpPr/>
      </dsp:nvSpPr>
      <dsp:spPr>
        <a:xfrm>
          <a:off x="453873" y="2031307"/>
          <a:ext cx="1364104" cy="86620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effectLst/>
            </a:rPr>
            <a:t>Прогноз на 2016 год согласно «дорожным картам» - 90%</a:t>
          </a:r>
          <a:endParaRPr lang="ru-RU" sz="1200" b="1" kern="1200" dirty="0">
            <a:effectLst/>
          </a:endParaRPr>
        </a:p>
      </dsp:txBody>
      <dsp:txXfrm>
        <a:off x="453873" y="2031307"/>
        <a:ext cx="1364104" cy="866206"/>
      </dsp:txXfrm>
    </dsp:sp>
    <dsp:sp modelId="{0D6F29B1-8FDF-4E24-9445-68D140F71CD1}">
      <dsp:nvSpPr>
        <dsp:cNvPr id="0" name=""/>
        <dsp:cNvSpPr/>
      </dsp:nvSpPr>
      <dsp:spPr>
        <a:xfrm>
          <a:off x="302306" y="3150251"/>
          <a:ext cx="1364104" cy="8662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tint val="99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99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99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017F8B8-8B42-4A7F-98C3-828EB50CD60F}">
      <dsp:nvSpPr>
        <dsp:cNvPr id="0" name=""/>
        <dsp:cNvSpPr/>
      </dsp:nvSpPr>
      <dsp:spPr>
        <a:xfrm>
          <a:off x="453873" y="3294240"/>
          <a:ext cx="1364104" cy="86620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100" b="1" kern="1200" dirty="0" smtClean="0">
              <a:effectLst/>
            </a:rPr>
            <a:t>Фактически сложившийся уровень – 90,1% (образование)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100" b="1" kern="1200" dirty="0" smtClean="0">
              <a:effectLst/>
            </a:rPr>
            <a:t>- 106,8% (в целом по городу)</a:t>
          </a:r>
          <a:endParaRPr lang="ru-RU" sz="1100" b="1" kern="1200" dirty="0">
            <a:effectLst/>
          </a:endParaRPr>
        </a:p>
      </dsp:txBody>
      <dsp:txXfrm>
        <a:off x="453873" y="3294240"/>
        <a:ext cx="1364104" cy="866206"/>
      </dsp:txXfrm>
    </dsp:sp>
    <dsp:sp modelId="{E71A3D66-9343-4EE3-91C2-E8852FBB86E6}">
      <dsp:nvSpPr>
        <dsp:cNvPr id="0" name=""/>
        <dsp:cNvSpPr/>
      </dsp:nvSpPr>
      <dsp:spPr>
        <a:xfrm>
          <a:off x="302306" y="4413185"/>
          <a:ext cx="1364104" cy="8662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7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64570B8-F64A-4576-9C71-68334B6903D8}">
      <dsp:nvSpPr>
        <dsp:cNvPr id="0" name=""/>
        <dsp:cNvSpPr/>
      </dsp:nvSpPr>
      <dsp:spPr>
        <a:xfrm>
          <a:off x="453873" y="4557174"/>
          <a:ext cx="1364104" cy="86620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200" b="1" kern="1200" dirty="0" smtClean="0">
              <a:effectLst/>
            </a:rPr>
            <a:t>Фактически сложившаяся средняя зарплата – 22 829,1 руб.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200" b="1" kern="1200" dirty="0" smtClean="0">
              <a:effectLst/>
            </a:rPr>
            <a:t>– 27 054,78 руб.</a:t>
          </a:r>
          <a:endParaRPr lang="ru-RU" sz="1200" b="1" kern="1200" dirty="0">
            <a:effectLst/>
          </a:endParaRPr>
        </a:p>
      </dsp:txBody>
      <dsp:txXfrm>
        <a:off x="453873" y="4557174"/>
        <a:ext cx="1364104" cy="866206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3E64CEF-1EF8-4155-9B64-A0F3DD4461E2}">
      <dsp:nvSpPr>
        <dsp:cNvPr id="0" name=""/>
        <dsp:cNvSpPr/>
      </dsp:nvSpPr>
      <dsp:spPr>
        <a:xfrm>
          <a:off x="1020420" y="4020954"/>
          <a:ext cx="91440" cy="39074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90745"/>
              </a:lnTo>
            </a:path>
          </a:pathLst>
        </a:custGeom>
        <a:noFill/>
        <a:ln w="9525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C9F119-B1E8-4E5E-81C4-1ABABCD1986A}">
      <dsp:nvSpPr>
        <dsp:cNvPr id="0" name=""/>
        <dsp:cNvSpPr/>
      </dsp:nvSpPr>
      <dsp:spPr>
        <a:xfrm>
          <a:off x="1020420" y="2777062"/>
          <a:ext cx="91440" cy="39074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90745"/>
              </a:lnTo>
            </a:path>
          </a:pathLst>
        </a:custGeom>
        <a:noFill/>
        <a:ln w="9525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646785-8748-4D63-8764-70C892487DCC}">
      <dsp:nvSpPr>
        <dsp:cNvPr id="0" name=""/>
        <dsp:cNvSpPr/>
      </dsp:nvSpPr>
      <dsp:spPr>
        <a:xfrm>
          <a:off x="1020420" y="1533171"/>
          <a:ext cx="91440" cy="39074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90745"/>
              </a:lnTo>
            </a:path>
          </a:pathLst>
        </a:custGeom>
        <a:noFill/>
        <a:ln w="9525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044BE8-BA28-40FD-9186-0335C747D1B6}">
      <dsp:nvSpPr>
        <dsp:cNvPr id="0" name=""/>
        <dsp:cNvSpPr/>
      </dsp:nvSpPr>
      <dsp:spPr>
        <a:xfrm>
          <a:off x="715" y="381577"/>
          <a:ext cx="2130849" cy="115159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shade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shade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26A3201-1B9A-403F-94CD-F68FF2507087}">
      <dsp:nvSpPr>
        <dsp:cNvPr id="0" name=""/>
        <dsp:cNvSpPr/>
      </dsp:nvSpPr>
      <dsp:spPr>
        <a:xfrm>
          <a:off x="149997" y="523395"/>
          <a:ext cx="2130849" cy="1151593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effectLst/>
            </a:rPr>
            <a:t>Работники учреждений культуры</a:t>
          </a:r>
          <a:endParaRPr lang="ru-RU" sz="1200" b="1" kern="1200" dirty="0">
            <a:effectLst/>
          </a:endParaRPr>
        </a:p>
      </dsp:txBody>
      <dsp:txXfrm>
        <a:off x="149997" y="523395"/>
        <a:ext cx="2130849" cy="1151593"/>
      </dsp:txXfrm>
    </dsp:sp>
    <dsp:sp modelId="{1CF798DD-67B9-48FD-8A0A-2F3667C82C6D}">
      <dsp:nvSpPr>
        <dsp:cNvPr id="0" name=""/>
        <dsp:cNvSpPr/>
      </dsp:nvSpPr>
      <dsp:spPr>
        <a:xfrm>
          <a:off x="394371" y="1923916"/>
          <a:ext cx="1343536" cy="85314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32A6CCF-E19F-45B9-A902-7A018F51DC3C}">
      <dsp:nvSpPr>
        <dsp:cNvPr id="0" name=""/>
        <dsp:cNvSpPr/>
      </dsp:nvSpPr>
      <dsp:spPr>
        <a:xfrm>
          <a:off x="543653" y="2065734"/>
          <a:ext cx="1343536" cy="8531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effectLst/>
            </a:rPr>
            <a:t>Прогноз на 2016 год согласно «дорожным картам» - 74,3%</a:t>
          </a:r>
          <a:endParaRPr lang="ru-RU" sz="1200" b="1" kern="1200" dirty="0">
            <a:effectLst/>
          </a:endParaRPr>
        </a:p>
      </dsp:txBody>
      <dsp:txXfrm>
        <a:off x="543653" y="2065734"/>
        <a:ext cx="1343536" cy="853145"/>
      </dsp:txXfrm>
    </dsp:sp>
    <dsp:sp modelId="{0D6F29B1-8FDF-4E24-9445-68D140F71CD1}">
      <dsp:nvSpPr>
        <dsp:cNvPr id="0" name=""/>
        <dsp:cNvSpPr/>
      </dsp:nvSpPr>
      <dsp:spPr>
        <a:xfrm>
          <a:off x="394371" y="3167808"/>
          <a:ext cx="1343536" cy="85314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tint val="99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99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99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017F8B8-8B42-4A7F-98C3-828EB50CD60F}">
      <dsp:nvSpPr>
        <dsp:cNvPr id="0" name=""/>
        <dsp:cNvSpPr/>
      </dsp:nvSpPr>
      <dsp:spPr>
        <a:xfrm>
          <a:off x="543653" y="3309625"/>
          <a:ext cx="1343536" cy="8531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200" b="1" kern="1200" dirty="0" smtClean="0">
              <a:effectLst/>
            </a:rPr>
            <a:t>Фактически сложившийся уровень – 74,3%</a:t>
          </a:r>
          <a:endParaRPr lang="ru-RU" sz="1200" b="1" kern="1200" dirty="0">
            <a:effectLst/>
          </a:endParaRPr>
        </a:p>
      </dsp:txBody>
      <dsp:txXfrm>
        <a:off x="543653" y="3309625"/>
        <a:ext cx="1343536" cy="853145"/>
      </dsp:txXfrm>
    </dsp:sp>
    <dsp:sp modelId="{E71A3D66-9343-4EE3-91C2-E8852FBB86E6}">
      <dsp:nvSpPr>
        <dsp:cNvPr id="0" name=""/>
        <dsp:cNvSpPr/>
      </dsp:nvSpPr>
      <dsp:spPr>
        <a:xfrm>
          <a:off x="394371" y="4411699"/>
          <a:ext cx="1343536" cy="85314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tint val="7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7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7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64570B8-F64A-4576-9C71-68334B6903D8}">
      <dsp:nvSpPr>
        <dsp:cNvPr id="0" name=""/>
        <dsp:cNvSpPr/>
      </dsp:nvSpPr>
      <dsp:spPr>
        <a:xfrm>
          <a:off x="543653" y="4553517"/>
          <a:ext cx="1343536" cy="8531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200" b="1" kern="1200" dirty="0" smtClean="0">
              <a:effectLst/>
            </a:rPr>
            <a:t>Фактически сложившаяся средняя зарплата – 17 519,4 руб.</a:t>
          </a:r>
        </a:p>
      </dsp:txBody>
      <dsp:txXfrm>
        <a:off x="543653" y="4553517"/>
        <a:ext cx="1343536" cy="853145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7C4D0CF-09A6-485C-812C-3DB8BBD1A259}">
      <dsp:nvSpPr>
        <dsp:cNvPr id="0" name=""/>
        <dsp:cNvSpPr/>
      </dsp:nvSpPr>
      <dsp:spPr>
        <a:xfrm rot="10800000">
          <a:off x="1877006" y="1762"/>
          <a:ext cx="6665221" cy="792691"/>
        </a:xfrm>
        <a:prstGeom prst="homePlat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9555" tIns="83820" rIns="156464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– жилищное хозяйство – 3,6 млн. рублей</a:t>
          </a:r>
          <a:endParaRPr lang="ru-RU" sz="22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1877006" y="1762"/>
        <a:ext cx="6665221" cy="792691"/>
      </dsp:txXfrm>
    </dsp:sp>
    <dsp:sp modelId="{1A3802F1-1E2F-4F6B-B109-2CE24E519F54}">
      <dsp:nvSpPr>
        <dsp:cNvPr id="0" name=""/>
        <dsp:cNvSpPr/>
      </dsp:nvSpPr>
      <dsp:spPr>
        <a:xfrm>
          <a:off x="1480661" y="1762"/>
          <a:ext cx="792691" cy="792691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33320DE2-8B14-4BFE-A710-9917BA9A370A}">
      <dsp:nvSpPr>
        <dsp:cNvPr id="0" name=""/>
        <dsp:cNvSpPr/>
      </dsp:nvSpPr>
      <dsp:spPr>
        <a:xfrm rot="10800000">
          <a:off x="1877006" y="1022113"/>
          <a:ext cx="6665221" cy="792691"/>
        </a:xfrm>
        <a:prstGeom prst="homePlat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9555" tIns="83820" rIns="156464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– коммунальное хозяйство – 165,1 млн. рублей</a:t>
          </a:r>
          <a:endParaRPr lang="ru-RU" sz="22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1877006" y="1022113"/>
        <a:ext cx="6665221" cy="792691"/>
      </dsp:txXfrm>
    </dsp:sp>
    <dsp:sp modelId="{5E140D9F-281D-4B65-944A-8236166A51E6}">
      <dsp:nvSpPr>
        <dsp:cNvPr id="0" name=""/>
        <dsp:cNvSpPr/>
      </dsp:nvSpPr>
      <dsp:spPr>
        <a:xfrm>
          <a:off x="1480661" y="1022113"/>
          <a:ext cx="792691" cy="792691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297A2AC7-D329-4F9C-9801-A106B614742A}">
      <dsp:nvSpPr>
        <dsp:cNvPr id="0" name=""/>
        <dsp:cNvSpPr/>
      </dsp:nvSpPr>
      <dsp:spPr>
        <a:xfrm rot="10800000">
          <a:off x="1877006" y="2042465"/>
          <a:ext cx="6665221" cy="792691"/>
        </a:xfrm>
        <a:prstGeom prst="homePlat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9555" tIns="83820" rIns="156464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– благоустройство – 13,5 млн. рублей</a:t>
          </a:r>
          <a:endParaRPr lang="ru-RU" sz="22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1877006" y="2042465"/>
        <a:ext cx="6665221" cy="792691"/>
      </dsp:txXfrm>
    </dsp:sp>
    <dsp:sp modelId="{EC4A976C-70C5-4A41-96EE-463E187230A4}">
      <dsp:nvSpPr>
        <dsp:cNvPr id="0" name=""/>
        <dsp:cNvSpPr/>
      </dsp:nvSpPr>
      <dsp:spPr>
        <a:xfrm>
          <a:off x="1480661" y="2042465"/>
          <a:ext cx="792691" cy="792691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409FB04E-77B4-4618-8767-528EE4DE7FDC}">
      <dsp:nvSpPr>
        <dsp:cNvPr id="0" name=""/>
        <dsp:cNvSpPr/>
      </dsp:nvSpPr>
      <dsp:spPr>
        <a:xfrm rot="10800000">
          <a:off x="1877006" y="3062817"/>
          <a:ext cx="6665221" cy="792691"/>
        </a:xfrm>
        <a:prstGeom prst="homePlat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9555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– другие вопросы в области ЖКХ – 13,9 млн. рублей</a:t>
          </a:r>
          <a:endParaRPr lang="ru-RU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1877006" y="3062817"/>
        <a:ext cx="6665221" cy="792691"/>
      </dsp:txXfrm>
    </dsp:sp>
    <dsp:sp modelId="{51C563CE-3A56-4BA1-81C4-F39040F877A5}">
      <dsp:nvSpPr>
        <dsp:cNvPr id="0" name=""/>
        <dsp:cNvSpPr/>
      </dsp:nvSpPr>
      <dsp:spPr>
        <a:xfrm>
          <a:off x="1480661" y="3062817"/>
          <a:ext cx="792691" cy="792691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88677FA-686F-4B79-B536-5A3AB8C1F4C5}">
      <dsp:nvSpPr>
        <dsp:cNvPr id="0" name=""/>
        <dsp:cNvSpPr/>
      </dsp:nvSpPr>
      <dsp:spPr>
        <a:xfrm>
          <a:off x="1478132" y="0"/>
          <a:ext cx="985421" cy="830061"/>
        </a:xfrm>
        <a:prstGeom prst="trapezoid">
          <a:avLst>
            <a:gd name="adj" fmla="val 59358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smtClean="0">
              <a:effectLst/>
            </a:rPr>
            <a:t>0707 – 19,5</a:t>
          </a:r>
          <a:endParaRPr lang="ru-RU" sz="2000" b="1" kern="1200" dirty="0">
            <a:effectLst/>
          </a:endParaRPr>
        </a:p>
      </dsp:txBody>
      <dsp:txXfrm>
        <a:off x="1478132" y="0"/>
        <a:ext cx="985421" cy="830061"/>
      </dsp:txXfrm>
    </dsp:sp>
    <dsp:sp modelId="{CBFCAFBB-0D20-4C7E-A12A-4BCEEC5F55D6}">
      <dsp:nvSpPr>
        <dsp:cNvPr id="0" name=""/>
        <dsp:cNvSpPr/>
      </dsp:nvSpPr>
      <dsp:spPr>
        <a:xfrm>
          <a:off x="985421" y="830061"/>
          <a:ext cx="1970843" cy="830061"/>
        </a:xfrm>
        <a:prstGeom prst="trapezoid">
          <a:avLst>
            <a:gd name="adj" fmla="val 59358"/>
          </a:avLst>
        </a:prstGeom>
        <a:solidFill>
          <a:schemeClr val="accent2">
            <a:hueOff val="1560506"/>
            <a:satOff val="-1946"/>
            <a:lumOff val="458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effectLst/>
            </a:rPr>
            <a:t>0709 – 28,9</a:t>
          </a:r>
          <a:endParaRPr lang="ru-RU" sz="2000" b="1" kern="1200" dirty="0">
            <a:effectLst/>
          </a:endParaRPr>
        </a:p>
      </dsp:txBody>
      <dsp:txXfrm>
        <a:off x="1330319" y="830061"/>
        <a:ext cx="1281047" cy="830061"/>
      </dsp:txXfrm>
    </dsp:sp>
    <dsp:sp modelId="{05875302-3BEB-4F8E-A438-30ECE69B59A4}">
      <dsp:nvSpPr>
        <dsp:cNvPr id="0" name=""/>
        <dsp:cNvSpPr/>
      </dsp:nvSpPr>
      <dsp:spPr>
        <a:xfrm>
          <a:off x="492710" y="1660123"/>
          <a:ext cx="2956264" cy="830061"/>
        </a:xfrm>
        <a:prstGeom prst="trapezoid">
          <a:avLst>
            <a:gd name="adj" fmla="val 59358"/>
          </a:avLst>
        </a:prstGeom>
        <a:solidFill>
          <a:schemeClr val="accent2">
            <a:hueOff val="3121013"/>
            <a:satOff val="-3893"/>
            <a:lumOff val="915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smtClean="0">
              <a:effectLst/>
            </a:rPr>
            <a:t>0701 – 339,3</a:t>
          </a:r>
          <a:endParaRPr lang="ru-RU" sz="2000" b="1" kern="1200" dirty="0">
            <a:effectLst/>
          </a:endParaRPr>
        </a:p>
      </dsp:txBody>
      <dsp:txXfrm>
        <a:off x="1010057" y="1660123"/>
        <a:ext cx="1921571" cy="830061"/>
      </dsp:txXfrm>
    </dsp:sp>
    <dsp:sp modelId="{8D0D9C73-E98B-44D3-9063-C2C1A1293C9B}">
      <dsp:nvSpPr>
        <dsp:cNvPr id="0" name=""/>
        <dsp:cNvSpPr/>
      </dsp:nvSpPr>
      <dsp:spPr>
        <a:xfrm>
          <a:off x="0" y="2490185"/>
          <a:ext cx="3941685" cy="830061"/>
        </a:xfrm>
        <a:prstGeom prst="trapezoid">
          <a:avLst>
            <a:gd name="adj" fmla="val 59358"/>
          </a:avLst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effectLst/>
            </a:rPr>
            <a:t>0702 – 399,7</a:t>
          </a:r>
          <a:endParaRPr lang="ru-RU" sz="2000" b="1" kern="1200" dirty="0">
            <a:effectLst/>
          </a:endParaRPr>
        </a:p>
      </dsp:txBody>
      <dsp:txXfrm>
        <a:off x="689795" y="2490185"/>
        <a:ext cx="2562095" cy="8300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0.31908</cdr:x>
      <cdr:y>0.0226</cdr:y>
    </cdr:from>
    <cdr:to>
      <cdr:x>0.46046</cdr:x>
      <cdr:y>0.16315</cdr:y>
    </cdr:to>
    <cdr:sp macro="" textlink="">
      <cdr:nvSpPr>
        <cdr:cNvPr id="2" name="TextBox 8"/>
        <cdr:cNvSpPr txBox="1"/>
      </cdr:nvSpPr>
      <cdr:spPr>
        <a:xfrm xmlns:a="http://schemas.openxmlformats.org/drawingml/2006/main">
          <a:off x="2664128" y="59397"/>
          <a:ext cx="1180445" cy="369336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</a:defRPr>
          </a:lvl5pPr>
          <a:lvl6pPr marL="22860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</a:defRPr>
          </a:lvl6pPr>
          <a:lvl7pPr marL="27432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</a:defRPr>
          </a:lvl7pPr>
          <a:lvl8pPr marL="32004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</a:defRPr>
          </a:lvl8pPr>
          <a:lvl9pPr marL="36576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latin typeface="+mn-lt"/>
            </a:rPr>
            <a:t>169 800</a:t>
          </a:r>
          <a:endParaRPr lang="ru-RU" sz="1800" b="1" dirty="0">
            <a:latin typeface="+mn-lt"/>
          </a:endParaRPr>
        </a:p>
      </cdr:txBody>
    </cdr:sp>
  </cdr:relSizeAnchor>
  <cdr:relSizeAnchor xmlns:cdr="http://schemas.openxmlformats.org/drawingml/2006/chartDrawing">
    <cdr:from>
      <cdr:x>0.46754</cdr:x>
      <cdr:y>0.10168</cdr:y>
    </cdr:from>
    <cdr:to>
      <cdr:x>0.60892</cdr:x>
      <cdr:y>0.24223</cdr:y>
    </cdr:to>
    <cdr:sp macro="" textlink="">
      <cdr:nvSpPr>
        <cdr:cNvPr id="3" name="TextBox 8"/>
        <cdr:cNvSpPr txBox="1"/>
      </cdr:nvSpPr>
      <cdr:spPr>
        <a:xfrm xmlns:a="http://schemas.openxmlformats.org/drawingml/2006/main">
          <a:off x="3903691" y="267193"/>
          <a:ext cx="1180445" cy="369336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Arial"/>
            </a:defRPr>
          </a:lvl1pPr>
          <a:lvl2pPr marL="457200" indent="0">
            <a:defRPr sz="1100">
              <a:latin typeface="Arial"/>
            </a:defRPr>
          </a:lvl2pPr>
          <a:lvl3pPr marL="914400" indent="0">
            <a:defRPr sz="1100">
              <a:latin typeface="Arial"/>
            </a:defRPr>
          </a:lvl3pPr>
          <a:lvl4pPr marL="1371600" indent="0">
            <a:defRPr sz="1100">
              <a:latin typeface="Arial"/>
            </a:defRPr>
          </a:lvl4pPr>
          <a:lvl5pPr marL="1828800" indent="0">
            <a:defRPr sz="1100">
              <a:latin typeface="Arial"/>
            </a:defRPr>
          </a:lvl5pPr>
          <a:lvl6pPr marL="2286000" indent="0">
            <a:defRPr sz="1100">
              <a:latin typeface="Arial"/>
            </a:defRPr>
          </a:lvl6pPr>
          <a:lvl7pPr marL="2743200" indent="0">
            <a:defRPr sz="1100">
              <a:latin typeface="Arial"/>
            </a:defRPr>
          </a:lvl7pPr>
          <a:lvl8pPr marL="3200400" indent="0">
            <a:defRPr sz="1100">
              <a:latin typeface="Arial"/>
            </a:defRPr>
          </a:lvl8pPr>
          <a:lvl9pPr marL="3657600" indent="0">
            <a:defRPr sz="1100">
              <a:latin typeface="Arial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latin typeface="+mn-lt"/>
            </a:rPr>
            <a:t>147 400</a:t>
          </a:r>
          <a:endParaRPr lang="ru-RU" sz="1800" b="1" dirty="0">
            <a:latin typeface="+mn-lt"/>
          </a:endParaRPr>
        </a:p>
      </cdr:txBody>
    </cdr:sp>
  </cdr:relSizeAnchor>
  <cdr:relSizeAnchor xmlns:cdr="http://schemas.openxmlformats.org/drawingml/2006/chartDrawing">
    <cdr:from>
      <cdr:x>0.61244</cdr:x>
      <cdr:y>0.03716</cdr:y>
    </cdr:from>
    <cdr:to>
      <cdr:x>0.75382</cdr:x>
      <cdr:y>0.17771</cdr:y>
    </cdr:to>
    <cdr:sp macro="" textlink="">
      <cdr:nvSpPr>
        <cdr:cNvPr id="4" name="TextBox 8"/>
        <cdr:cNvSpPr txBox="1"/>
      </cdr:nvSpPr>
      <cdr:spPr>
        <a:xfrm xmlns:a="http://schemas.openxmlformats.org/drawingml/2006/main">
          <a:off x="5113538" y="97655"/>
          <a:ext cx="1180445" cy="369336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latin typeface="Calibri"/>
            </a:rPr>
            <a:t>164 300</a:t>
          </a:r>
          <a:endParaRPr lang="ru-RU" sz="1800" b="1" dirty="0">
            <a:latin typeface="Calibri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0.33496</cdr:x>
      <cdr:y>0.43792</cdr:y>
    </cdr:from>
    <cdr:to>
      <cdr:x>0.43902</cdr:x>
      <cdr:y>0.51353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2852280" y="2138986"/>
          <a:ext cx="886107" cy="369308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3">
          <a:schemeClr val="lt1"/>
        </a:lnRef>
        <a:fillRef xmlns:a="http://schemas.openxmlformats.org/drawingml/2006/main" idx="1">
          <a:schemeClr val="accent2"/>
        </a:fillRef>
        <a:effectRef xmlns:a="http://schemas.openxmlformats.org/drawingml/2006/main" idx="1">
          <a:schemeClr val="accent2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wrap="square" lIns="0" tIns="0" rIns="0" bIns="0" rtlCol="0" anchor="ctr">
          <a:spAutoFit/>
        </a:bodyPr>
        <a:lstStyle xmlns:a="http://schemas.openxmlformats.org/drawingml/2006/main">
          <a:lvl1pPr marL="0" indent="0">
            <a:defRPr sz="1100">
              <a:latin typeface="Arial"/>
            </a:defRPr>
          </a:lvl1pPr>
          <a:lvl2pPr marL="457200" indent="0">
            <a:defRPr sz="1100">
              <a:latin typeface="Arial"/>
            </a:defRPr>
          </a:lvl2pPr>
          <a:lvl3pPr marL="914400" indent="0">
            <a:defRPr sz="1100">
              <a:latin typeface="Arial"/>
            </a:defRPr>
          </a:lvl3pPr>
          <a:lvl4pPr marL="1371600" indent="0">
            <a:defRPr sz="1100">
              <a:latin typeface="Arial"/>
            </a:defRPr>
          </a:lvl4pPr>
          <a:lvl5pPr marL="1828800" indent="0">
            <a:defRPr sz="1100">
              <a:latin typeface="Arial"/>
            </a:defRPr>
          </a:lvl5pPr>
          <a:lvl6pPr marL="2286000" indent="0">
            <a:defRPr sz="1100">
              <a:latin typeface="Arial"/>
            </a:defRPr>
          </a:lvl6pPr>
          <a:lvl7pPr marL="2743200" indent="0">
            <a:defRPr sz="1100">
              <a:latin typeface="Arial"/>
            </a:defRPr>
          </a:lvl7pPr>
          <a:lvl8pPr marL="3200400" indent="0">
            <a:defRPr sz="1100">
              <a:latin typeface="Arial"/>
            </a:defRPr>
          </a:lvl8pPr>
          <a:lvl9pPr marL="3657600" indent="0">
            <a:defRPr sz="1100">
              <a:latin typeface="Arial"/>
            </a:defRPr>
          </a:lvl9pPr>
        </a:lstStyle>
        <a:p xmlns:a="http://schemas.openxmlformats.org/drawingml/2006/main">
          <a:pPr algn="ctr"/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92,5%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</cdr:txBody>
    </cdr:sp>
  </cdr:relSizeAnchor>
  <cdr:relSizeAnchor xmlns:cdr="http://schemas.openxmlformats.org/drawingml/2006/chartDrawing">
    <cdr:from>
      <cdr:x>0.70388</cdr:x>
      <cdr:y>0.30986</cdr:y>
    </cdr:from>
    <cdr:to>
      <cdr:x>0.80903</cdr:x>
      <cdr:y>0.38547</cdr:y>
    </cdr:to>
    <cdr:sp macro="" textlink="">
      <cdr:nvSpPr>
        <cdr:cNvPr id="11" name="TextBox 1"/>
        <cdr:cNvSpPr txBox="1"/>
      </cdr:nvSpPr>
      <cdr:spPr>
        <a:xfrm xmlns:a="http://schemas.openxmlformats.org/drawingml/2006/main">
          <a:off x="5993764" y="1513468"/>
          <a:ext cx="895389" cy="369309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3">
          <a:schemeClr val="lt1"/>
        </a:lnRef>
        <a:fillRef xmlns:a="http://schemas.openxmlformats.org/drawingml/2006/main" idx="1">
          <a:schemeClr val="accent2"/>
        </a:fillRef>
        <a:effectRef xmlns:a="http://schemas.openxmlformats.org/drawingml/2006/main" idx="1">
          <a:schemeClr val="accent2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wrap="square" lIns="0" tIns="0" rIns="0" bIns="0" rtlCol="0" anchor="ctr">
          <a:spAutoFit/>
        </a:bodyPr>
        <a:lstStyle xmlns:a="http://schemas.openxmlformats.org/drawingml/2006/main">
          <a:lvl1pPr marL="0" indent="0">
            <a:defRPr sz="1100">
              <a:latin typeface="Arial"/>
            </a:defRPr>
          </a:lvl1pPr>
          <a:lvl2pPr marL="457200" indent="0">
            <a:defRPr sz="1100">
              <a:latin typeface="Arial"/>
            </a:defRPr>
          </a:lvl2pPr>
          <a:lvl3pPr marL="914400" indent="0">
            <a:defRPr sz="1100">
              <a:latin typeface="Arial"/>
            </a:defRPr>
          </a:lvl3pPr>
          <a:lvl4pPr marL="1371600" indent="0">
            <a:defRPr sz="1100">
              <a:latin typeface="Arial"/>
            </a:defRPr>
          </a:lvl4pPr>
          <a:lvl5pPr marL="1828800" indent="0">
            <a:defRPr sz="1100">
              <a:latin typeface="Arial"/>
            </a:defRPr>
          </a:lvl5pPr>
          <a:lvl6pPr marL="2286000" indent="0">
            <a:defRPr sz="1100">
              <a:latin typeface="Arial"/>
            </a:defRPr>
          </a:lvl6pPr>
          <a:lvl7pPr marL="2743200" indent="0">
            <a:defRPr sz="1100">
              <a:latin typeface="Arial"/>
            </a:defRPr>
          </a:lvl7pPr>
          <a:lvl8pPr marL="3200400" indent="0">
            <a:defRPr sz="1100">
              <a:latin typeface="Arial"/>
            </a:defRPr>
          </a:lvl8pPr>
          <a:lvl9pPr marL="3657600" indent="0">
            <a:defRPr sz="1100">
              <a:latin typeface="Arial"/>
            </a:defRPr>
          </a:lvl9pPr>
        </a:lstStyle>
        <a:p xmlns:a="http://schemas.openxmlformats.org/drawingml/2006/main">
          <a:pPr algn="ctr"/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96,0%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23A22C7-A7CF-407E-806C-7AA60473A65D}" type="datetimeFigureOut">
              <a:rPr lang="ru-RU"/>
              <a:pPr>
                <a:defRPr/>
              </a:pPr>
              <a:t>18.05.2017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06340EF-022F-4F41-9970-E2BAFAD1E7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AF5A089-35F2-4025-A62A-0AF46C39A4A7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ru-RU" smtClean="0">
                <a:solidFill>
                  <a:prstClr val="black"/>
                </a:solidFill>
              </a:rPr>
              <a:pPr/>
              <a:t>19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6FA13AB3-DC2D-43CB-B5DA-03DE03BC1A6A}" type="datetimeFigureOut">
              <a:rPr lang="ru-RU" smtClean="0"/>
              <a:pPr/>
              <a:t>18.05.2017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6B56580E-E239-4551-9C93-5D8321034674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13AB3-DC2D-43CB-B5DA-03DE03BC1A6A}" type="datetimeFigureOut">
              <a:rPr lang="ru-RU" smtClean="0"/>
              <a:pPr/>
              <a:t>18.05.2017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7EF637-F51D-4834-ABFD-3935FA449E4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13AB3-DC2D-43CB-B5DA-03DE03BC1A6A}" type="datetimeFigureOut">
              <a:rPr lang="ru-RU" smtClean="0"/>
              <a:pPr/>
              <a:t>18.05.2017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4DEB54-0332-4F96-A1E1-E47247620985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0146" y="3486150"/>
            <a:ext cx="3429030" cy="1609725"/>
          </a:xfrm>
        </p:spPr>
        <p:txBody>
          <a:bodyPr anchor="ctr">
            <a:norm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0"/>
          </p:nvPr>
        </p:nvSpPr>
        <p:spPr>
          <a:xfrm>
            <a:off x="1381126" y="590550"/>
            <a:ext cx="6772274" cy="2828925"/>
          </a:xfrm>
        </p:spPr>
        <p:txBody>
          <a:bodyPr anchor="ctr">
            <a:normAutofit/>
          </a:bodyPr>
          <a:lstStyle>
            <a:lvl1pPr marL="0" indent="0">
              <a:buNone/>
              <a:tabLst/>
              <a:defRPr sz="2800" b="1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0146" y="3486150"/>
            <a:ext cx="3429030" cy="1609725"/>
          </a:xfrm>
        </p:spPr>
        <p:txBody>
          <a:bodyPr anchor="ctr">
            <a:norm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0"/>
          </p:nvPr>
        </p:nvSpPr>
        <p:spPr>
          <a:xfrm>
            <a:off x="1381126" y="590550"/>
            <a:ext cx="6772274" cy="2828925"/>
          </a:xfrm>
        </p:spPr>
        <p:txBody>
          <a:bodyPr anchor="ctr">
            <a:normAutofit/>
          </a:bodyPr>
          <a:lstStyle>
            <a:lvl1pPr marL="0" indent="0">
              <a:buNone/>
              <a:tabLst/>
              <a:defRPr sz="2800" b="1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13AB3-DC2D-43CB-B5DA-03DE03BC1A6A}" type="datetimeFigureOut">
              <a:rPr lang="ru-RU" smtClean="0"/>
              <a:pPr/>
              <a:t>18.05.2017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3CCD53-D6F7-4BE9-8BF0-DDEDA95D007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13AB3-DC2D-43CB-B5DA-03DE03BC1A6A}" type="datetimeFigureOut">
              <a:rPr lang="ru-RU" smtClean="0"/>
              <a:pPr/>
              <a:t>18.05.2017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F442D9-FC2F-49DA-8E0F-AEE30CFCFE1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13AB3-DC2D-43CB-B5DA-03DE03BC1A6A}" type="datetimeFigureOut">
              <a:rPr lang="ru-RU" smtClean="0"/>
              <a:pPr/>
              <a:t>18.05.2017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3DCB8B-6E4C-4E4F-82EE-121EE5510513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FA13AB3-DC2D-43CB-B5DA-03DE03BC1A6A}" type="datetimeFigureOut">
              <a:rPr lang="ru-RU" smtClean="0"/>
              <a:pPr/>
              <a:t>18.05.2017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39F783E9-C421-4D23-8D7A-3B54D6440304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6FA13AB3-DC2D-43CB-B5DA-03DE03BC1A6A}" type="datetimeFigureOut">
              <a:rPr lang="ru-RU" smtClean="0"/>
              <a:pPr/>
              <a:t>18.05.2017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pPr>
              <a:defRPr/>
            </a:pPr>
            <a:fld id="{6A736CF3-BD16-49B5-980E-7355CD6D432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13AB3-DC2D-43CB-B5DA-03DE03BC1A6A}" type="datetimeFigureOut">
              <a:rPr lang="ru-RU" smtClean="0"/>
              <a:pPr/>
              <a:t>18.05.2017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E64CCC-FCBB-4951-8DA2-CFA4943BC594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13AB3-DC2D-43CB-B5DA-03DE03BC1A6A}" type="datetimeFigureOut">
              <a:rPr lang="ru-RU" smtClean="0"/>
              <a:pPr/>
              <a:t>18.05.2017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DF380A-9130-4033-B0DA-93B515203115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13AB3-DC2D-43CB-B5DA-03DE03BC1A6A}" type="datetimeFigureOut">
              <a:rPr lang="ru-RU" smtClean="0"/>
              <a:pPr/>
              <a:t>18.05.2017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269958-7B1B-494F-95E2-CFD71261E7D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6FA13AB3-DC2D-43CB-B5DA-03DE03BC1A6A}" type="datetimeFigureOut">
              <a:rPr lang="ru-RU" smtClean="0"/>
              <a:pPr/>
              <a:t>18.05.2017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B56580E-E239-4551-9C93-5D8321034674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  <p:sldLayoutId id="2147483816" r:id="rId12"/>
    <p:sldLayoutId id="2147483817" r:id="rId13"/>
  </p:sldLayoutIdLst>
  <p:transition spd="slow">
    <p:wipe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13" Type="http://schemas.openxmlformats.org/officeDocument/2006/relationships/diagramLayout" Target="../diagrams/layout5.xml"/><Relationship Id="rId18" Type="http://schemas.openxmlformats.org/officeDocument/2006/relationships/diagramLayout" Target="../diagrams/layout6.xml"/><Relationship Id="rId3" Type="http://schemas.openxmlformats.org/officeDocument/2006/relationships/diagramLayout" Target="../diagrams/layout3.xml"/><Relationship Id="rId21" Type="http://schemas.microsoft.com/office/2007/relationships/diagramDrawing" Target="../diagrams/drawing6.xml"/><Relationship Id="rId7" Type="http://schemas.openxmlformats.org/officeDocument/2006/relationships/diagramData" Target="../diagrams/data4.xml"/><Relationship Id="rId12" Type="http://schemas.openxmlformats.org/officeDocument/2006/relationships/diagramData" Target="../diagrams/data5.xml"/><Relationship Id="rId17" Type="http://schemas.openxmlformats.org/officeDocument/2006/relationships/diagramData" Target="../diagrams/data6.xml"/><Relationship Id="rId2" Type="http://schemas.openxmlformats.org/officeDocument/2006/relationships/diagramData" Target="../diagrams/data3.xml"/><Relationship Id="rId16" Type="http://schemas.microsoft.com/office/2007/relationships/diagramDrawing" Target="../diagrams/drawing5.xml"/><Relationship Id="rId20" Type="http://schemas.openxmlformats.org/officeDocument/2006/relationships/diagramColors" Target="../diagrams/colors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5" Type="http://schemas.openxmlformats.org/officeDocument/2006/relationships/diagramColors" Target="../diagrams/colors5.xml"/><Relationship Id="rId10" Type="http://schemas.openxmlformats.org/officeDocument/2006/relationships/diagramColors" Target="../diagrams/colors4.xml"/><Relationship Id="rId19" Type="http://schemas.openxmlformats.org/officeDocument/2006/relationships/diagramQuickStyle" Target="../diagrams/quickStyle6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Relationship Id="rId14" Type="http://schemas.openxmlformats.org/officeDocument/2006/relationships/diagramQuickStyle" Target="../diagrams/quickStyle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33170" y="3148087"/>
            <a:ext cx="6858000" cy="2941993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lt"/>
                <a:ea typeface="+mj-ea"/>
                <a:cs typeface="Arial" pitchFamily="34" charset="0"/>
              </a:rPr>
              <a:t>Публичные слушания </a:t>
            </a:r>
            <a:b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lt"/>
                <a:ea typeface="+mj-ea"/>
                <a:cs typeface="Arial" pitchFamily="34" charset="0"/>
              </a:rPr>
            </a:b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lt"/>
                <a:ea typeface="+mj-ea"/>
                <a:cs typeface="Arial" pitchFamily="34" charset="0"/>
              </a:rPr>
              <a:t>по отчету об исполнении бюджета города </a:t>
            </a:r>
            <a:b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lt"/>
                <a:ea typeface="+mj-ea"/>
                <a:cs typeface="Arial" pitchFamily="34" charset="0"/>
              </a:rPr>
            </a:b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lt"/>
                <a:ea typeface="+mj-ea"/>
                <a:cs typeface="Arial" pitchFamily="34" charset="0"/>
              </a:rPr>
              <a:t>Каменск-Шахтинский</a:t>
            </a:r>
            <a:b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lt"/>
                <a:ea typeface="+mj-ea"/>
                <a:cs typeface="Arial" pitchFamily="34" charset="0"/>
              </a:rPr>
            </a:b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lt"/>
                <a:ea typeface="+mj-ea"/>
                <a:cs typeface="Arial" pitchFamily="34" charset="0"/>
              </a:rPr>
              <a:t>за 2016 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lt"/>
                <a:ea typeface="+mj-ea"/>
                <a:cs typeface="Arial" pitchFamily="34" charset="0"/>
              </a:rPr>
              <a:t>год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0" y="88780"/>
            <a:ext cx="9144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1600" b="1" dirty="0">
                <a:solidFill>
                  <a:schemeClr val="bg1"/>
                </a:solidFill>
                <a:latin typeface="+mj-lt"/>
              </a:rPr>
              <a:t>Финансовое управление Администрации города Каменск-Шахтинского Ростовской области</a:t>
            </a:r>
          </a:p>
        </p:txBody>
      </p:sp>
      <p:pic>
        <p:nvPicPr>
          <p:cNvPr id="7" name="Рисунок 6" descr="герб_2016_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81241" y="4296790"/>
            <a:ext cx="942056" cy="1174900"/>
          </a:xfrm>
          <a:prstGeom prst="rect">
            <a:avLst/>
          </a:prstGeom>
          <a:solidFill>
            <a:schemeClr val="tx2"/>
          </a:solidFill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27230"/>
            <a:ext cx="9144000" cy="752475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2800" b="1" dirty="0" smtClean="0"/>
              <a:t>Структура налоговых и неналоговых доходов городского бюджета в 2016 году</a:t>
            </a:r>
            <a:endParaRPr lang="ru-RU" sz="2800" b="1" dirty="0"/>
          </a:p>
        </p:txBody>
      </p:sp>
      <p:graphicFrame>
        <p:nvGraphicFramePr>
          <p:cNvPr id="7" name="Содержимое 5"/>
          <p:cNvGraphicFramePr>
            <a:graphicFrameLocks noGrp="1"/>
          </p:cNvGraphicFramePr>
          <p:nvPr>
            <p:ph idx="1"/>
          </p:nvPr>
        </p:nvGraphicFramePr>
        <p:xfrm>
          <a:off x="138113" y="1133835"/>
          <a:ext cx="8867775" cy="5429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8BD987-6FC2-420F-B13E-4D962FB0B44F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993379"/>
            <a:ext cx="9144000" cy="826547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3200" b="1" dirty="0" smtClean="0"/>
              <a:t>Крупнейшие налогоплательщики</a:t>
            </a:r>
            <a:br>
              <a:rPr lang="ru-RU" sz="3200" b="1" dirty="0" smtClean="0"/>
            </a:br>
            <a:r>
              <a:rPr lang="ru-RU" sz="3200" b="1" dirty="0" smtClean="0"/>
              <a:t>местного бюджета</a:t>
            </a:r>
            <a:endParaRPr lang="ru-RU" sz="3200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76250" y="1979722"/>
            <a:ext cx="8458200" cy="4350058"/>
          </a:xfrm>
        </p:spPr>
        <p:txBody>
          <a:bodyPr anchor="ctr">
            <a:normAutofit/>
          </a:bodyPr>
          <a:lstStyle/>
          <a:p>
            <a:pPr marL="274320" lvl="1">
              <a:buFont typeface="Wingdings" pitchFamily="2" charset="2"/>
              <a:buChar char="§"/>
              <a:defRPr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ФКП «Комбинат «Каменский»</a:t>
            </a:r>
          </a:p>
          <a:p>
            <a:pPr marL="274320" lvl="1">
              <a:buFont typeface="Wingdings" pitchFamily="2" charset="2"/>
              <a:buChar char="§"/>
              <a:defRPr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АО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«</a:t>
            </a:r>
            <a:r>
              <a:rPr lang="ru-RU" sz="2800" b="1" dirty="0" err="1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Каменскволокно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»</a:t>
            </a:r>
            <a:endParaRPr lang="ru-RU" sz="2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274320" lvl="1">
              <a:buFont typeface="Wingdings" pitchFamily="2" charset="2"/>
              <a:buChar char="§"/>
              <a:defRPr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ФКУ «ЕРЦ МО РФ»</a:t>
            </a:r>
          </a:p>
          <a:p>
            <a:pPr marL="274320" lvl="1">
              <a:buFont typeface="Wingdings" pitchFamily="2" charset="2"/>
              <a:buChar char="§"/>
              <a:defRPr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Эксплуатационное локомотивное депо Лихая – СП Дирекции тяги – СП СКЖД – филиала ОАО «РЖД»</a:t>
            </a:r>
          </a:p>
          <a:p>
            <a:pPr marL="274320" lvl="1">
              <a:buFont typeface="Wingdings" pitchFamily="2" charset="2"/>
              <a:buChar char="§"/>
              <a:defRPr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Войсковая часть №3433</a:t>
            </a:r>
          </a:p>
          <a:p>
            <a:pPr marL="274320" lvl="1">
              <a:buFont typeface="Wingdings" pitchFamily="2" charset="2"/>
              <a:buChar char="§"/>
              <a:defRPr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МБУЗ "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ЦГБ«</a:t>
            </a:r>
            <a:endParaRPr lang="ru-RU" sz="2800" b="1" dirty="0" smtClean="0">
              <a:solidFill>
                <a:schemeClr val="tx2">
                  <a:lumMod val="50000"/>
                </a:schemeClr>
              </a:solidFill>
              <a:cs typeface="Times New Roman" pitchFamily="18" charset="0"/>
            </a:endParaRPr>
          </a:p>
          <a:p>
            <a:pPr marL="274320" lvl="1">
              <a:buFont typeface="Wingdings" pitchFamily="2" charset="2"/>
              <a:buChar char="§"/>
              <a:defRPr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АО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«Каменский стеклотарный завод»</a:t>
            </a:r>
          </a:p>
          <a:p>
            <a:pPr>
              <a:defRPr/>
            </a:pP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A4B14B-24CE-405D-98FF-DA5316BBE463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  <p:pic>
        <p:nvPicPr>
          <p:cNvPr id="7" name="Рисунок 6" descr="лого-каменский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48241" y="1633492"/>
            <a:ext cx="1147188" cy="1125336"/>
          </a:xfrm>
          <a:prstGeom prst="rect">
            <a:avLst/>
          </a:prstGeom>
        </p:spPr>
      </p:pic>
      <p:pic>
        <p:nvPicPr>
          <p:cNvPr id="8" name="Рисунок 7" descr="56d6da952a95c6ae42b90a97b96d1bd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56521" y="2041866"/>
            <a:ext cx="918544" cy="1447059"/>
          </a:xfrm>
          <a:prstGeom prst="rect">
            <a:avLst/>
          </a:prstGeom>
        </p:spPr>
      </p:pic>
      <p:pic>
        <p:nvPicPr>
          <p:cNvPr id="9" name="Рисунок 8" descr="5eb5d7a128dfc1171533b5cd4d6f4fe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00136" y="4190769"/>
            <a:ext cx="1557096" cy="1100323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842" y="663760"/>
            <a:ext cx="8540317" cy="794196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75045" tIns="37522" rIns="75045" bIns="37522" anchor="ctr">
            <a:normAutofit fontScale="90000"/>
          </a:bodyPr>
          <a:lstStyle/>
          <a:p>
            <a:pPr marL="314059" indent="-314059" algn="ctr" defTabSz="897310">
              <a:buClr>
                <a:schemeClr val="accent6">
                  <a:lumMod val="75000"/>
                </a:schemeClr>
              </a:buClr>
              <a:defRPr/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ИТОГИ ПРОВЕДЕНИЯ ЗАСЕДАНИЙ КООРДИНАЦИОННОГО СОВЕТА ПО ВОПРОСАМ СОБИРАЕМОСТИ НАЛОГОВ И ДРУГИХ ОБЯЗАТЕЛЬНЫХ ПЛАТЕЖЕЙ В 2014 – 2016 ГОДАХ: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half" idx="4294967295"/>
          </p:nvPr>
        </p:nvGraphicFramePr>
        <p:xfrm>
          <a:off x="4216892" y="2416058"/>
          <a:ext cx="4757532" cy="4286696"/>
        </p:xfrm>
        <a:graphic>
          <a:graphicData uri="http://schemas.openxmlformats.org/drawingml/2006/table">
            <a:tbl>
              <a:tblPr/>
              <a:tblGrid>
                <a:gridCol w="1651248"/>
                <a:gridCol w="1035428"/>
                <a:gridCol w="1035428"/>
                <a:gridCol w="1035428"/>
              </a:tblGrid>
              <a:tr h="1594213">
                <a:tc>
                  <a:txBody>
                    <a:bodyPr/>
                    <a:lstStyle/>
                    <a:p>
                      <a:pPr marL="0" marR="0" lvl="0" indent="0" algn="l" defTabSz="1092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rebuchet MS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1092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rebuchet MS" pitchFamily="34" charset="0"/>
                          <a:cs typeface="Times New Roman" pitchFamily="18" charset="0"/>
                        </a:rPr>
                        <a:t>Погашена налоговая задолженность в консолидированный бюджет Ростовской области, млн. руб.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rebuchet MS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3363">
                <a:tc>
                  <a:txBody>
                    <a:bodyPr/>
                    <a:lstStyle/>
                    <a:p>
                      <a:pPr marL="0" marR="0" lvl="0" indent="0" algn="l" defTabSz="1092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rebuchet MS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92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ea typeface="Calibri" pitchFamily="34" charset="0"/>
                          <a:cs typeface="Times New Roman" pitchFamily="18" charset="0"/>
                        </a:rPr>
                        <a:t>2014г.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92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ea typeface="Calibri" pitchFamily="34" charset="0"/>
                          <a:cs typeface="Times New Roman" pitchFamily="18" charset="0"/>
                        </a:rPr>
                        <a:t>2015г.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92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ea typeface="Calibri" pitchFamily="34" charset="0"/>
                          <a:cs typeface="Times New Roman" pitchFamily="18" charset="0"/>
                        </a:rPr>
                        <a:t>2016г.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</a:tr>
              <a:tr h="433363">
                <a:tc>
                  <a:txBody>
                    <a:bodyPr/>
                    <a:lstStyle/>
                    <a:p>
                      <a:pPr marL="0" marR="0" lvl="0" indent="0" algn="l" defTabSz="1092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cs typeface="Times New Roman" pitchFamily="18" charset="0"/>
                        </a:rPr>
                        <a:t>ВСЕГО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rebuchet MS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92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ea typeface="Calibri" pitchFamily="34" charset="0"/>
                          <a:cs typeface="Times New Roman" pitchFamily="18" charset="0"/>
                        </a:rPr>
                        <a:t>12,0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92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cs typeface="Times New Roman" pitchFamily="18" charset="0"/>
                        </a:rPr>
                        <a:t>19,5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rebuchet MS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92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ea typeface="Calibri" pitchFamily="34" charset="0"/>
                          <a:cs typeface="Times New Roman" pitchFamily="18" charset="0"/>
                        </a:rPr>
                        <a:t>14,1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</a:tr>
              <a:tr h="433363">
                <a:tc>
                  <a:txBody>
                    <a:bodyPr/>
                    <a:lstStyle/>
                    <a:p>
                      <a:pPr marL="0" marR="0" lvl="0" indent="0" algn="l" defTabSz="1092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cs typeface="Times New Roman" pitchFamily="18" charset="0"/>
                        </a:rPr>
                        <a:t>в т.ч.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rebuchet MS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92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rebuchet MS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92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rebuchet MS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92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rebuchet MS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</a:tr>
              <a:tr h="556958">
                <a:tc>
                  <a:txBody>
                    <a:bodyPr/>
                    <a:lstStyle/>
                    <a:p>
                      <a:pPr marL="0" marR="0" lvl="0" indent="0" algn="l" defTabSz="1092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cs typeface="Times New Roman" pitchFamily="18" charset="0"/>
                        </a:rPr>
                        <a:t>организации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rebuchet MS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92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ea typeface="Calibri" pitchFamily="34" charset="0"/>
                          <a:cs typeface="Times New Roman" pitchFamily="18" charset="0"/>
                        </a:rPr>
                        <a:t>8,4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92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cs typeface="Times New Roman" pitchFamily="18" charset="0"/>
                        </a:rPr>
                        <a:t>12,8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rebuchet MS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92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ea typeface="Calibri" pitchFamily="34" charset="0"/>
                          <a:cs typeface="Times New Roman" pitchFamily="18" charset="0"/>
                        </a:rPr>
                        <a:t>10,8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</a:tr>
              <a:tr h="835436">
                <a:tc>
                  <a:txBody>
                    <a:bodyPr/>
                    <a:lstStyle/>
                    <a:p>
                      <a:pPr marL="0" marR="0" lvl="0" indent="0" algn="l" defTabSz="1092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cs typeface="Times New Roman" pitchFamily="18" charset="0"/>
                        </a:rPr>
                        <a:t>физические лица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rebuchet MS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92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ea typeface="Calibri" pitchFamily="34" charset="0"/>
                          <a:cs typeface="Times New Roman" pitchFamily="18" charset="0"/>
                        </a:rPr>
                        <a:t>3,6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92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cs typeface="Times New Roman" pitchFamily="18" charset="0"/>
                        </a:rPr>
                        <a:t>4,7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rebuchet MS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92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ea typeface="Calibri" pitchFamily="34" charset="0"/>
                          <a:cs typeface="Times New Roman" pitchFamily="18" charset="0"/>
                        </a:rPr>
                        <a:t>3,3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</a:tr>
            </a:tbl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3DCB8B-6E4C-4E4F-82EE-121EE5510513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801679"/>
            <a:ext cx="9144000" cy="971550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3200" b="1" dirty="0" smtClean="0"/>
              <a:t>Безвозмездные поступления в 2016 году составили 1 238,3 млн. рублей</a:t>
            </a:r>
            <a:endParaRPr lang="ru-RU" sz="3200" b="1" dirty="0"/>
          </a:p>
        </p:txBody>
      </p:sp>
      <p:graphicFrame>
        <p:nvGraphicFramePr>
          <p:cNvPr id="7" name="Содержимое 4"/>
          <p:cNvGraphicFramePr>
            <a:graphicFrameLocks noGrp="1"/>
          </p:cNvGraphicFramePr>
          <p:nvPr>
            <p:ph idx="1"/>
          </p:nvPr>
        </p:nvGraphicFramePr>
        <p:xfrm>
          <a:off x="385763" y="1605009"/>
          <a:ext cx="8372475" cy="48958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7230DC-B522-4D39-8536-3451E88AFBE5}" type="slidenum">
              <a:rPr lang="ru-RU" smtClean="0"/>
              <a:pPr>
                <a:defRPr/>
              </a:pPr>
              <a:t>13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одержимое 8"/>
          <p:cNvGraphicFramePr>
            <a:graphicFrameLocks noGrp="1"/>
          </p:cNvGraphicFramePr>
          <p:nvPr>
            <p:ph idx="1"/>
          </p:nvPr>
        </p:nvGraphicFramePr>
        <p:xfrm>
          <a:off x="314325" y="1802166"/>
          <a:ext cx="8515350" cy="48843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719096"/>
            <a:ext cx="9144000" cy="118073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800" b="1" dirty="0" smtClean="0"/>
              <a:t>Бюджетные ассигнования на реализацию муниципальных программ в местном бюджете </a:t>
            </a:r>
            <a:br>
              <a:rPr lang="ru-RU" sz="2800" b="1" dirty="0" smtClean="0"/>
            </a:br>
            <a:r>
              <a:rPr lang="ru-RU" sz="2800" b="1" dirty="0" smtClean="0"/>
              <a:t>за 2015-2016 годы (млн. рублей)</a:t>
            </a:r>
            <a:endParaRPr lang="ru-RU" sz="2800" b="1" dirty="0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pPr>
              <a:defRPr/>
            </a:pPr>
            <a:fld id="{A37230DC-B522-4D39-8536-3451E88AFBE5}" type="slidenum">
              <a:rPr lang="ru-RU" smtClean="0"/>
              <a:pPr>
                <a:defRPr/>
              </a:pPr>
              <a:t>14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svetofor_00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00575" y="612424"/>
            <a:ext cx="4526156" cy="3020123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539977"/>
            <a:ext cx="9144000" cy="58102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Дорожное хозяйство – 99,3 млн. рублей</a:t>
            </a:r>
            <a:endParaRPr lang="ru-RU" b="1" dirty="0"/>
          </a:p>
        </p:txBody>
      </p:sp>
      <p:sp>
        <p:nvSpPr>
          <p:cNvPr id="6" name="Rectangle 5"/>
          <p:cNvSpPr>
            <a:spLocks noGrp="1"/>
          </p:cNvSpPr>
          <p:nvPr>
            <p:ph idx="1"/>
          </p:nvPr>
        </p:nvSpPr>
        <p:spPr>
          <a:xfrm>
            <a:off x="265406" y="1125528"/>
            <a:ext cx="4342106" cy="3064742"/>
          </a:xfrm>
          <a:prstGeom prst="rect">
            <a:avLst/>
          </a:prstGeom>
          <a:noFill/>
        </p:spPr>
        <p:txBody>
          <a:bodyPr anchor="t">
            <a:noAutofit/>
          </a:bodyPr>
          <a:lstStyle>
            <a:extLst/>
          </a:lstStyle>
          <a:p>
            <a:pPr marL="0" lvl="1" indent="0" defTabSz="36195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500" b="1" dirty="0" smtClean="0">
                <a:solidFill>
                  <a:schemeClr val="tx2">
                    <a:lumMod val="50000"/>
                  </a:schemeClr>
                </a:solidFill>
              </a:rPr>
              <a:t> Содержание дорог – 43,0 млн.руб., из них:</a:t>
            </a:r>
          </a:p>
          <a:p>
            <a:pPr marL="0" lvl="1" indent="0" defTabSz="361950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–"/>
            </a:pPr>
            <a:r>
              <a:rPr lang="ru-RU" sz="1500" dirty="0" smtClean="0">
                <a:solidFill>
                  <a:schemeClr val="tx2">
                    <a:lumMod val="50000"/>
                  </a:schemeClr>
                </a:solidFill>
              </a:rPr>
              <a:t> уличное освещение – 18,6 млн.руб.;</a:t>
            </a:r>
          </a:p>
          <a:p>
            <a:pPr marL="0" lvl="1" indent="0" defTabSz="361950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–"/>
            </a:pPr>
            <a:r>
              <a:rPr lang="ru-RU" sz="1500" dirty="0" smtClean="0">
                <a:solidFill>
                  <a:schemeClr val="tx2">
                    <a:lumMod val="50000"/>
                  </a:schemeClr>
                </a:solidFill>
              </a:rPr>
              <a:t> замена светильников ул. освещения на энергосберегающие - 2,9 млн.руб.;</a:t>
            </a:r>
          </a:p>
          <a:p>
            <a:pPr marL="0" lvl="1" indent="0" defTabSz="361950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–"/>
            </a:pPr>
            <a:r>
              <a:rPr lang="ru-RU" sz="1500" dirty="0" smtClean="0">
                <a:solidFill>
                  <a:schemeClr val="tx2">
                    <a:lumMod val="50000"/>
                  </a:schemeClr>
                </a:solidFill>
              </a:rPr>
              <a:t> санитарная уборка дорог – 11,2 млн. руб.;</a:t>
            </a:r>
          </a:p>
          <a:p>
            <a:pPr marL="0" lvl="1" indent="0" defTabSz="361950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–"/>
            </a:pPr>
            <a:r>
              <a:rPr lang="ru-RU" sz="1500" dirty="0" smtClean="0">
                <a:solidFill>
                  <a:schemeClr val="tx2">
                    <a:lumMod val="50000"/>
                  </a:schemeClr>
                </a:solidFill>
              </a:rPr>
              <a:t> зимнее содержание дорог – 3,0 млн.руб.;</a:t>
            </a:r>
          </a:p>
          <a:p>
            <a:pPr marL="0" lvl="1" indent="0" defTabSz="361950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–"/>
            </a:pPr>
            <a:r>
              <a:rPr lang="ru-RU" sz="1500" dirty="0" smtClean="0">
                <a:solidFill>
                  <a:schemeClr val="tx2">
                    <a:lumMod val="50000"/>
                  </a:schemeClr>
                </a:solidFill>
              </a:rPr>
              <a:t> ремонт дорог с твердым покрытием – 5,9 млн.руб.;</a:t>
            </a:r>
          </a:p>
          <a:p>
            <a:pPr marL="0" lvl="1" indent="0" defTabSz="361950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–"/>
            </a:pPr>
            <a:r>
              <a:rPr lang="ru-RU" sz="1500" dirty="0" smtClean="0">
                <a:solidFill>
                  <a:schemeClr val="tx2">
                    <a:lumMod val="50000"/>
                  </a:schemeClr>
                </a:solidFill>
              </a:rPr>
              <a:t> исправление и восстановление профиля щебеночных дорог – 0,3 млн.руб.;</a:t>
            </a:r>
          </a:p>
          <a:p>
            <a:pPr marL="0" lvl="1" indent="0" defTabSz="361950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–"/>
            </a:pPr>
            <a:r>
              <a:rPr lang="ru-RU" sz="1500" dirty="0" smtClean="0">
                <a:solidFill>
                  <a:schemeClr val="tx2">
                    <a:lumMod val="50000"/>
                  </a:schemeClr>
                </a:solidFill>
              </a:rPr>
              <a:t> ремонт остановок, мостов, стел, ограждений – 1,1 млн.руб.</a:t>
            </a:r>
            <a:endParaRPr lang="ru-RU" sz="1500" b="1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3CCD53-D6F7-4BE9-8BF0-DDEDA95D007C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  <p:sp>
        <p:nvSpPr>
          <p:cNvPr id="8" name="Rectangle 5"/>
          <p:cNvSpPr>
            <a:spLocks noGrp="1"/>
          </p:cNvSpPr>
          <p:nvPr>
            <p:ph sz="quarter" idx="4294967295"/>
          </p:nvPr>
        </p:nvSpPr>
        <p:spPr>
          <a:xfrm>
            <a:off x="4343400" y="2952750"/>
            <a:ext cx="4605292" cy="3784893"/>
          </a:xfrm>
          <a:prstGeom prst="rect">
            <a:avLst/>
          </a:prstGeom>
          <a:noFill/>
        </p:spPr>
        <p:txBody>
          <a:bodyPr anchor="t">
            <a:noAutofit/>
          </a:bodyPr>
          <a:lstStyle>
            <a:extLst/>
          </a:lstStyle>
          <a:p>
            <a:pPr marL="0" lvl="1" indent="355600">
              <a:spcBef>
                <a:spcPts val="0"/>
              </a:spcBef>
              <a:spcAft>
                <a:spcPts val="0"/>
              </a:spcAft>
              <a:buAutoNum type="arabicPeriod" startAt="2"/>
              <a:tabLst>
                <a:tab pos="266700" algn="l"/>
              </a:tabLst>
            </a:pPr>
            <a:r>
              <a:rPr lang="ru-RU" sz="1500" b="1" dirty="0" smtClean="0">
                <a:solidFill>
                  <a:schemeClr val="tx2">
                    <a:lumMod val="50000"/>
                  </a:schemeClr>
                </a:solidFill>
              </a:rPr>
              <a:t>Повышение безопасности дорожного движения – 5,1 млн.руб., из них: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–"/>
            </a:pPr>
            <a:r>
              <a:rPr lang="ru-RU" sz="1500" dirty="0" smtClean="0">
                <a:solidFill>
                  <a:schemeClr val="tx2">
                    <a:lumMod val="50000"/>
                  </a:schemeClr>
                </a:solidFill>
              </a:rPr>
              <a:t> обслуживание светофоров – 2,7 млн.руб.;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–"/>
            </a:pPr>
            <a:r>
              <a:rPr lang="ru-RU" sz="1500" dirty="0" smtClean="0">
                <a:solidFill>
                  <a:schemeClr val="tx2">
                    <a:lumMod val="50000"/>
                  </a:schemeClr>
                </a:solidFill>
              </a:rPr>
              <a:t> установка и ремонт дорожных знаков – 1,0 млн.руб.;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–"/>
            </a:pPr>
            <a:r>
              <a:rPr lang="ru-RU" sz="1500" dirty="0" smtClean="0">
                <a:solidFill>
                  <a:schemeClr val="tx2">
                    <a:lumMod val="50000"/>
                  </a:schemeClr>
                </a:solidFill>
              </a:rPr>
              <a:t> разметка улиц – 1,4 млн.руб.;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ru-RU" sz="1500" b="1" dirty="0" smtClean="0">
                <a:solidFill>
                  <a:schemeClr val="accent2">
                    <a:lumMod val="75000"/>
                  </a:schemeClr>
                </a:solidFill>
              </a:rPr>
              <a:t>3.</a:t>
            </a:r>
            <a:r>
              <a:rPr lang="ru-RU" sz="1500" b="1" dirty="0" smtClean="0">
                <a:solidFill>
                  <a:srgbClr val="C00000"/>
                </a:solidFill>
              </a:rPr>
              <a:t> </a:t>
            </a:r>
            <a:r>
              <a:rPr lang="ru-RU" sz="1500" b="1" dirty="0" smtClean="0">
                <a:solidFill>
                  <a:schemeClr val="tx1"/>
                </a:solidFill>
              </a:rPr>
              <a:t>Р</a:t>
            </a:r>
            <a:r>
              <a:rPr lang="ru-RU" sz="1500" b="1" dirty="0" smtClean="0">
                <a:solidFill>
                  <a:schemeClr val="tx2">
                    <a:lumMod val="50000"/>
                  </a:schemeClr>
                </a:solidFill>
              </a:rPr>
              <a:t>еконструкция внутригородской дороги общего пользования  по пер. Полевой от №76 до №78-г в г.Каменск-Шахтинский - 9,2 млн. рублей.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ru-RU" sz="1500" b="1" dirty="0" smtClean="0">
                <a:solidFill>
                  <a:schemeClr val="accent2">
                    <a:lumMod val="75000"/>
                  </a:schemeClr>
                </a:solidFill>
              </a:rPr>
              <a:t>4. </a:t>
            </a:r>
            <a:r>
              <a:rPr lang="ru-RU" sz="1500" b="1" dirty="0" smtClean="0">
                <a:solidFill>
                  <a:srgbClr val="000000"/>
                </a:solidFill>
              </a:rPr>
              <a:t>Строительство</a:t>
            </a:r>
            <a:r>
              <a:rPr lang="ru-RU" sz="1500" b="1" dirty="0" smtClean="0">
                <a:solidFill>
                  <a:schemeClr val="tx2">
                    <a:lumMod val="50000"/>
                  </a:schemeClr>
                </a:solidFill>
              </a:rPr>
              <a:t> внутригородской дороги общего пользования от пер. Полевой 78-г до ул. Профильной - 35,7 млн. рублей. 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ru-RU" sz="1500" b="1" dirty="0" smtClean="0">
                <a:solidFill>
                  <a:schemeClr val="accent2">
                    <a:lumMod val="75000"/>
                  </a:schemeClr>
                </a:solidFill>
              </a:rPr>
              <a:t>5. </a:t>
            </a:r>
            <a:r>
              <a:rPr lang="ru-RU" sz="1500" b="1" dirty="0" smtClean="0">
                <a:solidFill>
                  <a:schemeClr val="tx2">
                    <a:lumMod val="50000"/>
                  </a:schemeClr>
                </a:solidFill>
              </a:rPr>
              <a:t>Разработка проектной документации по объекту: «Демонтаж существующего и строительство нового моста на дороге г.Каменск-Шахтинский – </a:t>
            </a:r>
            <a:r>
              <a:rPr lang="ru-RU" sz="1500" b="1" dirty="0" err="1" smtClean="0">
                <a:solidFill>
                  <a:schemeClr val="tx2">
                    <a:lumMod val="50000"/>
                  </a:schemeClr>
                </a:solidFill>
              </a:rPr>
              <a:t>х.Красновка</a:t>
            </a:r>
            <a:r>
              <a:rPr lang="ru-RU" sz="1500" b="1" dirty="0" smtClean="0">
                <a:solidFill>
                  <a:schemeClr val="tx2">
                    <a:lumMod val="50000"/>
                  </a:schemeClr>
                </a:solidFill>
              </a:rPr>
              <a:t>)» - 6,2 млн. рублей. </a:t>
            </a:r>
          </a:p>
        </p:txBody>
      </p:sp>
      <p:pic>
        <p:nvPicPr>
          <p:cNvPr id="9" name="Рисунок 8" descr="sneg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8110" y="3859048"/>
            <a:ext cx="3841916" cy="2998952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4824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/>
              <a:t>Расходы на мероприятия в сфере жилищно-коммунального хозяйства в 2016 году</a:t>
            </a:r>
            <a:endParaRPr lang="ru-RU" sz="3200" b="1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-439444" y="2716567"/>
          <a:ext cx="10022889" cy="38572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3CCD53-D6F7-4BE9-8BF0-DDEDA95D007C}" type="slidenum">
              <a:rPr lang="ru-RU" smtClean="0"/>
              <a:pPr>
                <a:defRPr/>
              </a:pPr>
              <a:t>16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372433" y="1529147"/>
            <a:ext cx="4168321" cy="11387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196,1 млн. рублей, </a:t>
            </a:r>
          </a:p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из них: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1472" y="730282"/>
            <a:ext cx="5912528" cy="533401"/>
          </a:xfrm>
          <a:noFill/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 anchor="ctr">
            <a:noAutofit/>
          </a:bodyPr>
          <a:lstStyle/>
          <a:p>
            <a:pPr algn="ctr"/>
            <a:r>
              <a:rPr lang="ru-RU" sz="3200" b="1" dirty="0" smtClean="0"/>
              <a:t>Озеленение – 8,8 млн. рублей</a:t>
            </a:r>
            <a:endParaRPr lang="ru-RU" sz="3200" b="1" dirty="0"/>
          </a:p>
        </p:txBody>
      </p:sp>
      <p:sp>
        <p:nvSpPr>
          <p:cNvPr id="5" name="Rectangle 5"/>
          <p:cNvSpPr>
            <a:spLocks noGrp="1"/>
          </p:cNvSpPr>
          <p:nvPr>
            <p:ph sz="quarter" idx="2"/>
          </p:nvPr>
        </p:nvSpPr>
        <p:spPr>
          <a:xfrm>
            <a:off x="172096" y="4076701"/>
            <a:ext cx="3796222" cy="2554914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anchor="t">
            <a:noAutofit/>
          </a:bodyPr>
          <a:lstStyle>
            <a:extLst/>
          </a:lstStyle>
          <a:p>
            <a:pPr marL="0" lvl="1" indent="0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</a:pPr>
            <a:r>
              <a:rPr lang="ru-RU" sz="2200" b="1" dirty="0" smtClean="0">
                <a:solidFill>
                  <a:schemeClr val="tx1"/>
                </a:solidFill>
              </a:rPr>
              <a:t> Спиливание и санитарная обрезка деревьев – 0,4 млн.руб.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</a:pPr>
            <a:r>
              <a:rPr lang="ru-RU" sz="2200" b="1" dirty="0" smtClean="0">
                <a:solidFill>
                  <a:schemeClr val="tx1"/>
                </a:solidFill>
              </a:rPr>
              <a:t> Ремонт ограждений, клумб, МАФ, приобретение урн – 0,5 млн.руб.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ru-RU" sz="2200" b="1" dirty="0" smtClean="0">
              <a:solidFill>
                <a:schemeClr val="tx1"/>
              </a:solidFill>
            </a:endParaRPr>
          </a:p>
        </p:txBody>
      </p:sp>
      <p:sp>
        <p:nvSpPr>
          <p:cNvPr id="9" name="Rectangle 5"/>
          <p:cNvSpPr>
            <a:spLocks noGrp="1"/>
          </p:cNvSpPr>
          <p:nvPr>
            <p:ph sz="quarter" idx="4"/>
          </p:nvPr>
        </p:nvSpPr>
        <p:spPr>
          <a:xfrm>
            <a:off x="3817398" y="1287262"/>
            <a:ext cx="5065265" cy="2121763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anchor="t">
            <a:noAutofit/>
          </a:bodyPr>
          <a:lstStyle>
            <a:extLst/>
          </a:lstStyle>
          <a:p>
            <a:pPr marL="0" lvl="1" indent="0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</a:pPr>
            <a:r>
              <a:rPr lang="ru-RU" sz="2200" dirty="0" smtClean="0">
                <a:solidFill>
                  <a:schemeClr val="tx1"/>
                </a:solidFill>
              </a:rPr>
              <a:t> </a:t>
            </a:r>
            <a:r>
              <a:rPr lang="ru-RU" sz="2200" b="1" dirty="0" smtClean="0">
                <a:solidFill>
                  <a:schemeClr val="tx1"/>
                </a:solidFill>
              </a:rPr>
              <a:t>Санитарная уборка парков и скверов – 2,7 млн.руб.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</a:pPr>
            <a:r>
              <a:rPr lang="ru-RU" sz="2200" b="1" dirty="0" smtClean="0">
                <a:solidFill>
                  <a:schemeClr val="tx1"/>
                </a:solidFill>
              </a:rPr>
              <a:t> Уборка газонов – 2,4 млн.руб.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</a:pPr>
            <a:r>
              <a:rPr lang="ru-RU" sz="2200" b="1" dirty="0" smtClean="0">
                <a:solidFill>
                  <a:schemeClr val="tx1"/>
                </a:solidFill>
              </a:rPr>
              <a:t> Озеленительные, </a:t>
            </a:r>
            <a:r>
              <a:rPr lang="ru-RU" sz="2200" b="1" dirty="0" err="1" smtClean="0">
                <a:solidFill>
                  <a:schemeClr val="tx1"/>
                </a:solidFill>
              </a:rPr>
              <a:t>уходные</a:t>
            </a:r>
            <a:r>
              <a:rPr lang="ru-RU" sz="2200" b="1" dirty="0" smtClean="0">
                <a:solidFill>
                  <a:schemeClr val="tx1"/>
                </a:solidFill>
              </a:rPr>
              <a:t> работы (приобретение рассады, саженцев, оформление клумб) – 2,8 млн. руб.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9F783E9-C421-4D23-8D7A-3B54D6440304}" type="slidenum">
              <a:rPr lang="ru-RU" smtClean="0"/>
              <a:pPr>
                <a:defRPr/>
              </a:pPr>
              <a:t>17</a:t>
            </a:fld>
            <a:endParaRPr lang="ru-RU" dirty="0"/>
          </a:p>
        </p:txBody>
      </p:sp>
      <p:pic>
        <p:nvPicPr>
          <p:cNvPr id="6" name="Рисунок 5" descr="pl.truda-kamens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83692" y="3000652"/>
            <a:ext cx="5760308" cy="3857348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8" name="Рисунок 7" descr="25_bi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3525" y="279930"/>
            <a:ext cx="3742146" cy="3580780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39085"/>
            <a:ext cx="9143999" cy="728076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/>
              <a:t>Содержание прочих объектов благоустройства</a:t>
            </a:r>
            <a:endParaRPr lang="ru-RU" sz="3200" b="1" dirty="0"/>
          </a:p>
        </p:txBody>
      </p:sp>
      <p:sp>
        <p:nvSpPr>
          <p:cNvPr id="9" name="Rectangle 5"/>
          <p:cNvSpPr>
            <a:spLocks noGrp="1"/>
          </p:cNvSpPr>
          <p:nvPr>
            <p:ph idx="1"/>
          </p:nvPr>
        </p:nvSpPr>
        <p:spPr>
          <a:xfrm>
            <a:off x="239420" y="1296140"/>
            <a:ext cx="8629650" cy="5326602"/>
          </a:xfrm>
          <a:prstGeom prst="rect">
            <a:avLst/>
          </a:prstGeom>
          <a:noFill/>
        </p:spPr>
        <p:txBody>
          <a:bodyPr anchor="t">
            <a:noAutofit/>
          </a:bodyPr>
          <a:lstStyle>
            <a:extLst/>
          </a:lstStyle>
          <a:p>
            <a:pPr marL="4749800" lvl="1" indent="0">
              <a:spcBef>
                <a:spcPts val="0"/>
              </a:spcBef>
              <a:spcAft>
                <a:spcPts val="0"/>
              </a:spcAft>
              <a:buAutoNum type="arabicPeriod"/>
              <a:tabLst>
                <a:tab pos="266700" algn="l"/>
                <a:tab pos="5202238" algn="l"/>
              </a:tabLst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 Содержание пляжей – 0,7 млн.руб., в том числе: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</a:p>
          <a:p>
            <a:pPr marL="4749800" lvl="1" indent="0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tabLst>
                <a:tab pos="266700" algn="l"/>
                <a:tab pos="5202238" algn="l"/>
              </a:tabLst>
            </a:pP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 завоз песка – 0,3 млн.руб.;</a:t>
            </a:r>
          </a:p>
          <a:p>
            <a:pPr marL="4749800" lvl="1" indent="0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tabLst>
                <a:tab pos="266700" algn="l"/>
                <a:tab pos="5202238" algn="l"/>
              </a:tabLst>
            </a:pP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санитарная уборка  пляжей – 0,3 млн.руб.;</a:t>
            </a:r>
          </a:p>
          <a:p>
            <a:pPr marL="4749800" lvl="1" indent="0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tabLst>
                <a:tab pos="266700" algn="l"/>
                <a:tab pos="5202238" algn="l"/>
              </a:tabLst>
            </a:pP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 очистка акватории дна – 0,1 млн.руб.</a:t>
            </a:r>
          </a:p>
          <a:p>
            <a:pPr marL="4749800" lvl="1" indent="0">
              <a:spcBef>
                <a:spcPts val="0"/>
              </a:spcBef>
              <a:spcAft>
                <a:spcPts val="600"/>
              </a:spcAft>
              <a:buNone/>
              <a:tabLst>
                <a:tab pos="266700" algn="l"/>
                <a:tab pos="4935538" algn="l"/>
              </a:tabLst>
            </a:pPr>
            <a:r>
              <a:rPr lang="ru-RU" sz="1600" b="1" dirty="0" smtClean="0"/>
              <a:t>2.	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Содержание набережной, спортивных площадок – 0,1 млн.руб.</a:t>
            </a:r>
          </a:p>
          <a:p>
            <a:pPr marL="4749800" lvl="1" indent="0">
              <a:spcBef>
                <a:spcPts val="0"/>
              </a:spcBef>
              <a:spcAft>
                <a:spcPts val="600"/>
              </a:spcAft>
              <a:buNone/>
              <a:tabLst>
                <a:tab pos="266700" algn="l"/>
                <a:tab pos="4935538" algn="l"/>
              </a:tabLst>
            </a:pPr>
            <a:r>
              <a:rPr lang="ru-RU" sz="1600" b="1" dirty="0" smtClean="0"/>
              <a:t>3.	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Праздничное оформление города (баннеры, растяжки) – 1,3 млн.руб.</a:t>
            </a:r>
          </a:p>
          <a:p>
            <a:pPr marL="4749800" lvl="1" indent="0">
              <a:spcBef>
                <a:spcPts val="0"/>
              </a:spcBef>
              <a:spcAft>
                <a:spcPts val="600"/>
              </a:spcAft>
              <a:buNone/>
              <a:tabLst>
                <a:tab pos="266700" algn="l"/>
                <a:tab pos="4935538" algn="l"/>
              </a:tabLst>
            </a:pPr>
            <a:r>
              <a:rPr lang="ru-RU" sz="1600" b="1" dirty="0" smtClean="0"/>
              <a:t>4.	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Отлов безнадзорных собак – 0,5 млн.руб.</a:t>
            </a:r>
          </a:p>
          <a:p>
            <a:pPr marL="4749800" lvl="1" indent="0">
              <a:spcBef>
                <a:spcPts val="0"/>
              </a:spcBef>
              <a:spcAft>
                <a:spcPts val="600"/>
              </a:spcAft>
              <a:buNone/>
              <a:tabLst>
                <a:tab pos="266700" algn="l"/>
                <a:tab pos="4935538" algn="l"/>
              </a:tabLst>
            </a:pPr>
            <a:r>
              <a:rPr lang="ru-RU" sz="1600" b="1" dirty="0" smtClean="0"/>
              <a:t>5.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 Содержание городского туалета – 0,4 млн.руб.</a:t>
            </a:r>
          </a:p>
          <a:p>
            <a:pPr marL="352425" lvl="1" indent="3175" defTabSz="879475">
              <a:spcBef>
                <a:spcPts val="0"/>
              </a:spcBef>
              <a:spcAft>
                <a:spcPts val="0"/>
              </a:spcAft>
              <a:buFont typeface="+mj-lt"/>
              <a:buAutoNum type="arabicPeriod" startAt="6"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 Содержание мест захоронения – 1,7 млн.руб., в том числе:</a:t>
            </a:r>
          </a:p>
          <a:p>
            <a:pPr marL="719138" lvl="1" indent="0" defTabSz="879475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tabLst>
                <a:tab pos="985838" algn="l"/>
              </a:tabLst>
            </a:pP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1600" dirty="0" smtClean="0">
                <a:solidFill>
                  <a:schemeClr val="tx1"/>
                </a:solidFill>
              </a:rPr>
              <a:t>завоз песка – 0,5 млн.руб.;</a:t>
            </a:r>
          </a:p>
          <a:p>
            <a:pPr marL="719138" lvl="1" indent="0" defTabSz="879475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tabLst>
                <a:tab pos="985838" algn="l"/>
              </a:tabLst>
            </a:pPr>
            <a:r>
              <a:rPr lang="ru-RU" sz="1600" dirty="0" smtClean="0">
                <a:solidFill>
                  <a:schemeClr val="tx1"/>
                </a:solidFill>
              </a:rPr>
              <a:t> вывоз несанкционированных свалок – 0,5 млн.руб.;</a:t>
            </a:r>
          </a:p>
          <a:p>
            <a:pPr marL="719138" lvl="1" indent="0" defTabSz="879475">
              <a:spcBef>
                <a:spcPts val="0"/>
              </a:spcBef>
              <a:buFont typeface="Wingdings" pitchFamily="2" charset="2"/>
              <a:buChar char="§"/>
              <a:tabLst>
                <a:tab pos="985838" algn="l"/>
              </a:tabLst>
            </a:pPr>
            <a:r>
              <a:rPr lang="ru-RU" sz="1600" dirty="0" smtClean="0">
                <a:solidFill>
                  <a:schemeClr val="tx1"/>
                </a:solidFill>
              </a:rPr>
              <a:t> исправление профиля проездов – 0,3 млн.руб.;</a:t>
            </a:r>
          </a:p>
          <a:p>
            <a:pPr marL="719138" lvl="1" indent="0" defTabSz="879475">
              <a:spcBef>
                <a:spcPts val="0"/>
              </a:spcBef>
              <a:buFont typeface="Wingdings" pitchFamily="2" charset="2"/>
              <a:buChar char="§"/>
              <a:tabLst>
                <a:tab pos="985838" algn="l"/>
              </a:tabLst>
            </a:pPr>
            <a:r>
              <a:rPr lang="ru-RU" sz="1600" dirty="0" smtClean="0">
                <a:solidFill>
                  <a:schemeClr val="tx1"/>
                </a:solidFill>
              </a:rPr>
              <a:t> прочее содержание – 0,4 млн.руб.</a:t>
            </a:r>
          </a:p>
          <a:p>
            <a:pPr marL="1616075" lvl="1" indent="-1588" defTabSz="879475">
              <a:spcBef>
                <a:spcPts val="0"/>
              </a:spcBef>
              <a:spcAft>
                <a:spcPts val="600"/>
              </a:spcAft>
              <a:buFontTx/>
              <a:buChar char="-"/>
            </a:pPr>
            <a:endParaRPr lang="ru-RU" sz="1600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176213" lvl="1" indent="0">
              <a:spcBef>
                <a:spcPts val="0"/>
              </a:spcBef>
              <a:spcAft>
                <a:spcPts val="600"/>
              </a:spcAft>
              <a:buNone/>
            </a:pPr>
            <a:endParaRPr lang="ru-RU" sz="1600" b="1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3CCD53-D6F7-4BE9-8BF0-DDEDA95D007C}" type="slidenum">
              <a:rPr lang="ru-RU" smtClean="0"/>
              <a:pPr>
                <a:defRPr/>
              </a:pPr>
              <a:t>18</a:t>
            </a:fld>
            <a:endParaRPr lang="ru-RU" dirty="0"/>
          </a:p>
        </p:txBody>
      </p:sp>
      <p:pic>
        <p:nvPicPr>
          <p:cNvPr id="7" name="Рисунок 6" descr="99_bi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919810"/>
            <a:ext cx="5379868" cy="4034901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0" y="767678"/>
            <a:ext cx="9144000" cy="812547"/>
          </a:xfrm>
        </p:spPr>
        <p:txBody>
          <a:bodyPr vert="horz" anchor="ctr">
            <a:noAutofit/>
          </a:bodyPr>
          <a:lstStyle/>
          <a:p>
            <a:pPr algn="ctr">
              <a:spcBef>
                <a:spcPts val="0"/>
              </a:spcBef>
            </a:pPr>
            <a:r>
              <a:rPr lang="ru-RU" sz="2800" b="1" dirty="0" smtClean="0"/>
              <a:t>Структура расходов по разделу «Социальная политика» </a:t>
            </a:r>
            <a:br>
              <a:rPr lang="ru-RU" sz="2800" b="1" dirty="0" smtClean="0"/>
            </a:br>
            <a:r>
              <a:rPr lang="ru-RU" sz="2800" b="1" dirty="0" smtClean="0"/>
              <a:t>в 2016 году (%)</a:t>
            </a:r>
            <a:endParaRPr lang="ru-RU" sz="2800" b="1" dirty="0"/>
          </a:p>
        </p:txBody>
      </p:sp>
      <p:graphicFrame>
        <p:nvGraphicFramePr>
          <p:cNvPr id="7" name="Содержимое 10"/>
          <p:cNvGraphicFramePr>
            <a:graphicFrameLocks noGrp="1"/>
          </p:cNvGraphicFramePr>
          <p:nvPr>
            <p:ph idx="1"/>
          </p:nvPr>
        </p:nvGraphicFramePr>
        <p:xfrm>
          <a:off x="173115" y="1624614"/>
          <a:ext cx="8797771" cy="5095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3CCD53-D6F7-4BE9-8BF0-DDEDA95D007C}" type="slidenum">
              <a:rPr lang="ru-RU" smtClean="0"/>
              <a:pPr>
                <a:defRPr/>
              </a:pPr>
              <a:t>19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26_02_2016_благодарственное_письмо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7423" y="1118586"/>
            <a:ext cx="4274598" cy="2849732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13" name="Равнобедренный треугольник 12"/>
          <p:cNvSpPr/>
          <p:nvPr/>
        </p:nvSpPr>
        <p:spPr>
          <a:xfrm>
            <a:off x="745725" y="2166151"/>
            <a:ext cx="7652551" cy="4691849"/>
          </a:xfrm>
          <a:prstGeom prst="triangl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 descr="фото_дня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634" y="1562464"/>
            <a:ext cx="4721569" cy="2352588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3CCD53-D6F7-4BE9-8BF0-DDEDA95D007C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22497" y="665815"/>
            <a:ext cx="8699006" cy="96767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Исполнение бюджета города Каменск-Шахтинский за 2016 год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осуществлялось на основе: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91188" y="5140180"/>
            <a:ext cx="5469411" cy="63919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Указов Президента РФ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831976" y="5948047"/>
            <a:ext cx="6072327" cy="80042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Основных направлений бюджетной и налоговой политики города Каменск-Шахтинский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923930" y="3719757"/>
            <a:ext cx="5023995" cy="126062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Положений послания Президента РФ Федеральному собранию РФ, определяющих бюджетную политику в РФ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11935"/>
            <a:ext cx="9144000" cy="1068387"/>
          </a:xfrm>
        </p:spPr>
        <p:txBody>
          <a:bodyPr anchor="b">
            <a:noAutofit/>
          </a:bodyPr>
          <a:lstStyle/>
          <a:p>
            <a:pPr algn="ctr"/>
            <a:r>
              <a:rPr lang="ru-RU" sz="2800" b="1" dirty="0" smtClean="0"/>
              <a:t>Расходы бюджета города Каменск-Шахтинский </a:t>
            </a:r>
            <a:br>
              <a:rPr lang="ru-RU" sz="2800" b="1" dirty="0" smtClean="0"/>
            </a:br>
            <a:r>
              <a:rPr lang="ru-RU" sz="2800" b="1" dirty="0" smtClean="0"/>
              <a:t>в 2016 году на социальную политику – 567,6 млн. рублей</a:t>
            </a:r>
            <a:endParaRPr lang="ru-RU" sz="2800" b="1" dirty="0"/>
          </a:p>
        </p:txBody>
      </p:sp>
      <p:sp>
        <p:nvSpPr>
          <p:cNvPr id="9" name="Rectangle 5"/>
          <p:cNvSpPr>
            <a:spLocks noGrp="1"/>
          </p:cNvSpPr>
          <p:nvPr>
            <p:ph sz="quarter" idx="2"/>
          </p:nvPr>
        </p:nvSpPr>
        <p:spPr>
          <a:xfrm>
            <a:off x="84296" y="1592620"/>
            <a:ext cx="4443310" cy="2784075"/>
          </a:xfrm>
          <a:prstGeom prst="rect">
            <a:avLst/>
          </a:prstGeom>
        </p:spPr>
        <p:txBody>
          <a:bodyPr>
            <a:noAutofit/>
          </a:bodyPr>
          <a:lstStyle>
            <a:extLst/>
          </a:lstStyle>
          <a:p>
            <a:pPr marL="0" lvl="1" indent="0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</a:rPr>
              <a:t>пенсионное обеспечение – 3 млн.руб.</a:t>
            </a:r>
          </a:p>
          <a:p>
            <a:pPr marL="0" lvl="1" indent="0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ru-RU" sz="1600" b="1" dirty="0" smtClean="0">
                <a:solidFill>
                  <a:schemeClr val="tx1"/>
                </a:solidFill>
              </a:rPr>
              <a:t> финансовое обеспечение муниципального учреждения социального обслуживания населения и управления социальной защиты – 60,7 млн.руб.</a:t>
            </a:r>
          </a:p>
          <a:p>
            <a:pPr marL="0" lvl="1" indent="0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ru-RU" sz="1600" b="1" dirty="0" smtClean="0">
                <a:solidFill>
                  <a:schemeClr val="tx1"/>
                </a:solidFill>
              </a:rPr>
              <a:t> расходы на социальную поддержку региональных и федеральных льготников – 328,2 млн.руб.</a:t>
            </a:r>
          </a:p>
          <a:p>
            <a:pPr marL="0" lvl="1" indent="0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ru-RU" sz="1600" b="1" dirty="0" smtClean="0">
                <a:solidFill>
                  <a:schemeClr val="tx1"/>
                </a:solidFill>
              </a:rPr>
              <a:t> расходы на охрану семьи и детства – 138,4 млн.руб.</a:t>
            </a:r>
          </a:p>
        </p:txBody>
      </p:sp>
      <p:sp>
        <p:nvSpPr>
          <p:cNvPr id="12" name="Rectangle 5"/>
          <p:cNvSpPr>
            <a:spLocks noGrp="1"/>
          </p:cNvSpPr>
          <p:nvPr>
            <p:ph sz="quarter" idx="4"/>
          </p:nvPr>
        </p:nvSpPr>
        <p:spPr>
          <a:xfrm>
            <a:off x="4456602" y="4305670"/>
            <a:ext cx="4683156" cy="2438497"/>
          </a:xfrm>
          <a:prstGeom prst="rect">
            <a:avLst/>
          </a:prstGeom>
        </p:spPr>
        <p:txBody>
          <a:bodyPr>
            <a:noAutofit/>
          </a:bodyPr>
          <a:lstStyle>
            <a:extLst/>
          </a:lstStyle>
          <a:p>
            <a:pPr marL="0" lvl="1" indent="0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ru-RU" sz="1600" b="1" dirty="0" smtClean="0">
                <a:solidFill>
                  <a:schemeClr val="tx1"/>
                </a:solidFill>
              </a:rPr>
              <a:t> обеспечено жильем два ветерана Великой Отечественной войны и одного ветерана боевых действий – 3,2 млн. руб.</a:t>
            </a:r>
          </a:p>
          <a:p>
            <a:pPr marL="0" lvl="1" indent="0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ru-RU" sz="1600" b="1" dirty="0" smtClean="0">
                <a:solidFill>
                  <a:schemeClr val="tx1"/>
                </a:solidFill>
              </a:rPr>
              <a:t> одна молодая семья с помощью субсидии из бюджетов различных уровней улучшила жилищные условия – 1,1 млн. руб. </a:t>
            </a:r>
          </a:p>
          <a:p>
            <a:pPr marL="0" lvl="1" indent="0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ru-RU" sz="1600" b="1" dirty="0" smtClean="0">
                <a:solidFill>
                  <a:schemeClr val="tx1"/>
                </a:solidFill>
              </a:rPr>
              <a:t> приобретено 13 квартир для детей-сирот, не имеющих закрепленного жилого помещения -12,4 млн.руб.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9F783E9-C421-4D23-8D7A-3B54D6440304}" type="slidenum">
              <a:rPr lang="ru-RU" smtClean="0"/>
              <a:pPr>
                <a:defRPr/>
              </a:pPr>
              <a:t>20</a:t>
            </a:fld>
            <a:endParaRPr lang="ru-RU" dirty="0"/>
          </a:p>
        </p:txBody>
      </p:sp>
      <p:pic>
        <p:nvPicPr>
          <p:cNvPr id="11" name="Рисунок 10" descr="e2947cdef69c2560ab106568f333c574_x10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5919" y="3640723"/>
            <a:ext cx="4248532" cy="3190647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10" name="Рисунок 9" descr="46644_usz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85233" y="1499679"/>
            <a:ext cx="4396261" cy="2912523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CqzQxorVUAABDqy.jpg medium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11806" y="3318020"/>
            <a:ext cx="3832194" cy="2874145"/>
          </a:xfrm>
          <a:prstGeom prst="rect">
            <a:avLst/>
          </a:prstGeom>
          <a:ln>
            <a:noFill/>
          </a:ln>
          <a:effectLst>
            <a:softEdge rad="635000"/>
          </a:effectLst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15" name="Рисунок 14" descr="global_education_reading_800_clr_540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4800" y="4749552"/>
            <a:ext cx="2379216" cy="208181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99001"/>
            <a:ext cx="9144000" cy="434999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/>
              <a:t>Расходы в сфере образования в 2016 году</a:t>
            </a:r>
            <a:endParaRPr lang="ru-RU" sz="28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3CCD53-D6F7-4BE9-8BF0-DDEDA95D007C}" type="slidenum">
              <a:rPr lang="ru-RU" smtClean="0"/>
              <a:pPr>
                <a:defRPr/>
              </a:pPr>
              <a:t>21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85925" y="1411550"/>
            <a:ext cx="3382393" cy="17489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Реализация основных общеобразовательных программ дошкольного образования.</a:t>
            </a: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4 400 воспитанников – </a:t>
            </a: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339,3 млн. рублей.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083728" y="1413030"/>
            <a:ext cx="4651899" cy="17489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Реализация основных общеобразовательных программ:</a:t>
            </a:r>
          </a:p>
          <a:p>
            <a:pPr algn="ctr">
              <a:buFontTx/>
              <a:buChar char="-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начальное общее образование – 3 469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.;</a:t>
            </a:r>
          </a:p>
          <a:p>
            <a:pPr algn="ctr">
              <a:buFontTx/>
              <a:buChar char="-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основное общее образование – 3 693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.;</a:t>
            </a:r>
          </a:p>
          <a:p>
            <a:pPr algn="ctr">
              <a:buFontTx/>
              <a:buChar char="-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среднее общее образование – 592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.;</a:t>
            </a: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282,7 млн. рублей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8528" y="3259574"/>
            <a:ext cx="3407546" cy="1401203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Реализация дополнительных общеобразовательных программ.</a:t>
            </a: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4 804 учащихся – </a:t>
            </a: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117,0 млн. рублей.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1" name="Схема 10"/>
          <p:cNvGraphicFramePr/>
          <p:nvPr/>
        </p:nvGraphicFramePr>
        <p:xfrm>
          <a:off x="2823097" y="3364637"/>
          <a:ext cx="3941686" cy="3320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 descr="P104016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57774" y="2876365"/>
            <a:ext cx="2986226" cy="3981635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24" name="Рисунок 23" descr="d090d0bbd0b8d0bdd0b0-d0b8-d0bfd180d0b8d0b1d0bed18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6920" y="3480047"/>
            <a:ext cx="4337132" cy="3116063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85929"/>
            <a:ext cx="9144000" cy="434999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/>
              <a:t>Мероприятия в области образования</a:t>
            </a:r>
            <a:endParaRPr lang="ru-RU" sz="28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3CCD53-D6F7-4BE9-8BF0-DDEDA95D007C}" type="slidenum">
              <a:rPr lang="ru-RU" smtClean="0"/>
              <a:pPr>
                <a:defRPr/>
              </a:pPr>
              <a:t>22</a:t>
            </a:fld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22497" y="1038678"/>
            <a:ext cx="8699006" cy="35510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организацию мероприятий направлено 110,3 млн. рублей, из них: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0054" y="1509168"/>
            <a:ext cx="2788354" cy="188210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Всеобуч по плаванию</a:t>
            </a: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500 обучающихся </a:t>
            </a:r>
          </a:p>
          <a:p>
            <a:pPr algn="ctr">
              <a:spcAft>
                <a:spcPts val="600"/>
              </a:spcAft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0,9 млн. рублей</a:t>
            </a: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Обучение детей плаванию, закаливанию – 3,7 млн. рублей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870660" y="3506680"/>
            <a:ext cx="2681058" cy="310862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Приобретение аппаратно-программных комплексов диагностики здоровья для 2-х школ</a:t>
            </a: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0,8 млн. рублей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930284" y="1503245"/>
            <a:ext cx="2999886" cy="187027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Организация горячего питания 103,6 млн. рублей.</a:t>
            </a: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Доп. питание (молоко)</a:t>
            </a: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1,3 млн. рублей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3" name="Рисунок 22" descr="1-raz-v-nedelyu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49341" y="1473693"/>
            <a:ext cx="2783294" cy="19530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Рисунок 31" descr="sluhPk6CXFAcN3v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18932" y="4425390"/>
            <a:ext cx="2771800" cy="23333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" name="Рисунок 27" descr="40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4484" y="3653478"/>
            <a:ext cx="2906078" cy="2161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" name="Рисунок 29" descr="detskiy-lager-detskiy-ozdorovitelniy-lager-im-yua-gagarina-zaporozhskaya-oblast-g-primorsk-1428663998-2982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945152">
            <a:off x="5977297" y="1855998"/>
            <a:ext cx="3101024" cy="20179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" name="Рисунок 30" descr="cecea6886f490e6f337b86e25d496acc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0699734">
            <a:off x="35095" y="1167593"/>
            <a:ext cx="2258372" cy="19631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Прямоугольник 16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Оздоровление детей</a:t>
            </a:r>
            <a:b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2016 году на организацию летнего отдыха и оздоровления детей в пришкольных и загородных лагерях направлено  17,3 млн. рублей, из них: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272683" y="1000452"/>
            <a:ext cx="64895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 счет средств местного бюджета осуществлены расходы  на доставку детей-сирот и детей из асоциальных семей к месту отдыха и обратно в сумме 0,1 млн. рублей.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032214" y="4049454"/>
            <a:ext cx="346624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в пришкольных лагерях отдохнуло 1301 детей.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на организацию питания в пришкольных лагерях направлено 3,3 млн.рублей.</a:t>
            </a:r>
            <a:endParaRPr lang="ru-RU" sz="16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51520" y="5805264"/>
            <a:ext cx="6048672" cy="92333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Всего организованным отдыхом в 2016 году охвачено 96,37% (9 448) детей в возрасте от 6 до 18 лет, проживающих на территории города.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272682" y="1875394"/>
            <a:ext cx="403934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- 533 человека получили компенсацию за самостоятельно приобретенную путевку, в том числе 238 человек из малоимущих семей в размере 100%;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возмещено предприятиям 50% стоимости фактически приобретенных путевок на 829 детей;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 воронеж 15 пер РОсси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13822" y="1988598"/>
            <a:ext cx="2741398" cy="4869402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12" name="Рисунок 11" descr="nRUtVPnowM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" y="-142043"/>
            <a:ext cx="2752079" cy="2064061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906367"/>
            <a:ext cx="9144000" cy="571500"/>
          </a:xfrm>
          <a:noFill/>
        </p:spPr>
        <p:txBody>
          <a:bodyPr>
            <a:normAutofit/>
          </a:bodyPr>
          <a:lstStyle/>
          <a:p>
            <a:pPr algn="ctr" eaLnBrk="1" hangingPunct="1">
              <a:tabLst>
                <a:tab pos="4660900" algn="ctr"/>
              </a:tabLst>
              <a:defRPr/>
            </a:pPr>
            <a:r>
              <a:rPr lang="ru-RU" sz="2800" b="1" dirty="0" smtClean="0"/>
              <a:t>	Достижения наших спортсменов</a:t>
            </a:r>
            <a:endParaRPr lang="ru-RU" sz="28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33E4ED-73AF-42F4-8E8B-0879F672989B}" type="slidenum">
              <a:rPr lang="ru-RU" smtClean="0"/>
              <a:pPr>
                <a:defRPr/>
              </a:pPr>
              <a:t>24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0" y="1553352"/>
            <a:ext cx="9144000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tx1"/>
                </a:solidFill>
              </a:rPr>
              <a:t>Наиболее значимые соревнования </a:t>
            </a:r>
            <a:r>
              <a:rPr lang="ru-RU" sz="1600" b="1" dirty="0" smtClean="0">
                <a:solidFill>
                  <a:srgbClr val="C00000"/>
                </a:solidFill>
              </a:rPr>
              <a:t>2016</a:t>
            </a:r>
            <a:r>
              <a:rPr lang="ru-RU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>
                <a:solidFill>
                  <a:schemeClr val="tx1"/>
                </a:solidFill>
              </a:rPr>
              <a:t>года, в которых принимали участие спортсмены города 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tx1"/>
                </a:solidFill>
              </a:rPr>
              <a:t>(в 2-х детско-юношеских спортивных школах занимаются </a:t>
            </a:r>
            <a:r>
              <a:rPr lang="ru-RU" sz="1600" b="1" dirty="0" smtClean="0">
                <a:solidFill>
                  <a:schemeClr val="tx1"/>
                </a:solidFill>
              </a:rPr>
              <a:t>2 024 ребенка 14-ю </a:t>
            </a:r>
            <a:r>
              <a:rPr lang="ru-RU" sz="1600" b="1" dirty="0">
                <a:solidFill>
                  <a:schemeClr val="tx1"/>
                </a:solidFill>
              </a:rPr>
              <a:t>видами спорта):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7634" y="2229410"/>
            <a:ext cx="61577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Общее количество призовых мест, завоеванных спортсменами за </a:t>
            </a:r>
            <a:r>
              <a:rPr lang="ru-RU" sz="1400" b="1" dirty="0" smtClean="0">
                <a:solidFill>
                  <a:srgbClr val="C00000"/>
                </a:solidFill>
              </a:rPr>
              <a:t>2016</a:t>
            </a:r>
            <a:r>
              <a:rPr lang="ru-RU" sz="1400" b="1" dirty="0" smtClean="0">
                <a:solidFill>
                  <a:srgbClr val="002060"/>
                </a:solidFill>
              </a:rPr>
              <a:t> год – 267 из них: 1 место - 112, 2 место - 79, 3 место - 76.</a:t>
            </a:r>
            <a:endParaRPr lang="ru-RU" sz="1400" b="1" dirty="0">
              <a:solidFill>
                <a:srgbClr val="002060"/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56840" y="2800849"/>
          <a:ext cx="6096000" cy="3838620"/>
        </p:xfrm>
        <a:graphic>
          <a:graphicData uri="http://schemas.openxmlformats.org/drawingml/2006/table">
            <a:tbl>
              <a:tblPr>
                <a:tableStyleId>{D113A9D2-9D6B-4929-AA2D-F23B5EE8CBE7}</a:tableStyleId>
              </a:tblPr>
              <a:tblGrid>
                <a:gridCol w="395407"/>
                <a:gridCol w="2266052"/>
                <a:gridCol w="1505127"/>
                <a:gridCol w="568171"/>
                <a:gridCol w="1361243"/>
              </a:tblGrid>
              <a:tr h="3404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100" b="1" dirty="0"/>
                        <a:t>№ </a:t>
                      </a:r>
                      <a:r>
                        <a:rPr lang="ru-RU" sz="1100" b="1" dirty="0" err="1" smtClean="0"/>
                        <a:t>п</a:t>
                      </a:r>
                      <a:r>
                        <a:rPr lang="ru-RU" sz="1100" b="1" dirty="0" smtClean="0"/>
                        <a:t>/</a:t>
                      </a:r>
                      <a:r>
                        <a:rPr lang="ru-RU" sz="1100" b="1" dirty="0" err="1" smtClean="0"/>
                        <a:t>п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 anchor="ctr"/>
                </a:tc>
                <a:tc>
                  <a:txBody>
                    <a:bodyPr/>
                    <a:lstStyle/>
                    <a:p>
                      <a:pPr indent="1270" algn="ctr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100" b="1" dirty="0"/>
                        <a:t>Наименование соревнований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100" b="1" dirty="0"/>
                        <a:t>Фамилия, имя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100" b="1" dirty="0"/>
                        <a:t>Место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100" b="1" dirty="0"/>
                        <a:t>Вид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 anchor="ctr"/>
                </a:tc>
              </a:tr>
              <a:tr h="340440">
                <a:tc>
                  <a:txBody>
                    <a:bodyPr/>
                    <a:lstStyle/>
                    <a:p>
                      <a:pPr algn="ctr">
                        <a:lnSpc>
                          <a:spcPts val="155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100" b="1"/>
                        <a:t>1</a:t>
                      </a:r>
                      <a:endParaRPr lang="ru-RU" sz="11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/>
                </a:tc>
                <a:tc>
                  <a:txBody>
                    <a:bodyPr/>
                    <a:lstStyle/>
                    <a:p>
                      <a:pPr indent="1270" algn="l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100" b="1" dirty="0"/>
                        <a:t>Первенство России 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100" b="1"/>
                        <a:t>Шабунина Виктория и Переверзева Арина </a:t>
                      </a:r>
                      <a:endParaRPr lang="ru-RU" sz="11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100" b="1"/>
                        <a:t>2,3</a:t>
                      </a:r>
                      <a:endParaRPr lang="ru-RU" sz="11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100" b="1"/>
                        <a:t>гребля на байдарках и каноэ</a:t>
                      </a:r>
                      <a:endParaRPr lang="ru-RU" sz="11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/>
                </a:tc>
              </a:tr>
              <a:tr h="3404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100" b="1"/>
                        <a:t>2</a:t>
                      </a:r>
                      <a:endParaRPr lang="ru-RU" sz="11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/>
                </a:tc>
                <a:tc>
                  <a:txBody>
                    <a:bodyPr/>
                    <a:lstStyle/>
                    <a:p>
                      <a:pPr indent="1270" algn="l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100" b="1" dirty="0"/>
                        <a:t>Кубок России по легкоатлетическому  кроссу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5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100" b="1"/>
                        <a:t>Курдюмов Евгений</a:t>
                      </a:r>
                      <a:endParaRPr lang="ru-RU" sz="11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100" b="1"/>
                        <a:t>1</a:t>
                      </a:r>
                      <a:endParaRPr lang="ru-RU" sz="11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100" b="1"/>
                        <a:t>Легкая атлетика</a:t>
                      </a:r>
                      <a:endParaRPr lang="ru-RU" sz="11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/>
                </a:tc>
              </a:tr>
              <a:tr h="1891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100" b="1"/>
                        <a:t>3</a:t>
                      </a:r>
                      <a:endParaRPr lang="ru-RU" sz="11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/>
                </a:tc>
                <a:tc>
                  <a:txBody>
                    <a:bodyPr/>
                    <a:lstStyle/>
                    <a:p>
                      <a:pPr indent="1270" algn="l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100" b="1" dirty="0"/>
                        <a:t>Международный турнир по дзюдо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5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100" b="1"/>
                        <a:t>Лавров Яков</a:t>
                      </a:r>
                      <a:endParaRPr lang="ru-RU" sz="11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100" b="1"/>
                        <a:t>1</a:t>
                      </a:r>
                      <a:endParaRPr lang="ru-RU" sz="11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100" b="1"/>
                        <a:t>дзюдо</a:t>
                      </a:r>
                      <a:endParaRPr lang="ru-RU" sz="11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/>
                </a:tc>
              </a:tr>
              <a:tr h="1702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100" b="1"/>
                        <a:t>4</a:t>
                      </a:r>
                      <a:endParaRPr lang="ru-RU" sz="11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/>
                        <a:t>Первенство России по самбо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100" b="1"/>
                        <a:t>Лавров Яков</a:t>
                      </a:r>
                      <a:endParaRPr lang="ru-RU" sz="11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100" b="1"/>
                        <a:t>3</a:t>
                      </a:r>
                      <a:endParaRPr lang="ru-RU" sz="11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100" b="1"/>
                        <a:t>Самбо</a:t>
                      </a:r>
                      <a:endParaRPr lang="ru-RU" sz="11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/>
                </a:tc>
              </a:tr>
              <a:tr h="1891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100" b="1"/>
                        <a:t>5</a:t>
                      </a:r>
                      <a:endParaRPr lang="ru-RU" sz="11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/>
                </a:tc>
                <a:tc>
                  <a:txBody>
                    <a:bodyPr/>
                    <a:lstStyle/>
                    <a:p>
                      <a:pPr indent="1270" algn="l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100" b="1" dirty="0"/>
                        <a:t>Первенство России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5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100" b="1"/>
                        <a:t>Донсков Иван</a:t>
                      </a:r>
                      <a:endParaRPr lang="ru-RU" sz="11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100" b="1"/>
                        <a:t>3</a:t>
                      </a:r>
                      <a:endParaRPr lang="ru-RU" sz="11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100" b="1"/>
                        <a:t>футбол</a:t>
                      </a:r>
                      <a:endParaRPr lang="ru-RU" sz="11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/>
                </a:tc>
              </a:tr>
              <a:tr h="1702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100" b="1"/>
                        <a:t>6</a:t>
                      </a:r>
                      <a:endParaRPr lang="ru-RU" sz="11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/>
                </a:tc>
                <a:tc>
                  <a:txBody>
                    <a:bodyPr/>
                    <a:lstStyle/>
                    <a:p>
                      <a:pPr indent="1270" algn="l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en-US" sz="1100" b="1" dirty="0"/>
                        <a:t>XIV</a:t>
                      </a:r>
                      <a:r>
                        <a:rPr lang="ru-RU" sz="1100" b="1" dirty="0"/>
                        <a:t> Олимпиада Дона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100" b="1"/>
                        <a:t>Сборная команда</a:t>
                      </a:r>
                      <a:endParaRPr lang="ru-RU" sz="11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100" b="1"/>
                        <a:t>1</a:t>
                      </a:r>
                      <a:endParaRPr lang="ru-RU" sz="11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100" b="1"/>
                        <a:t>Легкая атлетика</a:t>
                      </a:r>
                      <a:endParaRPr lang="ru-RU" sz="11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/>
                </a:tc>
              </a:tr>
              <a:tr h="5106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100" b="1"/>
                        <a:t>7</a:t>
                      </a:r>
                      <a:endParaRPr lang="ru-RU" sz="11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/>
                </a:tc>
                <a:tc>
                  <a:txBody>
                    <a:bodyPr/>
                    <a:lstStyle/>
                    <a:p>
                      <a:pPr indent="1270" algn="l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100" b="1" dirty="0"/>
                        <a:t>Финал областной Спартакиады среди воспитанников детских домов и школ интернатов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100" b="1"/>
                        <a:t>Команда школы интерната </a:t>
                      </a:r>
                      <a:endParaRPr lang="ru-RU" sz="11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100" b="1" dirty="0"/>
                        <a:t>1,1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endParaRPr lang="ru-RU" sz="11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/>
                </a:tc>
              </a:tr>
              <a:tr h="5106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100" b="1"/>
                        <a:t>8</a:t>
                      </a:r>
                      <a:endParaRPr lang="ru-RU" sz="11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/>
                </a:tc>
                <a:tc>
                  <a:txBody>
                    <a:bodyPr/>
                    <a:lstStyle/>
                    <a:p>
                      <a:pPr indent="1270" algn="l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100" b="1" dirty="0"/>
                        <a:t>Всероссийская Спартакиада среди воспитанников детских домов и школ интернатов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100" b="1"/>
                        <a:t>Команда школы интерната</a:t>
                      </a:r>
                      <a:endParaRPr lang="ru-RU" sz="11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100" b="1"/>
                        <a:t>2</a:t>
                      </a:r>
                      <a:endParaRPr lang="ru-RU" sz="11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endParaRPr lang="ru-RU" sz="11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/>
                </a:tc>
              </a:tr>
              <a:tr h="5106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100" b="1"/>
                        <a:t>9</a:t>
                      </a:r>
                      <a:endParaRPr lang="ru-RU" sz="11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/>
                </a:tc>
                <a:tc>
                  <a:txBody>
                    <a:bodyPr/>
                    <a:lstStyle/>
                    <a:p>
                      <a:pPr indent="1270" algn="l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100" b="1" dirty="0"/>
                        <a:t>Финал областного конкурса «Олимпийское образование молодежи Дона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5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100" b="1"/>
                        <a:t>Караман Оксана</a:t>
                      </a:r>
                      <a:endParaRPr lang="ru-RU" sz="11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100" b="1"/>
                        <a:t>2</a:t>
                      </a:r>
                      <a:endParaRPr lang="ru-RU" sz="11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endParaRPr lang="ru-RU" sz="11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/>
                </a:tc>
              </a:tr>
              <a:tr h="3782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100" b="1"/>
                        <a:t>10</a:t>
                      </a:r>
                      <a:endParaRPr lang="ru-RU" sz="11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/>
                </a:tc>
                <a:tc>
                  <a:txBody>
                    <a:bodyPr/>
                    <a:lstStyle/>
                    <a:p>
                      <a:pPr indent="1270" algn="l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en-US" sz="1100" b="1" dirty="0"/>
                        <a:t>XIV</a:t>
                      </a:r>
                      <a:r>
                        <a:rPr lang="ru-RU" sz="1100" b="1" dirty="0"/>
                        <a:t> Олимпиада Дона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5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100" b="1"/>
                        <a:t>Команда города Каменск-Шахтинский</a:t>
                      </a:r>
                      <a:endParaRPr lang="ru-RU" sz="11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100" b="1" dirty="0"/>
                        <a:t>3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832" marR="63832" marT="0" marB="0"/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77_big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253514"/>
            <a:ext cx="4591050" cy="5238750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7" name="Rectangle 5"/>
          <p:cNvSpPr>
            <a:spLocks noGrp="1"/>
          </p:cNvSpPr>
          <p:nvPr>
            <p:ph sz="quarter" idx="2"/>
          </p:nvPr>
        </p:nvSpPr>
        <p:spPr>
          <a:xfrm>
            <a:off x="4651899" y="1649022"/>
            <a:ext cx="4289653" cy="4982597"/>
          </a:xfrm>
          <a:prstGeom prst="rect">
            <a:avLst/>
          </a:prstGeom>
        </p:spPr>
        <p:txBody>
          <a:bodyPr anchor="t">
            <a:noAutofit/>
          </a:bodyPr>
          <a:lstStyle>
            <a:extLst/>
          </a:lstStyle>
          <a:p>
            <a:pPr marL="0" lvl="1" indent="177800">
              <a:buNone/>
            </a:pPr>
            <a:r>
              <a:rPr lang="ru-RU" sz="1600" b="1" dirty="0" smtClean="0">
                <a:solidFill>
                  <a:schemeClr val="tx1"/>
                </a:solidFill>
              </a:rPr>
              <a:t>В рамках муниципальных программ осуществлялись:</a:t>
            </a:r>
          </a:p>
          <a:p>
            <a:pPr marL="361950" lvl="1" indent="-180975">
              <a:buFont typeface="Wingdings" pitchFamily="2" charset="2"/>
              <a:buChar char="§"/>
            </a:pPr>
            <a:r>
              <a:rPr lang="ru-RU" sz="1600" b="1" dirty="0" smtClean="0">
                <a:solidFill>
                  <a:schemeClr val="tx1"/>
                </a:solidFill>
              </a:rPr>
              <a:t>Содержание медицинских учреждений города (ОСУ, ПАО) – 10 200,0 тыс. рублей</a:t>
            </a:r>
          </a:p>
          <a:p>
            <a:pPr marL="361950" lvl="1" indent="-180975">
              <a:buFont typeface="Wingdings" pitchFamily="2" charset="2"/>
              <a:buChar char="§"/>
            </a:pPr>
            <a:r>
              <a:rPr lang="ru-RU" sz="1600" b="1" dirty="0" smtClean="0">
                <a:solidFill>
                  <a:schemeClr val="tx1"/>
                </a:solidFill>
              </a:rPr>
              <a:t>Вакцинация и мероприятия по борьбе с социально-значимыми заболеваниями – 1 334,2 тыс. рублей</a:t>
            </a:r>
          </a:p>
          <a:p>
            <a:pPr marL="361950" lvl="1" indent="-180975">
              <a:buFont typeface="Wingdings" pitchFamily="2" charset="2"/>
              <a:buChar char="§"/>
            </a:pPr>
            <a:r>
              <a:rPr lang="ru-RU" sz="1600" b="1" dirty="0" smtClean="0">
                <a:solidFill>
                  <a:schemeClr val="tx1"/>
                </a:solidFill>
              </a:rPr>
              <a:t>Замена лифта в МБУЗ «ГП №1» – 1 495,3 тыс. рублей</a:t>
            </a:r>
          </a:p>
          <a:p>
            <a:pPr marL="361950" lvl="1" indent="-180975">
              <a:spcBef>
                <a:spcPts val="0"/>
              </a:spcBef>
              <a:buFont typeface="Wingdings" pitchFamily="2" charset="2"/>
              <a:buChar char="§"/>
            </a:pPr>
            <a:r>
              <a:rPr lang="ru-RU" sz="1600" b="1" dirty="0" smtClean="0">
                <a:solidFill>
                  <a:schemeClr val="tx1"/>
                </a:solidFill>
              </a:rPr>
              <a:t>Установка автоматической противопожарной сигнализации в соматическом корпусе МБУЗ «ЦГБ» –</a:t>
            </a:r>
          </a:p>
          <a:p>
            <a:pPr marL="361950" lvl="1" indent="-6350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chemeClr val="tx1"/>
                </a:solidFill>
              </a:rPr>
              <a:t>1 046,4 тыс. рублей</a:t>
            </a:r>
          </a:p>
          <a:p>
            <a:pPr marL="361950" lvl="1" indent="-180975">
              <a:buFont typeface="Wingdings" pitchFamily="2" charset="2"/>
              <a:buChar char="§"/>
            </a:pPr>
            <a:r>
              <a:rPr lang="ru-RU" sz="1600" b="1" dirty="0" smtClean="0">
                <a:solidFill>
                  <a:schemeClr val="tx1"/>
                </a:solidFill>
              </a:rPr>
              <a:t>Транспортировка пациентов на процедуру гемодиализа – 492,3 тыс. рублей</a:t>
            </a:r>
          </a:p>
          <a:p>
            <a:pPr marL="361950" lvl="1" indent="-180975">
              <a:buFont typeface="Wingdings" pitchFamily="2" charset="2"/>
              <a:buChar char="§"/>
            </a:pPr>
            <a:r>
              <a:rPr lang="ru-RU" sz="1600" b="1" dirty="0" smtClean="0">
                <a:solidFill>
                  <a:schemeClr val="tx1"/>
                </a:solidFill>
              </a:rPr>
              <a:t>Мероприятия по обеспечению </a:t>
            </a:r>
            <a:r>
              <a:rPr lang="ru-RU" sz="1600" b="1" dirty="0" err="1" smtClean="0">
                <a:solidFill>
                  <a:schemeClr val="tx1"/>
                </a:solidFill>
              </a:rPr>
              <a:t>мед.кадрами</a:t>
            </a:r>
            <a:r>
              <a:rPr lang="ru-RU" sz="1600" b="1" dirty="0" smtClean="0">
                <a:solidFill>
                  <a:schemeClr val="tx1"/>
                </a:solidFill>
              </a:rPr>
              <a:t> – 391,3 тыс. рублей</a:t>
            </a:r>
          </a:p>
          <a:p>
            <a:pPr marL="361950" lvl="1" indent="-180975">
              <a:buFont typeface="Wingdings" pitchFamily="2" charset="2"/>
              <a:buChar char="§"/>
            </a:pPr>
            <a:endParaRPr lang="ru-RU" sz="1600" b="1" dirty="0" smtClean="0">
              <a:solidFill>
                <a:schemeClr val="tx1"/>
              </a:solidFill>
            </a:endParaRPr>
          </a:p>
        </p:txBody>
      </p:sp>
      <p:sp>
        <p:nvSpPr>
          <p:cNvPr id="1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83CCD53-D6F7-4BE9-8BF0-DDEDA95D007C}" type="slidenum">
              <a:rPr lang="ru-RU" smtClean="0"/>
              <a:pPr>
                <a:defRPr/>
              </a:pPr>
              <a:t>25</a:t>
            </a:fld>
            <a:endParaRPr lang="ru-RU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0" y="588615"/>
            <a:ext cx="9144000" cy="971550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Расходы бюджета города Каменск-Шахтинский </a:t>
            </a:r>
            <a:br>
              <a:rPr lang="ru-RU" sz="28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ru-RU" sz="28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в 2016 году на здравоохранение – 25,0 млн. рублей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722658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355728"/>
            <a:ext cx="5049612" cy="3047595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12562"/>
            <a:ext cx="9144000" cy="1109709"/>
          </a:xfrm>
        </p:spPr>
        <p:txBody>
          <a:bodyPr>
            <a:noAutofit/>
          </a:bodyPr>
          <a:lstStyle/>
          <a:p>
            <a:pPr algn="ctr"/>
            <a:r>
              <a:rPr lang="ru-RU" sz="2600" b="1" dirty="0" smtClean="0"/>
              <a:t>Расходы бюджета города Каменск-Шахтинский </a:t>
            </a:r>
            <a:br>
              <a:rPr lang="ru-RU" sz="2600" b="1" dirty="0" smtClean="0"/>
            </a:br>
            <a:r>
              <a:rPr lang="ru-RU" sz="2600" b="1" dirty="0" smtClean="0"/>
              <a:t>в 2016 году на культуру и средства массовой информации – 62,0 млн. рублей</a:t>
            </a:r>
            <a:endParaRPr lang="ru-RU" sz="2600" b="1" dirty="0"/>
          </a:p>
        </p:txBody>
      </p:sp>
      <p:graphicFrame>
        <p:nvGraphicFramePr>
          <p:cNvPr id="7" name="Содержимое 5"/>
          <p:cNvGraphicFramePr>
            <a:graphicFrameLocks noGrp="1"/>
          </p:cNvGraphicFramePr>
          <p:nvPr>
            <p:ph idx="1"/>
          </p:nvPr>
        </p:nvGraphicFramePr>
        <p:xfrm>
          <a:off x="137605" y="1779256"/>
          <a:ext cx="8851037" cy="49633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3CCD53-D6F7-4BE9-8BF0-DDEDA95D007C}" type="slidenum">
              <a:rPr lang="ru-RU" smtClean="0"/>
              <a:pPr>
                <a:defRPr/>
              </a:pPr>
              <a:t>26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944864" y="1846552"/>
            <a:ext cx="38972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+mn-lt"/>
              </a:rPr>
              <a:t>Финансовое обеспечение выполнения муниципального задания учреждениями культуры – 50,8 млн. рублей</a:t>
            </a:r>
            <a:endParaRPr lang="ru-RU" sz="1200" b="1" dirty="0">
              <a:latin typeface="+mn-lt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/>
          </p:cNvSpPr>
          <p:nvPr>
            <p:ph sz="quarter" idx="2"/>
          </p:nvPr>
        </p:nvSpPr>
        <p:spPr>
          <a:xfrm>
            <a:off x="5246706" y="1559457"/>
            <a:ext cx="3810009" cy="2967487"/>
          </a:xfrm>
          <a:prstGeom prst="rect">
            <a:avLst/>
          </a:prstGeom>
        </p:spPr>
        <p:txBody>
          <a:bodyPr>
            <a:noAutofit/>
          </a:bodyPr>
          <a:lstStyle>
            <a:extLst/>
          </a:lstStyle>
          <a:p>
            <a:pPr marL="0" lvl="1" indent="0">
              <a:buNone/>
            </a:pPr>
            <a:r>
              <a:rPr lang="ru-RU" sz="1600" b="1" dirty="0" smtClean="0">
                <a:solidFill>
                  <a:schemeClr val="tx1"/>
                </a:solidFill>
              </a:rPr>
              <a:t>Финансовое обеспечение спорткомплекса «Прогресс», физкультурно-оздоровительная работа и спортивные мероприятия.</a:t>
            </a:r>
          </a:p>
          <a:p>
            <a:pPr marL="0" lvl="1" indent="0">
              <a:buNone/>
            </a:pPr>
            <a:endParaRPr lang="ru-RU" sz="1600" b="1" dirty="0" smtClean="0">
              <a:solidFill>
                <a:schemeClr val="tx1"/>
              </a:solidFill>
            </a:endParaRPr>
          </a:p>
          <a:p>
            <a:pPr marL="0" lvl="1" indent="0">
              <a:buFont typeface="Wingdings" pitchFamily="2" charset="2"/>
              <a:buChar char="§"/>
            </a:pPr>
            <a:r>
              <a:rPr lang="ru-RU" sz="1600" b="1" i="1" dirty="0" smtClean="0">
                <a:solidFill>
                  <a:schemeClr val="tx1"/>
                </a:solidFill>
              </a:rPr>
              <a:t> Финансовое обеспечение спорткомплекса «Прогресс»  - 6 576,0 тыс. рублей;</a:t>
            </a:r>
          </a:p>
          <a:p>
            <a:pPr marL="0" lvl="1" indent="0">
              <a:buFont typeface="Wingdings" pitchFamily="2" charset="2"/>
              <a:buChar char="§"/>
            </a:pPr>
            <a:r>
              <a:rPr lang="ru-RU" sz="1600" b="1" i="1" dirty="0" smtClean="0">
                <a:solidFill>
                  <a:schemeClr val="tx1"/>
                </a:solidFill>
              </a:rPr>
              <a:t> реализация календарного плана физкультурных и спортивных мероприятий – 607,9  тыс. рублей;</a:t>
            </a:r>
          </a:p>
          <a:p>
            <a:pPr marL="0" lvl="1" indent="0">
              <a:buFont typeface="Wingdings" pitchFamily="2" charset="2"/>
              <a:buChar char="§"/>
            </a:pPr>
            <a:endParaRPr lang="ru-RU" sz="1600" b="1" i="1" dirty="0" smtClean="0">
              <a:solidFill>
                <a:schemeClr val="tx1"/>
              </a:solidFill>
            </a:endParaRPr>
          </a:p>
        </p:txBody>
      </p:sp>
      <p:sp>
        <p:nvSpPr>
          <p:cNvPr id="10" name="Rectangle 5"/>
          <p:cNvSpPr>
            <a:spLocks noGrp="1"/>
          </p:cNvSpPr>
          <p:nvPr>
            <p:ph sz="quarter" idx="4"/>
          </p:nvPr>
        </p:nvSpPr>
        <p:spPr>
          <a:xfrm>
            <a:off x="230541" y="4962612"/>
            <a:ext cx="4288193" cy="1669770"/>
          </a:xfrm>
          <a:prstGeom prst="rect">
            <a:avLst/>
          </a:prstGeom>
        </p:spPr>
        <p:txBody>
          <a:bodyPr>
            <a:noAutofit/>
          </a:bodyPr>
          <a:lstStyle>
            <a:extLst/>
          </a:lstStyle>
          <a:p>
            <a:pPr marL="0" lvl="1" indent="0">
              <a:buFont typeface="Wingdings" pitchFamily="2" charset="2"/>
              <a:buChar char="§"/>
            </a:pPr>
            <a:r>
              <a:rPr lang="ru-RU" sz="1600" b="1" i="1" dirty="0" smtClean="0">
                <a:solidFill>
                  <a:schemeClr val="tx1"/>
                </a:solidFill>
              </a:rPr>
              <a:t> финансовая поддержка футбольному клубу АНО СК «Прогресс» - 500,0 тыс.рублей; </a:t>
            </a:r>
          </a:p>
          <a:p>
            <a:pPr marL="0" lvl="1" indent="0">
              <a:buFont typeface="Wingdings" pitchFamily="2" charset="2"/>
              <a:buChar char="§"/>
            </a:pPr>
            <a:r>
              <a:rPr lang="ru-RU" sz="1600" b="1" i="1" dirty="0" smtClean="0">
                <a:solidFill>
                  <a:schemeClr val="tx1"/>
                </a:solidFill>
              </a:rPr>
              <a:t> оборудование спортивной площадки – 409,0 тыс. рублей;</a:t>
            </a:r>
          </a:p>
          <a:p>
            <a:pPr marL="0" lvl="1" indent="0">
              <a:buFont typeface="Wingdings" pitchFamily="2" charset="2"/>
              <a:buChar char="§"/>
            </a:pPr>
            <a:r>
              <a:rPr lang="ru-RU" sz="1600" b="1" i="1" dirty="0" smtClean="0">
                <a:solidFill>
                  <a:schemeClr val="tx1"/>
                </a:solidFill>
              </a:rPr>
              <a:t> организация деятельности центра тестирования ГТО – 130,4 тыс. рублей.</a:t>
            </a:r>
          </a:p>
          <a:p>
            <a:pPr marL="0" lvl="1" indent="0">
              <a:buFont typeface="Wingdings" pitchFamily="2" charset="2"/>
              <a:buChar char="§"/>
            </a:pPr>
            <a:endParaRPr lang="ru-RU" sz="1600" b="1" i="1" dirty="0" smtClean="0">
              <a:solidFill>
                <a:schemeClr val="tx1"/>
              </a:solidFill>
            </a:endParaRPr>
          </a:p>
        </p:txBody>
      </p:sp>
      <p:sp>
        <p:nvSpPr>
          <p:cNvPr id="1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83CCD53-D6F7-4BE9-8BF0-DDEDA95D007C}" type="slidenum">
              <a:rPr lang="ru-RU" smtClean="0"/>
              <a:pPr>
                <a:defRPr/>
              </a:pPr>
              <a:t>27</a:t>
            </a:fld>
            <a:endParaRPr lang="ru-RU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0" y="559294"/>
            <a:ext cx="9144000" cy="914394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Расходы бюджета города в 2016 году на физическую культуру и спорт – 8 326,4 тыс. рублей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2" name="Рисунок 11" descr="48365_futbol_027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7292" y="1351535"/>
            <a:ext cx="5495674" cy="3682102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13" name="Рисунок 12" descr="d0b3d182d0be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7040" y="5184550"/>
            <a:ext cx="4346034" cy="12035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722658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038698"/>
            <a:ext cx="9144000" cy="939655"/>
          </a:xfrm>
        </p:spPr>
        <p:txBody>
          <a:bodyPr anchor="b">
            <a:noAutofit/>
          </a:bodyPr>
          <a:lstStyle/>
          <a:p>
            <a:pPr algn="ctr"/>
            <a:r>
              <a:rPr lang="ru-RU" sz="3200" b="1" dirty="0" smtClean="0"/>
              <a:t>Поддержка малого и среднего предпринимательства города – 1,3 млн. рублей</a:t>
            </a:r>
            <a:endParaRPr lang="ru-RU" sz="3200" b="1" dirty="0"/>
          </a:p>
        </p:txBody>
      </p:sp>
      <p:sp>
        <p:nvSpPr>
          <p:cNvPr id="5" name="Rectangle 5"/>
          <p:cNvSpPr>
            <a:spLocks noGrp="1"/>
          </p:cNvSpPr>
          <p:nvPr>
            <p:ph sz="quarter" idx="2"/>
          </p:nvPr>
        </p:nvSpPr>
        <p:spPr>
          <a:xfrm>
            <a:off x="279647" y="1811047"/>
            <a:ext cx="8584706" cy="4776186"/>
          </a:xfrm>
          <a:prstGeom prst="rect">
            <a:avLst/>
          </a:prstGeom>
        </p:spPr>
        <p:txBody>
          <a:bodyPr anchor="ctr">
            <a:noAutofit/>
          </a:bodyPr>
          <a:lstStyle>
            <a:extLst/>
          </a:lstStyle>
          <a:p>
            <a:pPr marL="4846638" lvl="1" indent="177800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ru-RU" b="1" dirty="0" smtClean="0">
                <a:solidFill>
                  <a:schemeClr val="tx1"/>
                </a:solidFill>
              </a:rPr>
              <a:t> предоставлено субсидий 4-м субъектам малого и среднего предпринимательства в приоритетных сферах деятельности в целях возмещения части стоимости приобретенных основных средств и программного обеспечения на сумму 1,3 млн. рублей, в том числе средства федерального и областного бюджетов составили 1,1 млн. рублей.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9F783E9-C421-4D23-8D7A-3B54D6440304}" type="slidenum">
              <a:rPr lang="ru-RU" smtClean="0"/>
              <a:pPr>
                <a:defRPr/>
              </a:pPr>
              <a:t>28</a:t>
            </a:fld>
            <a:endParaRPr lang="ru-RU" dirty="0"/>
          </a:p>
        </p:txBody>
      </p:sp>
      <p:pic>
        <p:nvPicPr>
          <p:cNvPr id="8" name="Рисунок 7" descr="portfolj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4000" y="2336376"/>
            <a:ext cx="4869541" cy="3744839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0" y="4394447"/>
            <a:ext cx="9144000" cy="1516706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+mn-lt"/>
                <a:ea typeface="+mj-ea"/>
                <a:cs typeface="Arial" pitchFamily="34" charset="0"/>
              </a:rPr>
              <a:t>Благодарю за внимание!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60000" endA="900" endPos="58000" dir="5400000" sy="-100000" algn="bl" rotWithShape="0"/>
              </a:effectLst>
              <a:latin typeface="+mn-lt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252026" y="192021"/>
          <a:ext cx="8639949" cy="23728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Схема 2"/>
          <p:cNvGraphicFramePr/>
          <p:nvPr/>
        </p:nvGraphicFramePr>
        <p:xfrm>
          <a:off x="2724151" y="2688299"/>
          <a:ext cx="6188522" cy="4005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9C3638-787A-4C04-8230-3FA18FB1A8B7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33170" y="3148087"/>
            <a:ext cx="6858000" cy="2941993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lt"/>
                <a:ea typeface="+mj-ea"/>
                <a:cs typeface="Arial" pitchFamily="34" charset="0"/>
              </a:rPr>
              <a:t>Публичные слушания </a:t>
            </a:r>
            <a:b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lt"/>
                <a:ea typeface="+mj-ea"/>
                <a:cs typeface="Arial" pitchFamily="34" charset="0"/>
              </a:rPr>
            </a:b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lt"/>
                <a:ea typeface="+mj-ea"/>
                <a:cs typeface="Arial" pitchFamily="34" charset="0"/>
              </a:rPr>
              <a:t>по отчету об исполнении бюджета города </a:t>
            </a:r>
            <a:b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lt"/>
                <a:ea typeface="+mj-ea"/>
                <a:cs typeface="Arial" pitchFamily="34" charset="0"/>
              </a:rPr>
            </a:b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lt"/>
                <a:ea typeface="+mj-ea"/>
                <a:cs typeface="Arial" pitchFamily="34" charset="0"/>
              </a:rPr>
              <a:t>Каменск-Шахтинский</a:t>
            </a:r>
            <a:b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lt"/>
                <a:ea typeface="+mj-ea"/>
                <a:cs typeface="Arial" pitchFamily="34" charset="0"/>
              </a:rPr>
            </a:b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lt"/>
                <a:ea typeface="+mj-ea"/>
                <a:cs typeface="Arial" pitchFamily="34" charset="0"/>
              </a:rPr>
              <a:t> за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lt"/>
                <a:ea typeface="+mj-ea"/>
                <a:cs typeface="Arial" pitchFamily="34" charset="0"/>
              </a:rPr>
              <a:t>2016 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lt"/>
                <a:ea typeface="+mj-ea"/>
                <a:cs typeface="Arial" pitchFamily="34" charset="0"/>
              </a:rPr>
              <a:t>год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0" y="88780"/>
            <a:ext cx="9144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1600" b="1" dirty="0">
                <a:solidFill>
                  <a:schemeClr val="bg1"/>
                </a:solidFill>
                <a:latin typeface="+mj-lt"/>
              </a:rPr>
              <a:t>Финансовое управление Администрации города Каменск-Шахтинского Ростовской области</a:t>
            </a:r>
          </a:p>
        </p:txBody>
      </p:sp>
      <p:pic>
        <p:nvPicPr>
          <p:cNvPr id="7" name="Рисунок 6" descr="герб_2016_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81241" y="4296790"/>
            <a:ext cx="942056" cy="1174900"/>
          </a:xfrm>
          <a:prstGeom prst="rect">
            <a:avLst/>
          </a:prstGeom>
          <a:solidFill>
            <a:schemeClr val="tx2"/>
          </a:solidFill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9C3638-787A-4C04-8230-3FA18FB1A8B7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01589" y="559309"/>
            <a:ext cx="8140823" cy="615553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Реализация Указов Президента Российской Федерации в 2016 году</a:t>
            </a:r>
          </a:p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повышение заработной платы работникам бюджетного сектора экономики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186432" y="923278"/>
            <a:ext cx="8771137" cy="5807475"/>
            <a:chOff x="150921" y="923278"/>
            <a:chExt cx="8771137" cy="5807475"/>
          </a:xfrm>
        </p:grpSpPr>
        <p:graphicFrame>
          <p:nvGraphicFramePr>
            <p:cNvPr id="2" name="Схема 1"/>
            <p:cNvGraphicFramePr/>
            <p:nvPr/>
          </p:nvGraphicFramePr>
          <p:xfrm>
            <a:off x="150921" y="923278"/>
            <a:ext cx="1899821" cy="5788241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graphicFrame>
          <p:nvGraphicFramePr>
            <p:cNvPr id="5" name="Схема 4"/>
            <p:cNvGraphicFramePr/>
            <p:nvPr/>
          </p:nvGraphicFramePr>
          <p:xfrm>
            <a:off x="2212020" y="942512"/>
            <a:ext cx="2022629" cy="5788241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graphicFrame>
          <p:nvGraphicFramePr>
            <p:cNvPr id="6" name="Схема 5"/>
            <p:cNvGraphicFramePr/>
            <p:nvPr/>
          </p:nvGraphicFramePr>
          <p:xfrm>
            <a:off x="4395927" y="933634"/>
            <a:ext cx="2120284" cy="5788241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2" r:lo="rId13" r:qs="rId14" r:cs="rId15"/>
            </a:graphicData>
          </a:graphic>
        </p:graphicFrame>
        <p:graphicFrame>
          <p:nvGraphicFramePr>
            <p:cNvPr id="8" name="Схема 7"/>
            <p:cNvGraphicFramePr/>
            <p:nvPr/>
          </p:nvGraphicFramePr>
          <p:xfrm>
            <a:off x="6640496" y="924758"/>
            <a:ext cx="2281562" cy="5788241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7" r:lo="rId18" r:qs="rId19" r:cs="rId20"/>
            </a:graphicData>
          </a:graphic>
        </p:graphicFrame>
      </p:grp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65828"/>
            <a:ext cx="9144000" cy="849390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3200" b="1" dirty="0" smtClean="0"/>
              <a:t>Динамика доходов городского бюджета </a:t>
            </a:r>
            <a:br>
              <a:rPr lang="ru-RU" sz="3200" b="1" dirty="0" smtClean="0"/>
            </a:br>
            <a:r>
              <a:rPr lang="ru-RU" sz="3200" b="1" dirty="0" smtClean="0"/>
              <a:t>в 2012-2016 годах (млн. рублей)</a:t>
            </a:r>
            <a:endParaRPr lang="ru-RU" sz="3200" b="1" dirty="0"/>
          </a:p>
        </p:txBody>
      </p:sp>
      <p:graphicFrame>
        <p:nvGraphicFramePr>
          <p:cNvPr id="6" name="Содержимое 4"/>
          <p:cNvGraphicFramePr>
            <a:graphicFrameLocks noGrp="1"/>
          </p:cNvGraphicFramePr>
          <p:nvPr>
            <p:ph idx="1"/>
          </p:nvPr>
        </p:nvGraphicFramePr>
        <p:xfrm>
          <a:off x="112143" y="1589102"/>
          <a:ext cx="8902461" cy="51481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33F9D3-0FF2-4ACD-A176-5842DBA6F764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48070"/>
            <a:ext cx="9144000" cy="1251752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2800" b="1" dirty="0" smtClean="0"/>
              <a:t>Динамика расходов бюджета города </a:t>
            </a:r>
            <a:br>
              <a:rPr lang="ru-RU" sz="2800" b="1" dirty="0" smtClean="0"/>
            </a:br>
            <a:r>
              <a:rPr lang="ru-RU" sz="2800" b="1" dirty="0" smtClean="0"/>
              <a:t>Каменск-Шахтинский за период 2012-2016 годов </a:t>
            </a:r>
            <a:br>
              <a:rPr lang="ru-RU" sz="2800" b="1" dirty="0" smtClean="0"/>
            </a:br>
            <a:r>
              <a:rPr lang="ru-RU" sz="2800" b="1" dirty="0" smtClean="0"/>
              <a:t>(млн. рублей)</a:t>
            </a:r>
            <a:endParaRPr lang="ru-RU" sz="2800" b="1" dirty="0"/>
          </a:p>
        </p:txBody>
      </p:sp>
      <p:graphicFrame>
        <p:nvGraphicFramePr>
          <p:cNvPr id="6" name="Содержимое 4"/>
          <p:cNvGraphicFramePr>
            <a:graphicFrameLocks noGrp="1"/>
          </p:cNvGraphicFramePr>
          <p:nvPr>
            <p:ph idx="1"/>
          </p:nvPr>
        </p:nvGraphicFramePr>
        <p:xfrm>
          <a:off x="110971" y="1740023"/>
          <a:ext cx="8922058" cy="49714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7230DC-B522-4D39-8536-3451E88AFBE5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708340" y="2129314"/>
            <a:ext cx="13760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latin typeface="+mn-lt"/>
              </a:rPr>
              <a:t>1 731,2</a:t>
            </a:r>
            <a:endParaRPr lang="ru-RU" sz="2200" b="1" dirty="0"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08885" y="1858081"/>
            <a:ext cx="14448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latin typeface="+mn-lt"/>
              </a:rPr>
              <a:t>1 883,4</a:t>
            </a:r>
            <a:endParaRPr lang="ru-RU" sz="2200" b="1" dirty="0"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64072" y="2156438"/>
            <a:ext cx="14866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latin typeface="+mn-lt"/>
              </a:rPr>
              <a:t>1 722,1</a:t>
            </a:r>
            <a:endParaRPr lang="ru-RU" sz="2200" b="1" dirty="0">
              <a:latin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70872" y="2177430"/>
            <a:ext cx="15070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latin typeface="+mn-lt"/>
              </a:rPr>
              <a:t>1 700,6</a:t>
            </a:r>
            <a:endParaRPr lang="ru-RU" sz="2200" b="1" dirty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81035" y="1958353"/>
            <a:ext cx="15070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latin typeface="+mn-lt"/>
              </a:rPr>
              <a:t>1 840,8</a:t>
            </a:r>
            <a:endParaRPr lang="ru-RU" sz="2200" b="1" dirty="0">
              <a:latin typeface="+mn-lt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57032"/>
            <a:ext cx="9144000" cy="752474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2800" b="1" dirty="0" smtClean="0"/>
              <a:t>Структура расходов бюджета города </a:t>
            </a:r>
            <a:br>
              <a:rPr lang="ru-RU" sz="2800" b="1" dirty="0" smtClean="0"/>
            </a:br>
            <a:r>
              <a:rPr lang="ru-RU" sz="2800" b="1" dirty="0" smtClean="0"/>
              <a:t>Каменск-Шахтинский в 2016 году (млн. рублей)</a:t>
            </a:r>
            <a:endParaRPr lang="ru-RU" sz="2800" b="1" dirty="0"/>
          </a:p>
        </p:txBody>
      </p:sp>
      <p:graphicFrame>
        <p:nvGraphicFramePr>
          <p:cNvPr id="15" name="Содержимое 10"/>
          <p:cNvGraphicFramePr>
            <a:graphicFrameLocks noGrp="1"/>
          </p:cNvGraphicFramePr>
          <p:nvPr>
            <p:ph idx="1"/>
          </p:nvPr>
        </p:nvGraphicFramePr>
        <p:xfrm>
          <a:off x="53752" y="1518082"/>
          <a:ext cx="9036496" cy="52065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7230DC-B522-4D39-8536-3451E88AFBE5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82816" y="1137005"/>
            <a:ext cx="8379086" cy="107721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Муниципальный долг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обязательства, возникающие из муниципальных заимствований, гарантий по обязательствам третьих лиц, другие обязательства в соответствии с видами долговых обязательств, установленными Бюджетным кодексом РФ, принятые на себя городом Каменск-Шахтинский</a:t>
            </a:r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390976" y="4768661"/>
          <a:ext cx="8362767" cy="118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1578"/>
                <a:gridCol w="1891578"/>
                <a:gridCol w="1592909"/>
                <a:gridCol w="1493351"/>
                <a:gridCol w="1493351"/>
              </a:tblGrid>
              <a:tr h="208120">
                <a:tc gridSpan="4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Расходы на обслуживание муниципального долга города Каменск-Шахтинский:</a:t>
                      </a:r>
                    </a:p>
                  </a:txBody>
                  <a:tcPr marL="121920" marR="121920" marT="34290" marB="34290"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121920" marR="121920" marT="34290" marB="34290"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 smtClean="0"/>
                    </a:p>
                  </a:txBody>
                  <a:tcPr marL="121920" marR="121920" marT="34290" marB="34290"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/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ru-RU" sz="14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121920" marR="121920" marT="34290" marB="34290"/>
                </a:tc>
              </a:tr>
              <a:tr h="208120">
                <a:tc gridSpan="4">
                  <a:txBody>
                    <a:bodyPr/>
                    <a:lstStyle/>
                    <a:p>
                      <a:pPr algn="r">
                        <a:defRPr/>
                      </a:pPr>
                      <a:endParaRPr lang="ru-RU" sz="1400" b="1" dirty="0" smtClean="0"/>
                    </a:p>
                  </a:txBody>
                  <a:tcPr marL="121920" marR="121920" marT="34290" marB="3429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/>
                        <a:t> тыс. рублей</a:t>
                      </a:r>
                    </a:p>
                  </a:txBody>
                  <a:tcPr marL="121920" marR="121920" marT="34290" marB="34290"/>
                </a:tc>
              </a:tr>
              <a:tr h="20812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effectLst/>
                        </a:rPr>
                        <a:t>2012 </a:t>
                      </a:r>
                      <a:endParaRPr lang="ru-RU" sz="1600" b="1" dirty="0">
                        <a:effectLst/>
                      </a:endParaRP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effectLst/>
                        </a:rPr>
                        <a:t>2013</a:t>
                      </a:r>
                      <a:endParaRPr lang="ru-RU" sz="1600" b="1" dirty="0">
                        <a:effectLst/>
                      </a:endParaRP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effectLst/>
                        </a:rPr>
                        <a:t>2014</a:t>
                      </a: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effectLst/>
                        </a:rPr>
                        <a:t>2015</a:t>
                      </a: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effectLst/>
                        </a:rPr>
                        <a:t>2016</a:t>
                      </a:r>
                    </a:p>
                  </a:txBody>
                  <a:tcPr marL="121920" marR="121920" marT="34290" marB="34290"/>
                </a:tc>
              </a:tr>
              <a:tr h="12049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effectLst/>
                        </a:rPr>
                        <a:t>1 653,5</a:t>
                      </a:r>
                      <a:endParaRPr lang="ru-RU" sz="1600" b="1" dirty="0">
                        <a:effectLst/>
                      </a:endParaRP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effectLst/>
                        </a:rPr>
                        <a:t>4 997,3</a:t>
                      </a:r>
                      <a:endParaRPr lang="ru-RU" sz="1600" b="1" dirty="0">
                        <a:effectLst/>
                      </a:endParaRP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effectLst/>
                        </a:rPr>
                        <a:t>10 295,6</a:t>
                      </a:r>
                      <a:endParaRPr lang="ru-RU" sz="1600" b="1" dirty="0">
                        <a:effectLst/>
                      </a:endParaRP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effectLst/>
                        </a:rPr>
                        <a:t>11 424,3</a:t>
                      </a: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effectLst/>
                        </a:rPr>
                        <a:t>18 074,7</a:t>
                      </a:r>
                    </a:p>
                  </a:txBody>
                  <a:tcPr marL="121920" marR="121920" marT="34290" marB="34290"/>
                </a:tc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388757" y="6038377"/>
            <a:ext cx="8367204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В соответствии со ст. 111 БК РФ объем расходов на обслуживание муниципального долга муниципального образования </a:t>
            </a:r>
            <a:r>
              <a:rPr lang="ru-RU" sz="1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должен превышать 15 процентов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объема расходов соответствующего бюджета, за исключением объема расходов, которые осуществляются за счет субвенций, предоставляемых из бюджетов бюджетной системы РФ.</a:t>
            </a:r>
            <a:endParaRPr lang="ru-RU" sz="1200" b="1" dirty="0"/>
          </a:p>
        </p:txBody>
      </p:sp>
      <p:sp>
        <p:nvSpPr>
          <p:cNvPr id="16" name="Заголовок 1"/>
          <p:cNvSpPr>
            <a:spLocks noGrp="1"/>
          </p:cNvSpPr>
          <p:nvPr>
            <p:ph type="title"/>
          </p:nvPr>
        </p:nvSpPr>
        <p:spPr>
          <a:xfrm>
            <a:off x="0" y="550422"/>
            <a:ext cx="9144000" cy="621433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2800" b="1" dirty="0" smtClean="0"/>
              <a:t>Муниципальный долг города Каменск-Шахтинский</a:t>
            </a:r>
            <a:endParaRPr lang="ru-RU" sz="2800" b="1" dirty="0"/>
          </a:p>
        </p:txBody>
      </p:sp>
      <p:sp>
        <p:nvSpPr>
          <p:cNvPr id="17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7230DC-B522-4D39-8536-3451E88AFBE5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  <p:graphicFrame>
        <p:nvGraphicFramePr>
          <p:cNvPr id="19" name="Диаграмма 18"/>
          <p:cNvGraphicFramePr/>
          <p:nvPr/>
        </p:nvGraphicFramePr>
        <p:xfrm>
          <a:off x="397635" y="2219417"/>
          <a:ext cx="8349449" cy="26277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65827" y="3036164"/>
            <a:ext cx="994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+mn-lt"/>
              </a:rPr>
              <a:t>92 000</a:t>
            </a:r>
            <a:endParaRPr lang="ru-RU" b="1" dirty="0"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93290" y="2753559"/>
            <a:ext cx="1191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+mn-lt"/>
              </a:rPr>
              <a:t>120 750</a:t>
            </a:r>
            <a:endParaRPr lang="ru-RU" b="1" dirty="0">
              <a:latin typeface="+mn-lt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808784"/>
            <a:ext cx="9144000" cy="974785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2800" b="1" dirty="0" smtClean="0"/>
              <a:t>Исполнение налоговых и неналоговых доходов </a:t>
            </a:r>
            <a:br>
              <a:rPr lang="ru-RU" sz="2800" b="1" dirty="0" smtClean="0"/>
            </a:br>
            <a:r>
              <a:rPr lang="ru-RU" sz="2800" b="1" dirty="0" smtClean="0"/>
              <a:t>местного бюджета (млн. рублей)</a:t>
            </a:r>
            <a:endParaRPr lang="ru-RU" sz="2800" b="1" dirty="0"/>
          </a:p>
        </p:txBody>
      </p:sp>
      <p:graphicFrame>
        <p:nvGraphicFramePr>
          <p:cNvPr id="6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724347"/>
          <a:ext cx="8229600" cy="47431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7230DC-B522-4D39-8536-3451E88AFBE5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339451" y="2063148"/>
            <a:ext cx="952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+mn-lt"/>
              </a:rPr>
              <a:t>609,8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418309" y="2065701"/>
            <a:ext cx="1000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+mn-lt"/>
              </a:rPr>
              <a:t>610,0</a:t>
            </a:r>
            <a:endParaRPr lang="ru-RU" sz="2400" b="1" dirty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44193" y="1785157"/>
            <a:ext cx="1043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+mn-lt"/>
              </a:rPr>
              <a:t>671,1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0</TotalTime>
  <Words>1890</Words>
  <Application>Microsoft Office PowerPoint</Application>
  <PresentationFormat>Экран (4:3)</PresentationFormat>
  <Paragraphs>345</Paragraphs>
  <Slides>30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Городская</vt:lpstr>
      <vt:lpstr>Слайд 1</vt:lpstr>
      <vt:lpstr>Слайд 2</vt:lpstr>
      <vt:lpstr>Слайд 3</vt:lpstr>
      <vt:lpstr>Слайд 4</vt:lpstr>
      <vt:lpstr>Динамика доходов городского бюджета  в 2012-2016 годах (млн. рублей)</vt:lpstr>
      <vt:lpstr>Динамика расходов бюджета города  Каменск-Шахтинский за период 2012-2016 годов  (млн. рублей)</vt:lpstr>
      <vt:lpstr>Структура расходов бюджета города  Каменск-Шахтинский в 2016 году (млн. рублей)</vt:lpstr>
      <vt:lpstr>Муниципальный долг города Каменск-Шахтинский</vt:lpstr>
      <vt:lpstr>Исполнение налоговых и неналоговых доходов  местного бюджета (млн. рублей)</vt:lpstr>
      <vt:lpstr>Структура налоговых и неналоговых доходов городского бюджета в 2016 году</vt:lpstr>
      <vt:lpstr>Крупнейшие налогоплательщики местного бюджета</vt:lpstr>
      <vt:lpstr>ИТОГИ ПРОВЕДЕНИЯ ЗАСЕДАНИЙ КООРДИНАЦИОННОГО СОВЕТА ПО ВОПРОСАМ СОБИРАЕМОСТИ НАЛОГОВ И ДРУГИХ ОБЯЗАТЕЛЬНЫХ ПЛАТЕЖЕЙ В 2014 – 2016 ГОДАХ:</vt:lpstr>
      <vt:lpstr>Безвозмездные поступления в 2016 году составили 1 238,3 млн. рублей</vt:lpstr>
      <vt:lpstr>Бюджетные ассигнования на реализацию муниципальных программ в местном бюджете  за 2015-2016 годы (млн. рублей)</vt:lpstr>
      <vt:lpstr>Дорожное хозяйство – 99,3 млн. рублей</vt:lpstr>
      <vt:lpstr>Расходы на мероприятия в сфере жилищно-коммунального хозяйства в 2016 году</vt:lpstr>
      <vt:lpstr>Озеленение – 8,8 млн. рублей</vt:lpstr>
      <vt:lpstr>Содержание прочих объектов благоустройства</vt:lpstr>
      <vt:lpstr>Структура расходов по разделу «Социальная политика»  в 2016 году (%)</vt:lpstr>
      <vt:lpstr>Расходы бюджета города Каменск-Шахтинский  в 2016 году на социальную политику – 567,6 млн. рублей</vt:lpstr>
      <vt:lpstr>Расходы в сфере образования в 2016 году</vt:lpstr>
      <vt:lpstr>Мероприятия в области образования</vt:lpstr>
      <vt:lpstr>Слайд 23</vt:lpstr>
      <vt:lpstr> Достижения наших спортсменов</vt:lpstr>
      <vt:lpstr>Слайд 25</vt:lpstr>
      <vt:lpstr>Расходы бюджета города Каменск-Шахтинский  в 2016 году на культуру и средства массовой информации – 62,0 млн. рублей</vt:lpstr>
      <vt:lpstr>Слайд 27</vt:lpstr>
      <vt:lpstr>Поддержка малого и среднего предпринимательства города – 1,3 млн. рублей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Wolf</dc:creator>
  <cp:lastModifiedBy>Сектор автоматизации бюджетного процесса</cp:lastModifiedBy>
  <cp:revision>564</cp:revision>
  <dcterms:created xsi:type="dcterms:W3CDTF">2010-06-18T09:27:04Z</dcterms:created>
  <dcterms:modified xsi:type="dcterms:W3CDTF">2017-05-18T08:36:54Z</dcterms:modified>
</cp:coreProperties>
</file>