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charts/chart7.xml" ContentType="application/vnd.openxmlformats-officedocument.drawingml.char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rawings/drawing3.xml" ContentType="application/vnd.openxmlformats-officedocument.drawingml.chartshapes+xml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Default Extension="gif" ContentType="image/gif"/>
  <Override PartName="/ppt/charts/chart10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rawings/drawing4.xml" ContentType="application/vnd.openxmlformats-officedocument.drawingml.chartshape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charts/chart15.xml" ContentType="application/vnd.openxmlformats-officedocument.drawingml.chart+xml"/>
  <Override PartName="/ppt/diagrams/layout7.xml" ContentType="application/vnd.openxmlformats-officedocument.drawingml.diagram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5.xml" ContentType="application/vnd.openxmlformats-officedocument.drawingml.chart+xml"/>
  <Override PartName="/ppt/diagrams/colors6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3"/>
  </p:notesMasterIdLst>
  <p:handoutMasterIdLst>
    <p:handoutMasterId r:id="rId44"/>
  </p:handoutMasterIdLst>
  <p:sldIdLst>
    <p:sldId id="257" r:id="rId3"/>
    <p:sldId id="319" r:id="rId4"/>
    <p:sldId id="274" r:id="rId5"/>
    <p:sldId id="311" r:id="rId6"/>
    <p:sldId id="278" r:id="rId7"/>
    <p:sldId id="259" r:id="rId8"/>
    <p:sldId id="277" r:id="rId9"/>
    <p:sldId id="276" r:id="rId10"/>
    <p:sldId id="321" r:id="rId11"/>
    <p:sldId id="275" r:id="rId12"/>
    <p:sldId id="279" r:id="rId13"/>
    <p:sldId id="322" r:id="rId14"/>
    <p:sldId id="294" r:id="rId15"/>
    <p:sldId id="298" r:id="rId16"/>
    <p:sldId id="296" r:id="rId17"/>
    <p:sldId id="297" r:id="rId18"/>
    <p:sldId id="258" r:id="rId19"/>
    <p:sldId id="269" r:id="rId20"/>
    <p:sldId id="273" r:id="rId21"/>
    <p:sldId id="265" r:id="rId22"/>
    <p:sldId id="271" r:id="rId23"/>
    <p:sldId id="308" r:id="rId24"/>
    <p:sldId id="304" r:id="rId25"/>
    <p:sldId id="306" r:id="rId26"/>
    <p:sldId id="305" r:id="rId27"/>
    <p:sldId id="307" r:id="rId28"/>
    <p:sldId id="299" r:id="rId29"/>
    <p:sldId id="300" r:id="rId30"/>
    <p:sldId id="301" r:id="rId31"/>
    <p:sldId id="302" r:id="rId32"/>
    <p:sldId id="310" r:id="rId33"/>
    <p:sldId id="317" r:id="rId34"/>
    <p:sldId id="312" r:id="rId35"/>
    <p:sldId id="313" r:id="rId36"/>
    <p:sldId id="314" r:id="rId37"/>
    <p:sldId id="315" r:id="rId38"/>
    <p:sldId id="316" r:id="rId39"/>
    <p:sldId id="303" r:id="rId40"/>
    <p:sldId id="309" r:id="rId41"/>
    <p:sldId id="323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8976" autoAdjust="0"/>
  </p:normalViewPr>
  <p:slideViewPr>
    <p:cSldViewPr snapToGrid="0">
      <p:cViewPr>
        <p:scale>
          <a:sx n="100" d="100"/>
          <a:sy n="100" d="100"/>
        </p:scale>
        <p:origin x="-192" y="-3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1230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4765792029320815E-2"/>
          <c:y val="1.0946611345178252E-2"/>
          <c:w val="0.67457395949734722"/>
          <c:h val="0.6788761362697638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2000" b="0" cap="none" spc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1647.9</c:v>
                </c:pt>
                <c:pt idx="1">
                  <c:v>1640.1</c:v>
                </c:pt>
                <c:pt idx="2">
                  <c:v>1831.8</c:v>
                </c:pt>
                <c:pt idx="3">
                  <c:v>1676</c:v>
                </c:pt>
                <c:pt idx="4">
                  <c:v>1816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0" cap="none" spc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ctr"/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1722.2</c:v>
                </c:pt>
                <c:pt idx="1">
                  <c:v>1700.6</c:v>
                </c:pt>
                <c:pt idx="2">
                  <c:v>1840.8</c:v>
                </c:pt>
                <c:pt idx="3">
                  <c:v>1709.3</c:v>
                </c:pt>
                <c:pt idx="4">
                  <c:v>1879.8</c:v>
                </c:pt>
              </c:numCache>
            </c:numRef>
          </c:val>
        </c:ser>
        <c:dLbls>
          <c:showVal val="1"/>
        </c:dLbls>
        <c:axId val="73906432"/>
        <c:axId val="73953280"/>
      </c:barChart>
      <c:catAx>
        <c:axId val="73906432"/>
        <c:scaling>
          <c:orientation val="minMax"/>
        </c:scaling>
        <c:axPos val="b"/>
        <c:numFmt formatCode="General" sourceLinked="1"/>
        <c:tickLblPos val="nextTo"/>
        <c:spPr>
          <a:noFill/>
          <a:ln w="38100" cap="flat" cmpd="sng" algn="ctr">
            <a:solidFill>
              <a:schemeClr val="accent2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c:spPr>
        <c:txPr>
          <a:bodyPr/>
          <a:lstStyle/>
          <a:p>
            <a:pPr>
              <a:defRPr lang="ru-RU" sz="3200" b="1">
                <a:solidFill>
                  <a:schemeClr val="tx2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73953280"/>
        <c:crosses val="autoZero"/>
        <c:auto val="1"/>
        <c:lblAlgn val="ctr"/>
        <c:lblOffset val="100"/>
      </c:catAx>
      <c:valAx>
        <c:axId val="73953280"/>
        <c:scaling>
          <c:orientation val="minMax"/>
        </c:scaling>
        <c:axPos val="l"/>
        <c:majorGridlines/>
        <c:numFmt formatCode="#,##0" sourceLinked="0"/>
        <c:tickLblPos val="nextTo"/>
        <c:txPr>
          <a:bodyPr/>
          <a:lstStyle/>
          <a:p>
            <a:pPr>
              <a:defRPr lang="ru-RU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73906432"/>
        <c:crosses val="autoZero"/>
        <c:crossBetween val="between"/>
      </c:valAx>
      <c:spPr>
        <a:noFill/>
      </c:spPr>
    </c:plotArea>
    <c:legend>
      <c:legendPos val="r"/>
      <c:layout>
        <c:manualLayout>
          <c:xMode val="edge"/>
          <c:yMode val="edge"/>
          <c:x val="0.76149696788210552"/>
          <c:y val="1.80767324801894E-2"/>
          <c:w val="0.1308556241742658"/>
          <c:h val="0.156896731042479"/>
        </c:manualLayout>
      </c:layout>
      <c:txPr>
        <a:bodyPr/>
        <a:lstStyle/>
        <a:p>
          <a:pPr>
            <a:defRPr sz="2400" b="1"/>
          </a:pPr>
          <a:endParaRPr lang="ru-RU"/>
        </a:p>
      </c:txPr>
    </c:legend>
    <c:plotVisOnly val="1"/>
  </c:chart>
  <c:spPr>
    <a:effectLst/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150"/>
      <c:perspective val="70"/>
    </c:view3D>
    <c:plotArea>
      <c:layout>
        <c:manualLayout>
          <c:layoutTarget val="inner"/>
          <c:xMode val="edge"/>
          <c:yMode val="edge"/>
          <c:x val="5.250746691740845E-2"/>
          <c:y val="7.4913551272080894E-2"/>
          <c:w val="0.91534244112888763"/>
          <c:h val="0.88678185062770865"/>
        </c:manualLayout>
      </c:layout>
      <c:pie3DChart>
        <c:varyColors val="1"/>
        <c:ser>
          <c:idx val="1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13"/>
          <c:dPt>
            <c:idx val="3"/>
            <c:spPr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9"/>
            <c:spPr>
              <a:gradFill>
                <a:gsLst>
                  <a:gs pos="0">
                    <a:srgbClr val="4987E3">
                      <a:tint val="66000"/>
                      <a:satMod val="160000"/>
                    </a:srgbClr>
                  </a:gs>
                  <a:gs pos="50000">
                    <a:srgbClr val="4987E3">
                      <a:tint val="44500"/>
                      <a:satMod val="160000"/>
                    </a:srgbClr>
                  </a:gs>
                  <a:gs pos="100000">
                    <a:srgbClr val="4987E3">
                      <a:tint val="23500"/>
                      <a:satMod val="160000"/>
                    </a:srgbClr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3.8631343220929524E-3"/>
                  <c:y val="9.917021083040214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1</a:t>
                    </a:r>
                    <a:r>
                      <a:rPr lang="en-US" dirty="0"/>
                      <a:t>
</a:t>
                    </a:r>
                    <a:r>
                      <a:rPr lang="en-US" dirty="0">
                        <a:solidFill>
                          <a:schemeClr val="accent2"/>
                        </a:solidFill>
                      </a:rPr>
                      <a:t>4.9%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1"/>
              <c:layout>
                <c:manualLayout>
                  <c:x val="-1.1589402966278721E-2"/>
                  <c:y val="8.67739344766018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2</a:t>
                    </a:r>
                    <a:r>
                      <a:rPr lang="en-US" dirty="0"/>
                      <a:t>
</a:t>
                    </a:r>
                    <a:r>
                      <a:rPr lang="en-US" dirty="0" smtClean="0">
                        <a:solidFill>
                          <a:schemeClr val="accent2"/>
                        </a:solidFill>
                      </a:rPr>
                      <a:t>0.0</a:t>
                    </a:r>
                    <a:r>
                      <a:rPr lang="ru-RU" dirty="0" smtClean="0">
                        <a:solidFill>
                          <a:schemeClr val="accent2"/>
                        </a:solidFill>
                      </a:rPr>
                      <a:t>1</a:t>
                    </a:r>
                    <a:r>
                      <a:rPr lang="en-US" dirty="0" smtClean="0">
                        <a:solidFill>
                          <a:schemeClr val="accent2"/>
                        </a:solidFill>
                      </a:rPr>
                      <a:t>%</a:t>
                    </a:r>
                    <a:endParaRPr lang="en-US" dirty="0">
                      <a:solidFill>
                        <a:schemeClr val="accent2"/>
                      </a:solidFill>
                    </a:endParaRPr>
                  </a:p>
                </c:rich>
              </c:tx>
              <c:dLblPos val="bestFit"/>
              <c:showCatName val="1"/>
              <c:showPercent val="1"/>
            </c:dLbl>
            <c:dLbl>
              <c:idx val="2"/>
              <c:layout>
                <c:manualLayout>
                  <c:x val="-0.10623619385755573"/>
                  <c:y val="8.429467920584182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3</a:t>
                    </a:r>
                    <a:r>
                      <a:rPr lang="en-US" dirty="0"/>
                      <a:t>
</a:t>
                    </a:r>
                    <a:r>
                      <a:rPr lang="en-US" dirty="0">
                        <a:solidFill>
                          <a:schemeClr val="accent2"/>
                        </a:solidFill>
                      </a:rPr>
                      <a:t>1.2%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3"/>
              <c:layout>
                <c:manualLayout>
                  <c:x val="-7.339955211976569E-2"/>
                  <c:y val="5.702287122748143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
</a:t>
                    </a:r>
                    <a:r>
                      <a:rPr lang="en-US" dirty="0">
                        <a:solidFill>
                          <a:schemeClr val="accent2"/>
                        </a:solidFill>
                      </a:rPr>
                      <a:t>5.4%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4"/>
              <c:layout>
                <c:manualLayout>
                  <c:x val="6.5673283475579797E-2"/>
                  <c:y val="4.958510541520107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5</a:t>
                    </a:r>
                    <a:r>
                      <a:rPr lang="en-US" dirty="0"/>
                      <a:t>
</a:t>
                    </a:r>
                    <a:r>
                      <a:rPr lang="en-US" dirty="0">
                        <a:solidFill>
                          <a:schemeClr val="accent2"/>
                        </a:solidFill>
                      </a:rPr>
                      <a:t>18.9%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5"/>
              <c:layout>
                <c:manualLayout>
                  <c:x val="2.1247238771511249E-2"/>
                  <c:y val="-0.1561930820578839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6</a:t>
                    </a:r>
                    <a:r>
                      <a:rPr lang="en-US" dirty="0"/>
                      <a:t>
</a:t>
                    </a:r>
                    <a:r>
                      <a:rPr lang="en-US" dirty="0" smtClean="0">
                        <a:solidFill>
                          <a:schemeClr val="accent2"/>
                        </a:solidFill>
                      </a:rPr>
                      <a:t>0.0</a:t>
                    </a:r>
                    <a:r>
                      <a:rPr lang="ru-RU" dirty="0" smtClean="0">
                        <a:solidFill>
                          <a:schemeClr val="accent2"/>
                        </a:solidFill>
                      </a:rPr>
                      <a:t>2</a:t>
                    </a:r>
                    <a:r>
                      <a:rPr lang="en-US" dirty="0" smtClean="0">
                        <a:solidFill>
                          <a:schemeClr val="accent2"/>
                        </a:solidFill>
                      </a:rPr>
                      <a:t>%</a:t>
                    </a:r>
                    <a:endParaRPr lang="en-US" dirty="0">
                      <a:solidFill>
                        <a:schemeClr val="accent2"/>
                      </a:solidFill>
                    </a:endParaRPr>
                  </a:p>
                </c:rich>
              </c:tx>
              <c:dLblPos val="bestFit"/>
              <c:showCatName val="1"/>
              <c:showPercent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7</a:t>
                    </a:r>
                    <a:r>
                      <a:rPr lang="en-US" dirty="0"/>
                      <a:t>
</a:t>
                    </a:r>
                    <a:r>
                      <a:rPr lang="en-US" dirty="0">
                        <a:solidFill>
                          <a:schemeClr val="accent2"/>
                        </a:solidFill>
                      </a:rPr>
                      <a:t>38.5%</a:t>
                    </a:r>
                  </a:p>
                </c:rich>
              </c:tx>
              <c:dLblPos val="outEnd"/>
              <c:showCatName val="1"/>
              <c:showPercent val="1"/>
            </c:dLbl>
            <c:dLbl>
              <c:idx val="7"/>
              <c:layout>
                <c:manualLayout>
                  <c:x val="-6.5673283475579797E-2"/>
                  <c:y val="-5.95021264982415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8</a:t>
                    </a:r>
                    <a:r>
                      <a:rPr lang="en-US" dirty="0"/>
                      <a:t>
</a:t>
                    </a:r>
                    <a:r>
                      <a:rPr lang="en-US" dirty="0">
                        <a:solidFill>
                          <a:schemeClr val="accent2"/>
                        </a:solidFill>
                      </a:rPr>
                      <a:t>2.6%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8"/>
              <c:layout>
                <c:manualLayout>
                  <c:x val="7.7262686441858935E-3"/>
                  <c:y val="-2.975106324912064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9</a:t>
                    </a:r>
                    <a:r>
                      <a:rPr lang="en-US" dirty="0"/>
                      <a:t>
</a:t>
                    </a:r>
                    <a:r>
                      <a:rPr lang="en-US" dirty="0">
                        <a:solidFill>
                          <a:schemeClr val="accent2"/>
                        </a:solidFill>
                      </a:rPr>
                      <a:t>1.1%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9"/>
              <c:layout>
                <c:manualLayout>
                  <c:x val="-3.8631343220929524E-3"/>
                  <c:y val="-0.19338191111928418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
</a:t>
                    </a:r>
                    <a:r>
                      <a:rPr lang="en-US" dirty="0">
                        <a:solidFill>
                          <a:schemeClr val="accent2"/>
                        </a:solidFill>
                      </a:rPr>
                      <a:t>25.6%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10"/>
              <c:layout>
                <c:manualLayout>
                  <c:x val="6.5673283475579797E-2"/>
                  <c:y val="-3.718882906140080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1</a:t>
                    </a:r>
                    <a:r>
                      <a:rPr lang="en-US" dirty="0" smtClean="0"/>
                      <a:t>1</a:t>
                    </a:r>
                    <a:r>
                      <a:rPr lang="en-US" dirty="0"/>
                      <a:t>
</a:t>
                    </a:r>
                    <a:r>
                      <a:rPr lang="en-US" dirty="0">
                        <a:solidFill>
                          <a:schemeClr val="accent2"/>
                        </a:solidFill>
                      </a:rPr>
                      <a:t>0.4%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11"/>
              <c:layout>
                <c:manualLayout>
                  <c:x val="5.6015447670347496E-2"/>
                  <c:y val="5.95021264982415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1</a:t>
                    </a:r>
                    <a:r>
                      <a:rPr lang="en-US" dirty="0" smtClean="0"/>
                      <a:t>2</a:t>
                    </a:r>
                    <a:r>
                      <a:rPr lang="en-US" dirty="0"/>
                      <a:t>
</a:t>
                    </a:r>
                    <a:r>
                      <a:rPr lang="en-US" dirty="0">
                        <a:solidFill>
                          <a:schemeClr val="accent2"/>
                        </a:solidFill>
                      </a:rPr>
                      <a:t>0.3%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12"/>
              <c:layout>
                <c:manualLayout>
                  <c:x val="1.5452537288371723E-2"/>
                  <c:y val="0.1314005293502828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1</a:t>
                    </a:r>
                    <a:r>
                      <a:rPr lang="en-US" dirty="0" smtClean="0"/>
                      <a:t>3</a:t>
                    </a:r>
                    <a:r>
                      <a:rPr lang="en-US" dirty="0"/>
                      <a:t>
</a:t>
                    </a:r>
                    <a:r>
                      <a:rPr lang="en-US" dirty="0">
                        <a:solidFill>
                          <a:schemeClr val="accent2"/>
                        </a:solidFill>
                      </a:rPr>
                      <a:t>1.1%</a:t>
                    </a:r>
                  </a:p>
                </c:rich>
              </c:tx>
              <c:dLblPos val="bestFit"/>
              <c:showCatName val="1"/>
              <c:showPercent val="1"/>
            </c:dLbl>
            <c:numFmt formatCode="0.0%" sourceLinked="0"/>
            <c:txPr>
              <a:bodyPr/>
              <a:lstStyle/>
              <a:p>
                <a:pPr>
                  <a:defRPr sz="1600" b="1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CatName val="1"/>
            <c:showPercent val="1"/>
            <c:showLeaderLines val="1"/>
          </c:dLbls>
          <c:val>
            <c:numRef>
              <c:f>Лист1!$B$2:$B$14</c:f>
              <c:numCache>
                <c:formatCode>#,##0.0</c:formatCode>
                <c:ptCount val="13"/>
                <c:pt idx="0">
                  <c:v>91973.9</c:v>
                </c:pt>
                <c:pt idx="1">
                  <c:v>190.5</c:v>
                </c:pt>
                <c:pt idx="2">
                  <c:v>21760.1</c:v>
                </c:pt>
                <c:pt idx="3">
                  <c:v>101417.60000000002</c:v>
                </c:pt>
                <c:pt idx="4">
                  <c:v>355602.8</c:v>
                </c:pt>
                <c:pt idx="5">
                  <c:v>558.20000000000005</c:v>
                </c:pt>
                <c:pt idx="6">
                  <c:v>724108.2</c:v>
                </c:pt>
                <c:pt idx="7">
                  <c:v>49520.800000000003</c:v>
                </c:pt>
                <c:pt idx="8">
                  <c:v>20144.5</c:v>
                </c:pt>
                <c:pt idx="9">
                  <c:v>481746.9</c:v>
                </c:pt>
                <c:pt idx="10">
                  <c:v>7239.4</c:v>
                </c:pt>
                <c:pt idx="11">
                  <c:v>4711.9000000000005</c:v>
                </c:pt>
                <c:pt idx="12">
                  <c:v>20783</c:v>
                </c:pt>
              </c:numCache>
            </c:numRef>
          </c:val>
        </c:ser>
        <c:ser>
          <c:idx val="0"/>
          <c:order val="1"/>
          <c:tx>
            <c:strRef>
              <c:f>Лист1!$A$1</c:f>
              <c:strCache>
                <c:ptCount val="1"/>
                <c:pt idx="0">
                  <c:v>Столбец1</c:v>
                </c:pt>
              </c:strCache>
            </c:strRef>
          </c:tx>
          <c:explosion val="9"/>
          <c:dPt>
            <c:idx val="2"/>
            <c:explosion val="10"/>
          </c:dPt>
          <c:dLbls>
            <c:numFmt formatCode="0.0%" sourceLinked="0"/>
            <c:txPr>
              <a:bodyPr/>
              <a:lstStyle/>
              <a:p>
                <a:pPr>
                  <a:defRPr sz="1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outEnd"/>
            <c:showVal val="1"/>
            <c:showPercent val="1"/>
            <c:separator>
</c:separator>
            <c:showLeaderLines val="1"/>
          </c:dLbls>
          <c:val>
            <c:numRef>
              <c:f>Лист1!$A$2:$A$14</c:f>
              <c:numCache>
                <c:formatCode>0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val>
        </c:ser>
        <c:dLbls>
          <c:showVal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40"/>
      <c:rotY val="300"/>
      <c:perspective val="70"/>
    </c:view3D>
    <c:plotArea>
      <c:layout>
        <c:manualLayout>
          <c:layoutTarget val="inner"/>
          <c:xMode val="edge"/>
          <c:yMode val="edge"/>
          <c:x val="0.13365247778660688"/>
          <c:y val="0.20794159128853021"/>
          <c:w val="0.71997616123672559"/>
          <c:h val="0.6960246731859496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Программы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10"/>
          <c:dLbls>
            <c:dLbl>
              <c:idx val="0"/>
              <c:layout>
                <c:manualLayout>
                  <c:x val="-3.1165480748392663E-2"/>
                  <c:y val="-2.8334391668783352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err="1"/>
                      <a:t>Непрограммные</a:t>
                    </a:r>
                    <a:r>
                      <a:rPr lang="ru-RU" b="1" dirty="0"/>
                      <a:t> мероприятия
</a:t>
                    </a:r>
                    <a:r>
                      <a:rPr lang="ru-RU" sz="2800" b="1" dirty="0">
                        <a:solidFill>
                          <a:schemeClr val="accent2"/>
                        </a:solidFill>
                      </a:rPr>
                      <a:t>57 621.8</a:t>
                    </a:r>
                    <a:endParaRPr lang="ru-RU" sz="2800" b="0" dirty="0">
                      <a:solidFill>
                        <a:schemeClr val="accent2"/>
                      </a:solidFill>
                    </a:endParaRPr>
                  </a:p>
                </c:rich>
              </c:tx>
              <c:showVal val="1"/>
              <c:showCatName val="1"/>
              <c:separator>
</c:separator>
            </c:dLbl>
            <c:dLbl>
              <c:idx val="1"/>
              <c:layout>
                <c:manualLayout>
                  <c:x val="-3.852353174889836E-2"/>
                  <c:y val="-0.49437492213002665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Муниципальные программы
</a:t>
                    </a:r>
                    <a:r>
                      <a:rPr lang="ru-RU" sz="2800" dirty="0">
                        <a:solidFill>
                          <a:schemeClr val="accent2"/>
                        </a:solidFill>
                      </a:rPr>
                      <a:t>1 822 136.0</a:t>
                    </a:r>
                  </a:p>
                </c:rich>
              </c:tx>
              <c:showVal val="1"/>
              <c:showCatName val="1"/>
              <c:separator>
</c:separator>
            </c:dLbl>
            <c:numFmt formatCode="#,##0.0" sourceLinked="0"/>
            <c:txPr>
              <a:bodyPr/>
              <a:lstStyle/>
              <a:p>
                <a:pPr>
                  <a:defRPr b="1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  <c:showCatName val="1"/>
            <c:separator>
</c:separator>
            <c:showLeaderLines val="1"/>
          </c:dLbls>
          <c:cat>
            <c:strRef>
              <c:f>Лист1!$A$2:$A$3</c:f>
              <c:strCache>
                <c:ptCount val="2"/>
                <c:pt idx="0">
                  <c:v>Непрограммные мероприятия</c:v>
                </c:pt>
                <c:pt idx="1">
                  <c:v>Муниципальные программы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57621.8</c:v>
                </c:pt>
                <c:pt idx="1">
                  <c:v>1822136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40"/>
      <c:rotY val="210"/>
      <c:perspective val="70"/>
    </c:view3D>
    <c:plotArea>
      <c:layout>
        <c:manualLayout>
          <c:layoutTarget val="inner"/>
          <c:xMode val="edge"/>
          <c:yMode val="edge"/>
          <c:x val="2.017136984779469E-2"/>
          <c:y val="1.4399157669349866E-2"/>
          <c:w val="0.95965726030441822"/>
          <c:h val="0.9712016846613006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Программы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4"/>
          <c:dPt>
            <c:idx val="2"/>
            <c:spPr>
              <a:solidFill>
                <a:srgbClr val="92D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gradFill>
                <a:gsLst>
                  <a:gs pos="0">
                    <a:srgbClr val="4987E3">
                      <a:tint val="66000"/>
                      <a:satMod val="160000"/>
                    </a:srgbClr>
                  </a:gs>
                  <a:gs pos="50000">
                    <a:srgbClr val="4987E3">
                      <a:tint val="44500"/>
                      <a:satMod val="160000"/>
                    </a:srgbClr>
                  </a:gs>
                  <a:gs pos="100000">
                    <a:srgbClr val="4987E3">
                      <a:tint val="23500"/>
                      <a:satMod val="160000"/>
                    </a:srgbClr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spPr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-3.6802986837679852E-2"/>
                  <c:y val="-1.2778297741581759E-2"/>
                </c:manualLayout>
              </c:layout>
              <c:dLblPos val="bestFit"/>
              <c:showCatName val="1"/>
            </c:dLbl>
            <c:dLbl>
              <c:idx val="1"/>
              <c:layout>
                <c:manualLayout>
                  <c:x val="2.3001866773550038E-3"/>
                  <c:y val="-3.5779233676429316E-2"/>
                </c:manualLayout>
              </c:layout>
              <c:dLblPos val="bestFit"/>
              <c:showCatName val="1"/>
            </c:dLbl>
            <c:dLbl>
              <c:idx val="2"/>
              <c:layout>
                <c:manualLayout>
                  <c:x val="2.3001866773550012E-2"/>
                  <c:y val="0"/>
                </c:manualLayout>
              </c:layout>
              <c:dLblPos val="bestFit"/>
              <c:showCatName val="1"/>
            </c:dLbl>
            <c:dLbl>
              <c:idx val="3"/>
              <c:layout>
                <c:manualLayout>
                  <c:x val="0"/>
                  <c:y val="-2.5556595483163691E-2"/>
                </c:manualLayout>
              </c:layout>
              <c:dLblPos val="bestFit"/>
              <c:showCatName val="1"/>
            </c:dLbl>
            <c:dLbl>
              <c:idx val="4"/>
              <c:layout>
                <c:manualLayout>
                  <c:x val="-3.2202613482970162E-2"/>
                  <c:y val="5.8780169611276127E-2"/>
                </c:manualLayout>
              </c:layout>
              <c:dLblPos val="bestFit"/>
              <c:showCatName val="1"/>
            </c:dLbl>
            <c:dLbl>
              <c:idx val="5"/>
              <c:layout>
                <c:manualLayout>
                  <c:x val="2.0701680096194889E-2"/>
                  <c:y val="5.1113190966328124E-3"/>
                </c:manualLayout>
              </c:layout>
              <c:dLblPos val="bestFit"/>
              <c:showCatName val="1"/>
            </c:dLbl>
            <c:dLbl>
              <c:idx val="6"/>
              <c:layout>
                <c:manualLayout>
                  <c:x val="6.9005600320650026E-3"/>
                  <c:y val="3.3223574128112596E-2"/>
                </c:manualLayout>
              </c:layout>
              <c:dLblPos val="bestFit"/>
              <c:showCatName val="1"/>
            </c:dLbl>
            <c:dLbl>
              <c:idx val="7"/>
              <c:layout>
                <c:manualLayout>
                  <c:x val="6.9005600320649924E-2"/>
                  <c:y val="4.6001871869694157E-2"/>
                </c:manualLayout>
              </c:layout>
              <c:dLblPos val="bestFit"/>
              <c:showCatName val="1"/>
            </c:dLbl>
            <c:dLbl>
              <c:idx val="8"/>
              <c:layout>
                <c:manualLayout>
                  <c:x val="7.4916717847330311E-2"/>
                  <c:y val="6.1335829159592493E-2"/>
                </c:manualLayout>
              </c:layout>
              <c:dLblPos val="bestFit"/>
              <c:showCatName val="1"/>
            </c:dLbl>
            <c:dLbl>
              <c:idx val="9"/>
              <c:layout>
                <c:manualLayout>
                  <c:x val="2.8193406216046189E-2"/>
                  <c:y val="6.6672931721832404E-2"/>
                </c:manualLayout>
              </c:layout>
              <c:dLblPos val="bestFit"/>
              <c:showCatName val="1"/>
            </c:dLbl>
            <c:dLbl>
              <c:idx val="10"/>
              <c:layout>
                <c:manualLayout>
                  <c:x val="-1.3274250533072704E-2"/>
                  <c:y val="6.1335829159592493E-2"/>
                </c:manualLayout>
              </c:layout>
              <c:dLblPos val="bestFit"/>
              <c:showCatName val="1"/>
            </c:dLbl>
            <c:dLbl>
              <c:idx val="11"/>
              <c:layout>
                <c:manualLayout>
                  <c:x val="-1.8401493418839943E-2"/>
                  <c:y val="4.089055277306166E-2"/>
                </c:manualLayout>
              </c:layout>
              <c:dLblPos val="bestFit"/>
              <c:showCatName val="1"/>
            </c:dLbl>
            <c:dLbl>
              <c:idx val="12"/>
              <c:layout>
                <c:manualLayout>
                  <c:x val="-2.7602240128260135E-2"/>
                  <c:y val="2.3000935934847179E-2"/>
                </c:manualLayout>
              </c:layout>
              <c:dLblPos val="bestFit"/>
              <c:showCatName val="1"/>
            </c:dLbl>
            <c:dLbl>
              <c:idx val="13"/>
              <c:layout>
                <c:manualLayout>
                  <c:x val="-4.1403360192389806E-2"/>
                  <c:y val="2.5556595483164635E-3"/>
                </c:manualLayout>
              </c:layout>
              <c:dLblPos val="bestFit"/>
              <c:showCatName val="1"/>
            </c:dLbl>
            <c:dLbl>
              <c:idx val="14"/>
              <c:layout>
                <c:manualLayout>
                  <c:x val="-5.5204480256519833E-2"/>
                  <c:y val="3.0667914579796316E-2"/>
                </c:manualLayout>
              </c:layout>
              <c:dLblPos val="bestFit"/>
              <c:showCatName val="1"/>
            </c:dLbl>
            <c:txPr>
              <a:bodyPr/>
              <a:lstStyle/>
              <a:p>
                <a:pPr>
                  <a:defRPr sz="1200" b="1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outEnd"/>
            <c:showCatName val="1"/>
            <c:showLeaderLines val="1"/>
          </c:dLbls>
          <c:cat>
            <c:numRef>
              <c:f>Лист1!$A$2:$A$16</c:f>
              <c:numCache>
                <c:formatCode>General</c:formatCode>
                <c:ptCount val="1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</c:numCache>
            </c:numRef>
          </c:cat>
          <c:val>
            <c:numRef>
              <c:f>Лист1!$B$2:$B$16</c:f>
              <c:numCache>
                <c:formatCode>#,##0.0</c:formatCode>
                <c:ptCount val="15"/>
                <c:pt idx="0">
                  <c:v>19252.900000000001</c:v>
                </c:pt>
                <c:pt idx="1">
                  <c:v>659807</c:v>
                </c:pt>
                <c:pt idx="2">
                  <c:v>483206.2</c:v>
                </c:pt>
                <c:pt idx="3">
                  <c:v>46676.1</c:v>
                </c:pt>
                <c:pt idx="4">
                  <c:v>355467.8</c:v>
                </c:pt>
                <c:pt idx="5">
                  <c:v>126.1</c:v>
                </c:pt>
                <c:pt idx="6">
                  <c:v>113033.5</c:v>
                </c:pt>
                <c:pt idx="7">
                  <c:v>53746.2</c:v>
                </c:pt>
                <c:pt idx="8">
                  <c:v>13241.8</c:v>
                </c:pt>
                <c:pt idx="9">
                  <c:v>1219.5999999999999</c:v>
                </c:pt>
                <c:pt idx="10">
                  <c:v>10986</c:v>
                </c:pt>
                <c:pt idx="11">
                  <c:v>26779.5999999999</c:v>
                </c:pt>
                <c:pt idx="12">
                  <c:v>8256.7000000000007</c:v>
                </c:pt>
                <c:pt idx="13">
                  <c:v>30336.5</c:v>
                </c:pt>
                <c:pt idx="14">
                  <c:v>57621.8</c:v>
                </c:pt>
              </c:numCache>
            </c:numRef>
          </c:val>
        </c:ser>
      </c:pie3DChart>
      <c:spPr>
        <a:scene3d>
          <a:camera prst="orthographicFront"/>
          <a:lightRig rig="threePt" dir="t"/>
        </a:scene3d>
        <a:sp3d>
          <a:bevelT w="6350"/>
        </a:sp3d>
      </c:spPr>
    </c:plotArea>
    <c:plotVisOnly val="1"/>
  </c:chart>
  <c:spPr>
    <a:effectLst>
      <a:outerShdw blurRad="50800" dist="38100" dir="2700000" algn="tl" rotWithShape="0">
        <a:prstClr val="black">
          <a:alpha val="40000"/>
        </a:prstClr>
      </a:outerShdw>
    </a:effectLst>
    <a:scene3d>
      <a:camera prst="orthographicFront"/>
      <a:lightRig rig="threePt" dir="t"/>
    </a:scene3d>
    <a:sp3d>
      <a:bevelT w="6350"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220"/>
      <c:perspective val="70"/>
    </c:view3D>
    <c:plotArea>
      <c:layout>
        <c:manualLayout>
          <c:layoutTarget val="inner"/>
          <c:xMode val="edge"/>
          <c:yMode val="edge"/>
          <c:x val="0.18296440439211351"/>
          <c:y val="0.17393510287020744"/>
          <c:w val="0.66034318135871972"/>
          <c:h val="0.639102946894789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2016 год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9"/>
          <c:dPt>
            <c:idx val="2"/>
            <c:explosion val="10"/>
          </c:dPt>
          <c:dLbls>
            <c:dLbl>
              <c:idx val="0"/>
              <c:layout>
                <c:manualLayout>
                  <c:x val="-8.0396229141083148E-3"/>
                  <c:y val="-5.8232434405087914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Ж</a:t>
                    </a:r>
                    <a:r>
                      <a:rPr lang="ru-RU" dirty="0">
                        <a:latin typeface="Times New Roman" pitchFamily="18" charset="0"/>
                        <a:cs typeface="Times New Roman" pitchFamily="18" charset="0"/>
                      </a:rPr>
                      <a:t>илищное хозяйство
</a:t>
                    </a:r>
                    <a:r>
                      <a:rPr lang="ru-RU" dirty="0">
                        <a:solidFill>
                          <a:schemeClr val="accent2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5.6</a:t>
                    </a:r>
                  </a:p>
                </c:rich>
              </c:tx>
              <c:showVal val="1"/>
              <c:showCatName val="1"/>
              <c:separator>
</c:separator>
            </c:dLbl>
            <c:dLbl>
              <c:idx val="1"/>
              <c:layout>
                <c:manualLayout>
                  <c:x val="-8.4962164993137343E-2"/>
                  <c:y val="-4.5749398772778845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К</a:t>
                    </a:r>
                    <a:r>
                      <a:rPr lang="ru-RU" dirty="0"/>
                      <a:t>оммунальное хозяйство
</a:t>
                    </a:r>
                    <a:r>
                      <a:rPr lang="ru-RU" dirty="0">
                        <a:solidFill>
                          <a:schemeClr val="accent2"/>
                        </a:solidFill>
                      </a:rPr>
                      <a:t>328.3</a:t>
                    </a:r>
                  </a:p>
                </c:rich>
              </c:tx>
              <c:showVal val="1"/>
              <c:showCatName val="1"/>
              <c:separator>
</c:separator>
            </c:dLbl>
            <c:dLbl>
              <c:idx val="2"/>
              <c:layout>
                <c:manualLayout>
                  <c:x val="0.20675287148739574"/>
                  <c:y val="2.260244009138191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Б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лагоустройство города</a:t>
                    </a:r>
                    <a:r>
                      <a:rPr lang="ru-RU" dirty="0">
                        <a:solidFill>
                          <a:schemeClr val="accent2"/>
                        </a:solidFill>
                      </a:rPr>
                      <a:t>
13.1</a:t>
                    </a:r>
                  </a:p>
                </c:rich>
              </c:tx>
              <c:showVal val="1"/>
              <c:showCatName val="1"/>
              <c:separator>
</c:separator>
            </c:dLbl>
            <c:dLbl>
              <c:idx val="3"/>
              <c:layout>
                <c:manualLayout>
                  <c:x val="6.2411327024489024E-2"/>
                  <c:y val="9.631633077411525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Д</a:t>
                    </a:r>
                    <a:r>
                      <a:rPr lang="ru-RU" dirty="0"/>
                      <a:t>ругие вопросы в области ЖКХ
</a:t>
                    </a:r>
                    <a:r>
                      <a:rPr lang="ru-RU" dirty="0">
                        <a:solidFill>
                          <a:schemeClr val="accent2"/>
                        </a:solidFill>
                      </a:rPr>
                      <a:t>8.6</a:t>
                    </a:r>
                  </a:p>
                </c:rich>
              </c:tx>
              <c:showVal val="1"/>
              <c:showCatName val="1"/>
              <c:separator>
</c:separator>
            </c:dLbl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eparator>
</c:separator>
            <c:showLeaderLines val="1"/>
          </c:dLbls>
          <c:cat>
            <c:strRef>
              <c:f>Лист1!$A$2:$A$5</c:f>
              <c:strCache>
                <c:ptCount val="4"/>
                <c:pt idx="0">
                  <c:v>Жилищное хозяйство</c:v>
                </c:pt>
                <c:pt idx="1">
                  <c:v>Коммунальное хозяйство</c:v>
                </c:pt>
                <c:pt idx="2">
                  <c:v>Благоустройство города</c:v>
                </c:pt>
                <c:pt idx="3">
                  <c:v>Другие вопросы в области ЖКХ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5.6</c:v>
                </c:pt>
                <c:pt idx="1">
                  <c:v>328.3</c:v>
                </c:pt>
                <c:pt idx="2">
                  <c:v>13.1</c:v>
                </c:pt>
                <c:pt idx="3">
                  <c:v>8.6</c:v>
                </c:pt>
              </c:numCache>
            </c:numRef>
          </c:val>
        </c:ser>
      </c:pie3DChart>
    </c:plotArea>
    <c:plotVisOnly val="1"/>
  </c:chart>
  <c:spPr>
    <a:ln w="0"/>
    <a:effectLst/>
    <a:scene3d>
      <a:camera prst="orthographicFront"/>
      <a:lightRig rig="threePt" dir="t"/>
    </a:scene3d>
    <a:sp3d>
      <a:bevelT w="6350"/>
    </a:sp3d>
  </c:spPr>
  <c:txPr>
    <a:bodyPr/>
    <a:lstStyle/>
    <a:p>
      <a:pPr>
        <a:defRPr sz="1800">
          <a:effectLst/>
        </a:defRPr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35112058396402668"/>
          <c:y val="0.11375208726604299"/>
          <c:w val="0.53001728199801457"/>
          <c:h val="0.79931757962965588"/>
        </c:manualLayout>
      </c:layout>
      <c:bar3DChart>
        <c:barDir val="col"/>
        <c:grouping val="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Прочие мероприятия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delete val="1"/>
          </c:dLbls>
          <c:cat>
            <c:strRef>
              <c:f>Лист1!$B$1:$D$1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Лист1!$B$2:$D$2</c:f>
              <c:numCache>
                <c:formatCode>#,##0.0</c:formatCode>
                <c:ptCount val="3"/>
                <c:pt idx="0">
                  <c:v>22425.9</c:v>
                </c:pt>
                <c:pt idx="1">
                  <c:v>23968.9</c:v>
                </c:pt>
                <c:pt idx="2">
                  <c:v>23136.2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Финансовое обеспечение казенного учреждения и органа управления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delete val="1"/>
          </c:dLbls>
          <c:cat>
            <c:strRef>
              <c:f>Лист1!$B$1:$D$1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Лист1!$B$3:$D$3</c:f>
              <c:numCache>
                <c:formatCode>#,##0.0</c:formatCode>
                <c:ptCount val="3"/>
                <c:pt idx="0">
                  <c:v>23040.7</c:v>
                </c:pt>
                <c:pt idx="1">
                  <c:v>26489.5</c:v>
                </c:pt>
                <c:pt idx="2">
                  <c:v>24293.7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Доп. образование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delete val="1"/>
          </c:dLbls>
          <c:cat>
            <c:strRef>
              <c:f>Лист1!$B$1:$D$1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Лист1!$B$4:$D$4</c:f>
              <c:numCache>
                <c:formatCode>#,##0.0</c:formatCode>
                <c:ptCount val="3"/>
                <c:pt idx="0">
                  <c:v>98207.9</c:v>
                </c:pt>
                <c:pt idx="1">
                  <c:v>106040.5</c:v>
                </c:pt>
                <c:pt idx="2">
                  <c:v>113655.5</c:v>
                </c:pt>
              </c:numCache>
            </c:numRef>
          </c:val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Школы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delete val="1"/>
          </c:dLbls>
          <c:cat>
            <c:strRef>
              <c:f>Лист1!$B$1:$D$1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Лист1!$B$5:$D$5</c:f>
              <c:numCache>
                <c:formatCode>#,##0.0</c:formatCode>
                <c:ptCount val="3"/>
                <c:pt idx="0">
                  <c:v>289849</c:v>
                </c:pt>
                <c:pt idx="1">
                  <c:v>287270.5</c:v>
                </c:pt>
                <c:pt idx="2">
                  <c:v>273578.5</c:v>
                </c:pt>
              </c:numCache>
            </c:numRef>
          </c:val>
        </c:ser>
        <c:ser>
          <c:idx val="4"/>
          <c:order val="4"/>
          <c:tx>
            <c:strRef>
              <c:f>Лист1!$A$6</c:f>
              <c:strCache>
                <c:ptCount val="1"/>
                <c:pt idx="0">
                  <c:v>Детские сады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delete val="1"/>
          </c:dLbls>
          <c:cat>
            <c:strRef>
              <c:f>Лист1!$B$1:$D$1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Лист1!$B$6:$D$6</c:f>
              <c:numCache>
                <c:formatCode>#,##0.0</c:formatCode>
                <c:ptCount val="3"/>
                <c:pt idx="0">
                  <c:v>346027.9</c:v>
                </c:pt>
                <c:pt idx="1">
                  <c:v>330786.2</c:v>
                </c:pt>
                <c:pt idx="2">
                  <c:v>289444.3</c:v>
                </c:pt>
              </c:numCache>
            </c:numRef>
          </c:val>
        </c:ser>
        <c:dLbls>
          <c:showVal val="1"/>
        </c:dLbls>
        <c:shape val="cylinder"/>
        <c:axId val="92841472"/>
        <c:axId val="92843008"/>
        <c:axId val="0"/>
      </c:bar3DChart>
      <c:catAx>
        <c:axId val="92841472"/>
        <c:scaling>
          <c:orientation val="minMax"/>
        </c:scaling>
        <c:axPos val="b"/>
        <c:tickLblPos val="nextTo"/>
        <c:txPr>
          <a:bodyPr/>
          <a:lstStyle/>
          <a:p>
            <a:pPr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pPr>
            <a:endParaRPr lang="ru-RU"/>
          </a:p>
        </c:txPr>
        <c:crossAx val="92843008"/>
        <c:crosses val="autoZero"/>
        <c:auto val="1"/>
        <c:lblAlgn val="ctr"/>
        <c:lblOffset val="100"/>
      </c:catAx>
      <c:valAx>
        <c:axId val="92843008"/>
        <c:scaling>
          <c:orientation val="minMax"/>
        </c:scaling>
        <c:delete val="1"/>
        <c:axPos val="l"/>
        <c:majorGridlines/>
        <c:numFmt formatCode="0%" sourceLinked="0"/>
        <c:tickLblPos val="none"/>
        <c:crossAx val="92841472"/>
        <c:crosses val="autoZero"/>
        <c:crossBetween val="between"/>
      </c:valAx>
    </c:plotArea>
    <c:legend>
      <c:legendPos val="l"/>
      <c:layout>
        <c:manualLayout>
          <c:xMode val="edge"/>
          <c:yMode val="edge"/>
          <c:x val="6.4455978850318932E-3"/>
          <c:y val="8.5733895615900044E-2"/>
          <c:w val="0.33428105615096981"/>
          <c:h val="0.70778275398288992"/>
        </c:manualLayout>
      </c:layout>
      <c:txPr>
        <a:bodyPr/>
        <a:lstStyle/>
        <a:p>
          <a:pPr>
            <a:defRPr b="1">
              <a:solidFill>
                <a:schemeClr val="tx1"/>
              </a:solidFill>
              <a:effectLst/>
            </a:defRPr>
          </a:pPr>
          <a:endParaRPr lang="ru-RU"/>
        </a:p>
      </c:txPr>
    </c:legend>
    <c:plotVisOnly val="1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210"/>
      <c:perspective val="70"/>
    </c:view3D>
    <c:plotArea>
      <c:layout>
        <c:manualLayout>
          <c:layoutTarget val="inner"/>
          <c:xMode val="edge"/>
          <c:yMode val="edge"/>
          <c:x val="9.4170338799394685E-3"/>
          <c:y val="0.41073309206130476"/>
          <c:w val="0.5838905343254116"/>
          <c:h val="0.5635952930648557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9"/>
          <c:dPt>
            <c:idx val="2"/>
            <c:explosion val="10"/>
            <c:spPr>
              <a:solidFill>
                <a:srgbClr val="1EB8C1">
                  <a:lumMod val="75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-5.0458715596330292E-2"/>
                  <c:y val="3.8656283244023114E-2"/>
                </c:manualLayout>
              </c:layout>
              <c:dLblPos val="bestFit"/>
              <c:showPercent val="1"/>
            </c:dLbl>
            <c:dLbl>
              <c:idx val="1"/>
              <c:layout>
                <c:manualLayout>
                  <c:x val="-1.9495412844036705E-2"/>
                  <c:y val="-0.15462513297609343"/>
                </c:manualLayout>
              </c:layout>
              <c:dLblPos val="bestFit"/>
              <c:showPercent val="1"/>
            </c:dLbl>
            <c:dLbl>
              <c:idx val="2"/>
              <c:layout>
                <c:manualLayout>
                  <c:x val="1.2232446001589238E-2"/>
                  <c:y val="0"/>
                </c:manualLayout>
              </c:layout>
              <c:dLblPos val="bestFit"/>
              <c:showPercent val="1"/>
            </c:dLbl>
            <c:dLbl>
              <c:idx val="3"/>
              <c:layout>
                <c:manualLayout>
                  <c:x val="-6.8807339449541809E-3"/>
                  <c:y val="0"/>
                </c:manualLayout>
              </c:layout>
              <c:dLblPos val="bestFit"/>
              <c:showPercent val="1"/>
            </c:dLbl>
            <c:dLbl>
              <c:idx val="4"/>
              <c:layout>
                <c:manualLayout>
                  <c:x val="-6.4602416383732014E-2"/>
                  <c:y val="-4.1072300946774727E-2"/>
                </c:manualLayout>
              </c:layout>
              <c:dLblPos val="bestFit"/>
              <c:showPercent val="1"/>
            </c:dLbl>
            <c:dLbl>
              <c:idx val="5"/>
              <c:layout>
                <c:manualLayout>
                  <c:x val="1.5290519877675841E-2"/>
                  <c:y val="-2.8992402670631731E-2"/>
                </c:manualLayout>
              </c:layout>
              <c:dLblPos val="bestFit"/>
              <c:showPercent val="1"/>
            </c:dLbl>
            <c:numFmt formatCode="0.0%" sourceLinked="0"/>
            <c:txPr>
              <a:bodyPr/>
              <a:lstStyle/>
              <a:p>
                <a:pPr>
                  <a:defRPr b="1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outEnd"/>
            <c:showPercent val="1"/>
          </c:dLbls>
          <c:cat>
            <c:strRef>
              <c:f>Лист1!$A$2:$A$6</c:f>
              <c:strCache>
                <c:ptCount val="5"/>
                <c:pt idx="0">
                  <c:v>Расходы на обеспечение деятельности Дворцов культуры - 31.3 млн. руб.</c:v>
                </c:pt>
                <c:pt idx="1">
                  <c:v>Расходы на обеспечение деятельности бибилиотечной системы города - 11.1 млн. руб.</c:v>
                </c:pt>
                <c:pt idx="2">
                  <c:v>Проведение общегородских мероприятий - 1.4 млн. руб.</c:v>
                </c:pt>
                <c:pt idx="3">
                  <c:v>Средства массовой информации - 4.7 млн. руб.</c:v>
                </c:pt>
                <c:pt idx="4">
                  <c:v>Прочие расходы - 5.7 млн. руб.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31.3</c:v>
                </c:pt>
                <c:pt idx="1">
                  <c:v>11.1</c:v>
                </c:pt>
                <c:pt idx="2">
                  <c:v>1.4</c:v>
                </c:pt>
                <c:pt idx="3">
                  <c:v>4.7</c:v>
                </c:pt>
                <c:pt idx="4">
                  <c:v>5.7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4755499169255215"/>
          <c:y val="9.2222819991081645E-2"/>
          <c:w val="0.34327069638084545"/>
          <c:h val="0.89722660191485559"/>
        </c:manualLayout>
      </c:layout>
      <c:txPr>
        <a:bodyPr/>
        <a:lstStyle/>
        <a:p>
          <a:pPr>
            <a:spcAft>
              <a:spcPts val="600"/>
            </a:spcAft>
            <a:defRPr sz="1800" b="1">
              <a:effectLst/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7.8398529950625739E-2"/>
          <c:y val="4.8537157102908094E-3"/>
          <c:w val="0.4261120404184483"/>
          <c:h val="0.63660112062515783"/>
        </c:manualLayout>
      </c:layout>
      <c:doughnutChart>
        <c:varyColors val="1"/>
        <c:ser>
          <c:idx val="1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2"/>
            <c:spPr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rgbClr val="00B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3.7513021524444475E-3"/>
                  <c:y val="2.872199558314515E-2"/>
                </c:manualLayout>
              </c:layout>
              <c:showPercent val="1"/>
            </c:dLbl>
            <c:dLbl>
              <c:idx val="1"/>
              <c:layout>
                <c:manualLayout>
                  <c:x val="2.3349216022694092E-2"/>
                  <c:y val="-1.914799705543006E-2"/>
                </c:manualLayout>
              </c:layout>
              <c:showPercent val="1"/>
            </c:dLbl>
            <c:dLbl>
              <c:idx val="2"/>
              <c:layout>
                <c:manualLayout>
                  <c:x val="-1.0667497219521099E-3"/>
                  <c:y val="-2.3934996319287575E-3"/>
                </c:manualLayout>
              </c:layout>
              <c:showPercent val="1"/>
            </c:dLbl>
            <c:dLbl>
              <c:idx val="3"/>
              <c:layout>
                <c:manualLayout>
                  <c:x val="4.4803476499225933E-2"/>
                  <c:y val="5.0263492270503904E-2"/>
                </c:manualLayout>
              </c:layout>
              <c:showPercent val="1"/>
            </c:dLbl>
            <c:dLbl>
              <c:idx val="4"/>
              <c:layout>
                <c:manualLayout>
                  <c:x val="3.226028724411785E-2"/>
                  <c:y val="0.10052698454100813"/>
                </c:manualLayout>
              </c:layout>
              <c:showPercent val="1"/>
            </c:dLbl>
            <c:numFmt formatCode="0.0%" sourceLinked="0"/>
            <c:txPr>
              <a:bodyPr/>
              <a:lstStyle/>
              <a:p>
                <a:pPr>
                  <a:defRPr b="0" cap="none" spc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Финансовая поддержка клубам по игровым видам спорта</c:v>
                </c:pt>
                <c:pt idx="1">
                  <c:v>Финансовое обеспечение деятельности спортивного комплекса "Прогресс"</c:v>
                </c:pt>
                <c:pt idx="2">
                  <c:v>Реализация календарного плана физкультурных и спортивных мероприятий</c:v>
                </c:pt>
                <c:pt idx="3">
                  <c:v>Другие вопросы в области физической культуры и спорта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500</c:v>
                </c:pt>
                <c:pt idx="1">
                  <c:v>6100.4</c:v>
                </c:pt>
                <c:pt idx="2">
                  <c:v>510</c:v>
                </c:pt>
                <c:pt idx="3">
                  <c:v>129</c:v>
                </c:pt>
              </c:numCache>
            </c:numRef>
          </c:val>
        </c:ser>
        <c:dLbls>
          <c:showVal val="1"/>
        </c:dLbls>
        <c:firstSliceAng val="140"/>
        <c:holeSize val="50"/>
      </c:doughnutChart>
    </c:plotArea>
    <c:legend>
      <c:legendPos val="b"/>
      <c:layout>
        <c:manualLayout>
          <c:xMode val="edge"/>
          <c:yMode val="edge"/>
          <c:x val="5.0993576570749072E-2"/>
          <c:y val="0.63829358176477435"/>
          <c:w val="0.89801284685850191"/>
          <c:h val="0.32819742338822405"/>
        </c:manualLayout>
      </c:layout>
      <c:txPr>
        <a:bodyPr/>
        <a:lstStyle/>
        <a:p>
          <a:pPr>
            <a:defRPr sz="1600" b="1">
              <a:solidFill>
                <a:schemeClr val="tx2"/>
              </a:solidFill>
              <a:effectLst/>
            </a:defRPr>
          </a:pPr>
          <a:endParaRPr lang="ru-RU"/>
        </a:p>
      </c:txPr>
    </c:legend>
    <c:plotVisOnly val="1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Уровень долговой нагрузки</c:v>
                </c:pt>
              </c:strCache>
            </c:strRef>
          </c:tx>
          <c:dLbls>
            <c:numFmt formatCode="0.0%" sourceLinked="0"/>
            <c:txPr>
              <a:bodyPr/>
              <a:lstStyle/>
              <a:p>
                <a:pPr>
                  <a:defRPr sz="2400" b="0" cap="none" spc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0.3200000000000004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Предельный размер мун.долга (собственные доходы)</c:v>
                </c:pt>
              </c:strCache>
            </c:strRef>
          </c:tx>
          <c:dLbls>
            <c:numFmt formatCode="0%" sourceLinked="0"/>
            <c:txPr>
              <a:bodyPr/>
              <a:lstStyle/>
              <a:p>
                <a:pPr>
                  <a:defRPr sz="2400" b="0" cap="none" spc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cat>
          <c:val>
            <c:numRef>
              <c:f>Лист1!$B$3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hape val="cylinder"/>
        <c:axId val="95872128"/>
        <c:axId val="95873664"/>
        <c:axId val="0"/>
      </c:bar3DChart>
      <c:catAx>
        <c:axId val="95872128"/>
        <c:scaling>
          <c:orientation val="minMax"/>
        </c:scaling>
        <c:delete val="1"/>
        <c:axPos val="b"/>
        <c:tickLblPos val="none"/>
        <c:crossAx val="95873664"/>
        <c:crosses val="autoZero"/>
        <c:auto val="1"/>
        <c:lblAlgn val="ctr"/>
        <c:lblOffset val="100"/>
      </c:catAx>
      <c:valAx>
        <c:axId val="95873664"/>
        <c:scaling>
          <c:orientation val="minMax"/>
        </c:scaling>
        <c:axPos val="l"/>
        <c:majorGridlines/>
        <c:numFmt formatCode="0%" sourceLinked="0"/>
        <c:tickLblPos val="nextTo"/>
        <c:txPr>
          <a:bodyPr/>
          <a:lstStyle/>
          <a:p>
            <a:pPr>
              <a:defRPr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5872128"/>
        <c:crosses val="autoZero"/>
        <c:crossBetween val="between"/>
        <c:majorUnit val="0.2"/>
      </c:valAx>
    </c:plotArea>
    <c:legend>
      <c:legendPos val="r"/>
      <c:layout/>
      <c:txPr>
        <a:bodyPr/>
        <a:lstStyle/>
        <a:p>
          <a:pPr>
            <a:defRPr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ln w="6350"/>
      </c:spPr>
    </c:floor>
    <c:plotArea>
      <c:layout/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Расходы на обслуживание</c:v>
                </c:pt>
              </c:strCache>
            </c:strRef>
          </c:tx>
          <c:dLbls>
            <c:numFmt formatCode="0.0%" sourceLinked="0"/>
            <c:txPr>
              <a:bodyPr/>
              <a:lstStyle/>
              <a:p>
                <a:pPr>
                  <a:defRPr sz="2400" b="0" cap="none" spc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2.1000000000000012E-2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Предельный размер расходов на обслуживание</c:v>
                </c:pt>
              </c:strCache>
            </c:strRef>
          </c:tx>
          <c:dLbls>
            <c:numFmt formatCode="0%" sourceLinked="0"/>
            <c:txPr>
              <a:bodyPr/>
              <a:lstStyle/>
              <a:p>
                <a:pPr>
                  <a:defRPr sz="2400" b="0" cap="none" spc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cat>
          <c:val>
            <c:numRef>
              <c:f>Лист1!$B$3</c:f>
              <c:numCache>
                <c:formatCode>General</c:formatCode>
                <c:ptCount val="1"/>
                <c:pt idx="0">
                  <c:v>0.15000000000000016</c:v>
                </c:pt>
              </c:numCache>
            </c:numRef>
          </c:val>
        </c:ser>
        <c:shape val="cylinder"/>
        <c:axId val="95604736"/>
        <c:axId val="95606272"/>
        <c:axId val="0"/>
      </c:bar3DChart>
      <c:catAx>
        <c:axId val="95604736"/>
        <c:scaling>
          <c:orientation val="minMax"/>
        </c:scaling>
        <c:delete val="1"/>
        <c:axPos val="b"/>
        <c:tickLblPos val="none"/>
        <c:crossAx val="95606272"/>
        <c:crosses val="autoZero"/>
        <c:auto val="1"/>
        <c:lblAlgn val="ctr"/>
        <c:lblOffset val="100"/>
      </c:catAx>
      <c:valAx>
        <c:axId val="95606272"/>
        <c:scaling>
          <c:orientation val="minMax"/>
        </c:scaling>
        <c:axPos val="l"/>
        <c:majorGridlines/>
        <c:numFmt formatCode="0%" sourceLinked="0"/>
        <c:tickLblPos val="nextTo"/>
        <c:txPr>
          <a:bodyPr/>
          <a:lstStyle/>
          <a:p>
            <a:pPr>
              <a:defRPr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560473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>
              <a:solidFill>
                <a:schemeClr val="tx2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
собственных
доходов, %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dLbls>
            <c:numFmt formatCode="#,##0.0" sourceLinked="0"/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  <c:txPr>
              <a:bodyPr/>
              <a:lstStyle/>
              <a:p>
                <a:pPr>
                  <a:defRPr sz="2400" b="1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36.1</c:v>
                </c:pt>
                <c:pt idx="1">
                  <c:v>38</c:v>
                </c:pt>
                <c:pt idx="2">
                  <c:v>34.4</c:v>
                </c:pt>
                <c:pt idx="3">
                  <c:v>37.1</c:v>
                </c:pt>
                <c:pt idx="4">
                  <c:v>31.6</c:v>
                </c:pt>
              </c:numCache>
            </c:numRef>
          </c:val>
        </c:ser>
        <c:gapWidth val="100"/>
        <c:overlap val="-24"/>
        <c:axId val="88805760"/>
        <c:axId val="88807296"/>
      </c:barChart>
      <c:catAx>
        <c:axId val="8880576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effectLst>
                  <a:glow rad="101600">
                    <a:schemeClr val="bg1">
                      <a:lumMod val="75000"/>
                      <a:alpha val="60000"/>
                    </a:schemeClr>
                  </a:glow>
                </a:effectLst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88807296"/>
        <c:crosses val="autoZero"/>
        <c:auto val="1"/>
        <c:lblAlgn val="ctr"/>
        <c:lblOffset val="100"/>
      </c:catAx>
      <c:valAx>
        <c:axId val="88807296"/>
        <c:scaling>
          <c:orientation val="minMax"/>
        </c:scaling>
        <c:axPos val="l"/>
        <c:majorGridlines>
          <c:spPr>
            <a:ln w="190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88805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2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>
        <c:manualLayout>
          <c:layoutTarget val="inner"/>
          <c:xMode val="edge"/>
          <c:yMode val="edge"/>
          <c:x val="0.10492845786963442"/>
          <c:y val="2.6378896882494011E-2"/>
          <c:w val="0.85850556438791736"/>
          <c:h val="0.76921509589212311"/>
        </c:manualLayout>
      </c:layout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Налоговые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numFmt formatCode="0.0%" sourceLinked="0"/>
            <c:txPr>
              <a:bodyPr/>
              <a:lstStyle/>
              <a:p>
                <a:pPr>
                  <a:defRPr sz="3200" b="0" cap="none" spc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Sheet1!$B$1:$D$1</c:f>
              <c:strCache>
                <c:ptCount val="3"/>
                <c:pt idx="0">
                  <c:v>2014 год (факт)</c:v>
                </c:pt>
                <c:pt idx="1">
                  <c:v>2015 год (план)</c:v>
                </c:pt>
                <c:pt idx="2">
                  <c:v>2016 год (проект)</c:v>
                </c:pt>
              </c:strCache>
            </c:strRef>
          </c:cat>
          <c:val>
            <c:numRef>
              <c:f>Sheet1!$B$2:$D$2</c:f>
              <c:numCache>
                <c:formatCode>0.0%</c:formatCode>
                <c:ptCount val="3"/>
                <c:pt idx="0">
                  <c:v>0.7660000000000039</c:v>
                </c:pt>
                <c:pt idx="1">
                  <c:v>0.82299999999999995</c:v>
                </c:pt>
                <c:pt idx="2">
                  <c:v>0.82000000000000062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Неналоговые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numFmt formatCode="0.0%" sourceLinked="0"/>
            <c:txPr>
              <a:bodyPr/>
              <a:lstStyle/>
              <a:p>
                <a:pPr>
                  <a:defRPr sz="3200" b="0" cap="none" spc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Sheet1!$B$1:$D$1</c:f>
              <c:strCache>
                <c:ptCount val="3"/>
                <c:pt idx="0">
                  <c:v>2014 год (факт)</c:v>
                </c:pt>
                <c:pt idx="1">
                  <c:v>2015 год (план)</c:v>
                </c:pt>
                <c:pt idx="2">
                  <c:v>2016 год (проект)</c:v>
                </c:pt>
              </c:strCache>
            </c:strRef>
          </c:cat>
          <c:val>
            <c:numRef>
              <c:f>Sheet1!$B$3:$D$3</c:f>
              <c:numCache>
                <c:formatCode>0.0%</c:formatCode>
                <c:ptCount val="3"/>
                <c:pt idx="0">
                  <c:v>0.23400000000000001</c:v>
                </c:pt>
                <c:pt idx="1">
                  <c:v>0.17700000000000021</c:v>
                </c:pt>
                <c:pt idx="2">
                  <c:v>0.18000000000000024</c:v>
                </c:pt>
              </c:numCache>
            </c:numRef>
          </c:val>
        </c:ser>
        <c:dLbls>
          <c:showVal val="1"/>
        </c:dLbls>
        <c:gapWidth val="80"/>
        <c:overlap val="100"/>
        <c:axId val="88814720"/>
        <c:axId val="88854528"/>
      </c:barChart>
      <c:catAx>
        <c:axId val="8881472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88854528"/>
        <c:crosses val="autoZero"/>
        <c:auto val="1"/>
        <c:lblAlgn val="ctr"/>
        <c:lblOffset val="100"/>
        <c:tickLblSkip val="1"/>
        <c:tickMarkSkip val="1"/>
      </c:catAx>
      <c:valAx>
        <c:axId val="88854528"/>
        <c:scaling>
          <c:orientation val="minMax"/>
          <c:max val="1"/>
        </c:scaling>
        <c:axPos val="b"/>
        <c:majorGridlines/>
        <c:numFmt formatCode="0%" sourceLinked="0"/>
        <c:tickLblPos val="nextTo"/>
        <c:txPr>
          <a:bodyPr rot="0" vert="horz"/>
          <a:lstStyle/>
          <a:p>
            <a:pPr>
              <a:defRPr>
                <a:effectLst/>
              </a:defRPr>
            </a:pPr>
            <a:endParaRPr lang="ru-RU"/>
          </a:p>
        </c:txPr>
        <c:crossAx val="8881472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5.8656382812455874E-4"/>
          <c:y val="0.92041270587989188"/>
          <c:w val="0.46075106532419191"/>
          <c:h val="7.1398967823021187E-2"/>
        </c:manualLayout>
      </c:layout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 b="1">
          <a:solidFill>
            <a:schemeClr val="tx2"/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0" cap="none" spc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chemeClr val="accent4">
                              <a:satMod val="175000"/>
                              <a:alpha val="40000"/>
                            </a:schemeClr>
                          </a:glow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rPr>
                      <a:t>9</a:t>
                    </a:r>
                    <a:r>
                      <a:rPr lang="ru-RU" smtClean="0"/>
                      <a:t>4</a:t>
                    </a:r>
                    <a:r>
                      <a:rPr lang="en-US" smtClean="0"/>
                      <a:t>.</a:t>
                    </a:r>
                    <a:r>
                      <a:rPr lang="ru-RU" smtClean="0"/>
                      <a:t>9</a:t>
                    </a:r>
                    <a:endParaRPr lang="en-US"/>
                  </a:p>
                </c:rich>
              </c:tx>
              <c:showVal val="1"/>
              <c:separator>
</c:separator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chemeClr val="accent4">
                              <a:satMod val="175000"/>
                              <a:alpha val="40000"/>
                            </a:schemeClr>
                          </a:glow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rPr>
                      <a:t>2</a:t>
                    </a:r>
                    <a:r>
                      <a:rPr lang="en-US" dirty="0" smtClean="0"/>
                      <a:t>8</a:t>
                    </a:r>
                    <a:r>
                      <a:rPr lang="ru-RU" dirty="0" smtClean="0"/>
                      <a:t>8</a:t>
                    </a:r>
                    <a:r>
                      <a:rPr lang="en-US" dirty="0" smtClean="0"/>
                      <a:t>.</a:t>
                    </a:r>
                    <a:r>
                      <a:rPr lang="ru-RU" dirty="0" smtClean="0"/>
                      <a:t>4</a:t>
                    </a:r>
                  </a:p>
                </c:rich>
              </c:tx>
              <c:showVal val="1"/>
              <c:separator>
</c:separator>
            </c:dLbl>
            <c:numFmt formatCode="#,##0.0" sourceLinked="0"/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  <c:txPr>
              <a:bodyPr/>
              <a:lstStyle/>
              <a:p>
                <a:pPr>
                  <a:defRPr sz="2400" b="0" i="0" cap="none" spc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eparator>
</c:separator>
            <c:showLeaderLines val="1"/>
          </c:dLbls>
          <c:cat>
            <c:strRef>
              <c:f>Лист1!$A$2:$A$7</c:f>
              <c:strCache>
                <c:ptCount val="6"/>
                <c:pt idx="0">
                  <c:v>Налоги на имущество</c:v>
                </c:pt>
                <c:pt idx="1">
                  <c:v>Доходы от использования имущества, находящегося в госуд. и муницип. Собственности</c:v>
                </c:pt>
                <c:pt idx="2">
                  <c:v>Налог на доходы физических лиц</c:v>
                </c:pt>
                <c:pt idx="3">
                  <c:v>Акцизы на нефтепродукты</c:v>
                </c:pt>
                <c:pt idx="4">
                  <c:v>Прочие налоговые и неналоговые доходы</c:v>
                </c:pt>
                <c:pt idx="5">
                  <c:v>Налог на совокупный доход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94.9</c:v>
                </c:pt>
                <c:pt idx="1">
                  <c:v>76.3</c:v>
                </c:pt>
                <c:pt idx="2">
                  <c:v>288.39999999999969</c:v>
                </c:pt>
                <c:pt idx="3">
                  <c:v>13.2</c:v>
                </c:pt>
                <c:pt idx="4">
                  <c:v>38.200000000000003</c:v>
                </c:pt>
                <c:pt idx="5">
                  <c:v>62.2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0.12429309121128686"/>
          <c:y val="0.14883886594756579"/>
          <c:w val="0.76135181853680489"/>
          <c:h val="0.8363887431475716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 (факт)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numFmt formatCode="#,##0.0" sourceLinked="0"/>
              <c:spPr/>
              <c:txPr>
                <a:bodyPr/>
                <a:lstStyle/>
                <a:p>
                  <a:pPr>
                    <a:defRPr sz="1800" b="0" cap="none" spc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</c:dLbl>
            <c:dLbl>
              <c:idx val="1"/>
              <c:numFmt formatCode="#,##0.0" sourceLinked="0"/>
              <c:spPr/>
              <c:txPr>
                <a:bodyPr/>
                <a:lstStyle/>
                <a:p>
                  <a:pPr>
                    <a:defRPr sz="1800" b="0" cap="none" spc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</c:dLbl>
            <c:txPr>
              <a:bodyPr/>
              <a:lstStyle/>
              <a:p>
                <a:pPr>
                  <a:defRPr sz="1800" b="0" cap="none" spc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Земельный налог</c:v>
                </c:pt>
                <c:pt idx="1">
                  <c:v>Налог на имущество физических лиц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8187.3</c:v>
                </c:pt>
                <c:pt idx="1">
                  <c:v>6890.8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>
              <a:solidFill>
                <a:schemeClr val="tx2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0.12429309121128694"/>
          <c:y val="0.14883886594756579"/>
          <c:w val="0.76135181853680534"/>
          <c:h val="0.8363887431475716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 (оценка)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numFmt formatCode="#,##0.0" sourceLinked="0"/>
              <c:spPr/>
              <c:txPr>
                <a:bodyPr/>
                <a:lstStyle/>
                <a:p>
                  <a:pPr>
                    <a:defRPr sz="1800" b="0" cap="none" spc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</c:dLbl>
            <c:dLbl>
              <c:idx val="1"/>
              <c:numFmt formatCode="#,##0.0" sourceLinked="0"/>
              <c:spPr/>
              <c:txPr>
                <a:bodyPr/>
                <a:lstStyle/>
                <a:p>
                  <a:pPr>
                    <a:defRPr sz="1800" b="0" cap="none" spc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</c:dLbl>
            <c:txPr>
              <a:bodyPr/>
              <a:lstStyle/>
              <a:p>
                <a:pPr>
                  <a:defRPr sz="1800" b="0" cap="none" spc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Земельный налог</c:v>
                </c:pt>
                <c:pt idx="1">
                  <c:v>Налог на имущество физических лиц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8409.1</c:v>
                </c:pt>
                <c:pt idx="1">
                  <c:v>7662.5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>
              <a:solidFill>
                <a:schemeClr val="tx2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0.12429309121128694"/>
          <c:y val="0.14883886594756579"/>
          <c:w val="0.76135181853680534"/>
          <c:h val="0.8363887431475716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2016 год (прогноз)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numFmt formatCode="#,##0.0" sourceLinked="0"/>
              <c:spPr/>
              <c:txPr>
                <a:bodyPr/>
                <a:lstStyle/>
                <a:p>
                  <a:pPr>
                    <a:defRPr sz="1500" b="0" cap="none" spc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</c:dLbl>
            <c:dLbl>
              <c:idx val="1"/>
              <c:numFmt formatCode="#,##0.0" sourceLinked="0"/>
              <c:spPr/>
              <c:txPr>
                <a:bodyPr/>
                <a:lstStyle/>
                <a:p>
                  <a:pPr>
                    <a:defRPr sz="1800" b="0" cap="none" spc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</c:dLbl>
            <c:txPr>
              <a:bodyPr/>
              <a:lstStyle/>
              <a:p>
                <a:pPr>
                  <a:defRPr sz="1800" b="0" cap="none" spc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Земельный налог</c:v>
                </c:pt>
                <c:pt idx="1">
                  <c:v>Налог на имущество физических лиц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12486.5</c:v>
                </c:pt>
                <c:pt idx="1">
                  <c:v>7903.8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rotY val="150"/>
      <c:perspective val="70"/>
    </c:view3D>
    <c:plotArea>
      <c:layout>
        <c:manualLayout>
          <c:layoutTarget val="inner"/>
          <c:xMode val="edge"/>
          <c:yMode val="edge"/>
          <c:x val="5.8302149423602109E-2"/>
          <c:y val="8.9789060276357024E-2"/>
          <c:w val="0.91534244112888763"/>
          <c:h val="0.88678185062770865"/>
        </c:manualLayout>
      </c:layout>
      <c:pie3DChart>
        <c:varyColors val="1"/>
        <c:ser>
          <c:idx val="1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13"/>
          <c:dLbls>
            <c:dLbl>
              <c:idx val="0"/>
              <c:layout>
                <c:manualLayout>
                  <c:x val="9.6578358052323482E-2"/>
                  <c:y val="0.4214733960292100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1</a:t>
                    </a:r>
                    <a:r>
                      <a:rPr lang="en-US" dirty="0"/>
                      <a:t>
</a:t>
                    </a:r>
                    <a:r>
                      <a:rPr lang="ru-RU" dirty="0" smtClean="0">
                        <a:solidFill>
                          <a:schemeClr val="accent2"/>
                        </a:solidFill>
                      </a:rPr>
                      <a:t>72,6</a:t>
                    </a:r>
                    <a:r>
                      <a:rPr lang="en-US" dirty="0" smtClean="0">
                        <a:solidFill>
                          <a:schemeClr val="accent2"/>
                        </a:solidFill>
                      </a:rPr>
                      <a:t>%</a:t>
                    </a:r>
                    <a:endParaRPr lang="en-US" dirty="0">
                      <a:solidFill>
                        <a:schemeClr val="accent2"/>
                      </a:solidFill>
                    </a:endParaRPr>
                  </a:p>
                </c:rich>
              </c:tx>
              <c:dLblPos val="bestFit"/>
              <c:showCatName val="1"/>
              <c:showPercent val="1"/>
            </c:dLbl>
            <c:dLbl>
              <c:idx val="1"/>
              <c:layout>
                <c:manualLayout>
                  <c:x val="0"/>
                  <c:y val="0.2032989322023251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2</a:t>
                    </a:r>
                    <a:r>
                      <a:rPr lang="en-US" dirty="0"/>
                      <a:t>
</a:t>
                    </a:r>
                    <a:r>
                      <a:rPr lang="ru-RU" dirty="0" smtClean="0">
                        <a:solidFill>
                          <a:schemeClr val="accent2"/>
                        </a:solidFill>
                      </a:rPr>
                      <a:t>27,2</a:t>
                    </a:r>
                    <a:r>
                      <a:rPr lang="en-US" dirty="0" smtClean="0">
                        <a:solidFill>
                          <a:schemeClr val="accent2"/>
                        </a:solidFill>
                      </a:rPr>
                      <a:t>%</a:t>
                    </a:r>
                    <a:endParaRPr lang="en-US" dirty="0">
                      <a:solidFill>
                        <a:schemeClr val="accent2"/>
                      </a:solidFill>
                    </a:endParaRPr>
                  </a:p>
                </c:rich>
              </c:tx>
              <c:dLblPos val="bestFit"/>
              <c:showCatName val="1"/>
              <c:showPercent val="1"/>
            </c:dLbl>
            <c:dLbl>
              <c:idx val="2"/>
              <c:layout>
                <c:manualLayout>
                  <c:x val="-9.6578358052323482E-2"/>
                  <c:y val="8.429467920584182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3</a:t>
                    </a:r>
                    <a:r>
                      <a:rPr lang="en-US" dirty="0"/>
                      <a:t>
</a:t>
                    </a:r>
                    <a:r>
                      <a:rPr lang="ru-RU" dirty="0" smtClean="0">
                        <a:solidFill>
                          <a:schemeClr val="accent2"/>
                        </a:solidFill>
                      </a:rPr>
                      <a:t>0,2</a:t>
                    </a:r>
                    <a:r>
                      <a:rPr lang="en-US" dirty="0" smtClean="0">
                        <a:solidFill>
                          <a:schemeClr val="accent2"/>
                        </a:solidFill>
                      </a:rPr>
                      <a:t>%</a:t>
                    </a:r>
                    <a:endParaRPr lang="en-US" dirty="0">
                      <a:solidFill>
                        <a:schemeClr val="accent2"/>
                      </a:solidFill>
                    </a:endParaRPr>
                  </a:p>
                </c:rich>
              </c:tx>
              <c:dLblPos val="bestFit"/>
              <c:showCatName val="1"/>
              <c:showPercent val="1"/>
            </c:dLbl>
            <c:dLbl>
              <c:idx val="3"/>
              <c:layout>
                <c:manualLayout>
                  <c:x val="-7.339955211976569E-2"/>
                  <c:y val="5.7022871227481467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
</a:t>
                    </a:r>
                    <a:r>
                      <a:rPr lang="en-US" dirty="0">
                        <a:solidFill>
                          <a:schemeClr val="accent2"/>
                        </a:solidFill>
                      </a:rPr>
                      <a:t>5.4%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4"/>
              <c:layout>
                <c:manualLayout>
                  <c:x val="6.5673283475579797E-2"/>
                  <c:y val="4.958510541520107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5</a:t>
                    </a:r>
                    <a:r>
                      <a:rPr lang="en-US" dirty="0"/>
                      <a:t>
</a:t>
                    </a:r>
                    <a:r>
                      <a:rPr lang="en-US" dirty="0">
                        <a:solidFill>
                          <a:schemeClr val="accent2"/>
                        </a:solidFill>
                      </a:rPr>
                      <a:t>18.9%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5"/>
              <c:layout>
                <c:manualLayout>
                  <c:x val="2.1247238771511263E-2"/>
                  <c:y val="-0.1561930820578839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6</a:t>
                    </a:r>
                    <a:r>
                      <a:rPr lang="en-US" dirty="0"/>
                      <a:t>
</a:t>
                    </a:r>
                    <a:r>
                      <a:rPr lang="en-US" dirty="0" smtClean="0">
                        <a:solidFill>
                          <a:schemeClr val="accent2"/>
                        </a:solidFill>
                      </a:rPr>
                      <a:t>0.0</a:t>
                    </a:r>
                    <a:r>
                      <a:rPr lang="ru-RU" dirty="0" smtClean="0">
                        <a:solidFill>
                          <a:schemeClr val="accent2"/>
                        </a:solidFill>
                      </a:rPr>
                      <a:t>2</a:t>
                    </a:r>
                    <a:r>
                      <a:rPr lang="en-US" dirty="0" smtClean="0">
                        <a:solidFill>
                          <a:schemeClr val="accent2"/>
                        </a:solidFill>
                      </a:rPr>
                      <a:t>%</a:t>
                    </a:r>
                    <a:endParaRPr lang="en-US" dirty="0">
                      <a:solidFill>
                        <a:schemeClr val="accent2"/>
                      </a:solidFill>
                    </a:endParaRPr>
                  </a:p>
                </c:rich>
              </c:tx>
              <c:dLblPos val="bestFit"/>
              <c:showCatName val="1"/>
              <c:showPercent val="1"/>
            </c:dLbl>
            <c:dLbl>
              <c:idx val="6"/>
              <c:tx>
                <c:rich>
                  <a:bodyPr/>
                  <a:lstStyle/>
                  <a:p>
                    <a:r>
                      <a: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7</a:t>
                    </a:r>
                    <a:r>
                      <a:rPr lang="en-US" dirty="0"/>
                      <a:t>
</a:t>
                    </a:r>
                    <a:r>
                      <a:rPr lang="en-US" dirty="0">
                        <a:solidFill>
                          <a:schemeClr val="accent2"/>
                        </a:solidFill>
                      </a:rPr>
                      <a:t>38.5%</a:t>
                    </a:r>
                  </a:p>
                </c:rich>
              </c:tx>
              <c:dLblPos val="outEnd"/>
              <c:showCatName val="1"/>
              <c:showPercent val="1"/>
            </c:dLbl>
            <c:dLbl>
              <c:idx val="7"/>
              <c:layout>
                <c:manualLayout>
                  <c:x val="-6.5673283475579797E-2"/>
                  <c:y val="-5.950212649824154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8</a:t>
                    </a:r>
                    <a:r>
                      <a:rPr lang="en-US" dirty="0"/>
                      <a:t>
</a:t>
                    </a:r>
                    <a:r>
                      <a:rPr lang="en-US" dirty="0">
                        <a:solidFill>
                          <a:schemeClr val="accent2"/>
                        </a:solidFill>
                      </a:rPr>
                      <a:t>2.6%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8"/>
              <c:layout>
                <c:manualLayout>
                  <c:x val="7.726268644185897E-3"/>
                  <c:y val="-2.975106324912064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9</a:t>
                    </a:r>
                    <a:r>
                      <a:rPr lang="en-US" dirty="0"/>
                      <a:t>
</a:t>
                    </a:r>
                    <a:r>
                      <a:rPr lang="en-US" dirty="0">
                        <a:solidFill>
                          <a:schemeClr val="accent2"/>
                        </a:solidFill>
                      </a:rPr>
                      <a:t>1.1%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9"/>
              <c:layout>
                <c:manualLayout>
                  <c:x val="-3.8631343220929559E-3"/>
                  <c:y val="-0.19338191111928418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
</a:t>
                    </a:r>
                    <a:r>
                      <a:rPr lang="en-US" dirty="0">
                        <a:solidFill>
                          <a:schemeClr val="accent2"/>
                        </a:solidFill>
                      </a:rPr>
                      <a:t>25.6%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10"/>
              <c:layout>
                <c:manualLayout>
                  <c:x val="6.5673283475579797E-2"/>
                  <c:y val="-3.718882906140080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1</a:t>
                    </a:r>
                    <a:r>
                      <a:rPr lang="en-US" dirty="0" smtClean="0"/>
                      <a:t>1</a:t>
                    </a:r>
                    <a:r>
                      <a:rPr lang="en-US" dirty="0"/>
                      <a:t>
</a:t>
                    </a:r>
                    <a:r>
                      <a:rPr lang="en-US" dirty="0">
                        <a:solidFill>
                          <a:schemeClr val="accent2"/>
                        </a:solidFill>
                      </a:rPr>
                      <a:t>0.4%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11"/>
              <c:layout>
                <c:manualLayout>
                  <c:x val="5.6015447670347496E-2"/>
                  <c:y val="5.950212649824154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1</a:t>
                    </a:r>
                    <a:r>
                      <a:rPr lang="en-US" dirty="0" smtClean="0"/>
                      <a:t>2</a:t>
                    </a:r>
                    <a:r>
                      <a:rPr lang="en-US" dirty="0"/>
                      <a:t>
</a:t>
                    </a:r>
                    <a:r>
                      <a:rPr lang="en-US" dirty="0">
                        <a:solidFill>
                          <a:schemeClr val="accent2"/>
                        </a:solidFill>
                      </a:rPr>
                      <a:t>0.3%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12"/>
              <c:layout>
                <c:manualLayout>
                  <c:x val="1.5452537288371723E-2"/>
                  <c:y val="0.1314005293502828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1</a:t>
                    </a:r>
                    <a:r>
                      <a:rPr lang="en-US" dirty="0" smtClean="0"/>
                      <a:t>3</a:t>
                    </a:r>
                    <a:r>
                      <a:rPr lang="en-US" dirty="0"/>
                      <a:t>
</a:t>
                    </a:r>
                    <a:r>
                      <a:rPr lang="en-US" dirty="0">
                        <a:solidFill>
                          <a:schemeClr val="accent2"/>
                        </a:solidFill>
                      </a:rPr>
                      <a:t>1.1%</a:t>
                    </a:r>
                  </a:p>
                </c:rich>
              </c:tx>
              <c:dLblPos val="bestFit"/>
              <c:showCatName val="1"/>
              <c:showPercent val="1"/>
            </c:dLbl>
            <c:numFmt formatCode="0.0%" sourceLinked="0"/>
            <c:txPr>
              <a:bodyPr/>
              <a:lstStyle/>
              <a:p>
                <a:pPr>
                  <a:defRPr sz="1600" b="1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CatName val="1"/>
            <c:showPercent val="1"/>
            <c:showLeaderLines val="1"/>
          </c:dLbls>
          <c:val>
            <c:numRef>
              <c:f>Лист1!$B$2:$B$4</c:f>
              <c:numCache>
                <c:formatCode>#,##0.0</c:formatCode>
                <c:ptCount val="3"/>
                <c:pt idx="0">
                  <c:v>901.6</c:v>
                </c:pt>
                <c:pt idx="1">
                  <c:v>338.2</c:v>
                </c:pt>
                <c:pt idx="2">
                  <c:v>2.9</c:v>
                </c:pt>
              </c:numCache>
            </c:numRef>
          </c:val>
        </c:ser>
        <c:ser>
          <c:idx val="0"/>
          <c:order val="1"/>
          <c:tx>
            <c:strRef>
              <c:f>Лист1!$A$1</c:f>
              <c:strCache>
                <c:ptCount val="1"/>
                <c:pt idx="0">
                  <c:v>Столбец1</c:v>
                </c:pt>
              </c:strCache>
            </c:strRef>
          </c:tx>
          <c:explosion val="9"/>
          <c:dPt>
            <c:idx val="2"/>
            <c:explosion val="10"/>
          </c:dPt>
          <c:dLbls>
            <c:numFmt formatCode="0.0%" sourceLinked="0"/>
            <c:txPr>
              <a:bodyPr/>
              <a:lstStyle/>
              <a:p>
                <a:pPr>
                  <a:defRPr sz="1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outEnd"/>
            <c:showVal val="1"/>
            <c:showPercent val="1"/>
            <c:separator>
</c:separator>
            <c:showLeaderLines val="1"/>
          </c:dLbls>
          <c:val>
            <c:numRef>
              <c:f>Лист1!$A$2:$A$4</c:f>
              <c:numCache>
                <c:formatCode>0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Val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floor>
      <c:spPr>
        <a:solidFill>
          <a:schemeClr val="bg1">
            <a:lumMod val="95000"/>
          </a:schemeClr>
        </a:solidFill>
      </c:spPr>
    </c:floor>
    <c:sideWall>
      <c:spPr>
        <a:solidFill>
          <a:schemeClr val="bg1">
            <a:lumMod val="95000"/>
          </a:schemeClr>
        </a:solidFill>
      </c:spPr>
    </c:sideWall>
    <c:backWall>
      <c:spPr>
        <a:noFill/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txPr>
              <a:bodyPr/>
              <a:lstStyle/>
              <a:p>
                <a:pPr>
                  <a:defRPr sz="2000" b="1">
                    <a:solidFill>
                      <a:schemeClr val="lt1"/>
                    </a:solidFill>
                    <a:effectLst>
                      <a:glow rad="139700">
                        <a:schemeClr val="accent4">
                          <a:satMod val="175000"/>
                          <a:alpha val="40000"/>
                        </a:schemeClr>
                      </a:glow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1722.2</c:v>
                </c:pt>
                <c:pt idx="1">
                  <c:v>1700.6</c:v>
                </c:pt>
                <c:pt idx="2">
                  <c:v>1840.8</c:v>
                </c:pt>
                <c:pt idx="3">
                  <c:v>1709.3</c:v>
                </c:pt>
                <c:pt idx="4">
                  <c:v>1879.8</c:v>
                </c:pt>
              </c:numCache>
            </c:numRef>
          </c:val>
        </c:ser>
        <c:shape val="cylinder"/>
        <c:axId val="90681344"/>
        <c:axId val="90682880"/>
        <c:axId val="0"/>
      </c:bar3DChart>
      <c:catAx>
        <c:axId val="90681344"/>
        <c:scaling>
          <c:orientation val="minMax"/>
        </c:scaling>
        <c:axPos val="b"/>
        <c:tickLblPos val="nextTo"/>
        <c:spPr>
          <a:noFill/>
          <a:ln w="38100" cap="flat" cmpd="sng" algn="ctr">
            <a:solidFill>
              <a:schemeClr val="accent2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c:spPr>
        <c:txPr>
          <a:bodyPr/>
          <a:lstStyle/>
          <a:p>
            <a:pPr>
              <a:defRPr b="1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90682880"/>
        <c:crosses val="autoZero"/>
        <c:auto val="1"/>
        <c:lblAlgn val="ctr"/>
        <c:lblOffset val="100"/>
      </c:catAx>
      <c:valAx>
        <c:axId val="90682880"/>
        <c:scaling>
          <c:orientation val="minMax"/>
          <c:min val="1000"/>
        </c:scaling>
        <c:delete val="1"/>
        <c:axPos val="l"/>
        <c:majorGridlines/>
        <c:numFmt formatCode="#,##0.00" sourceLinked="0"/>
        <c:tickLblPos val="none"/>
        <c:crossAx val="90681344"/>
        <c:crosses val="autoZero"/>
        <c:crossBetween val="between"/>
      </c:valAx>
    </c:plotArea>
    <c:plotVisOnly val="1"/>
  </c:chart>
  <c:spPr>
    <a:effectLst/>
  </c:spPr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ru-RU"/>
    </a:p>
  </c:txPr>
  <c:externalData r:id="rId1"/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7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18BFC6-3918-4410-8434-24F274A131AD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74FAF75-2D8E-43BA-A7DB-16477ED7966F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0E4859C3-BD06-4362-80B7-725A03727BDA}" type="parTrans" cxnId="{985DC2DF-EEE5-460B-8B83-704B8DC182BB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54D7D84C-1529-4D35-AB89-C2525800AE0D}" type="sibTrans" cxnId="{985DC2DF-EEE5-460B-8B83-704B8DC182BB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E7990801-00E2-4D13-9649-6C845575287C}">
      <dgm:prSet phldrT="[Текст]"/>
      <dgm:spPr/>
      <dgm:t>
        <a:bodyPr/>
        <a:lstStyle/>
        <a:p>
          <a:r>
            <a:rPr lang="ru-RU" b="1" u="none" dirty="0" smtClean="0">
              <a:latin typeface="Times New Roman" pitchFamily="18" charset="0"/>
              <a:cs typeface="Times New Roman" pitchFamily="18" charset="0"/>
            </a:rPr>
            <a:t>соблюдение взвешенной долговой политики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, направленной на ограничение размера муниципального долга и дефицита местного бюджета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19CC3C8F-A727-4E08-9CAB-337654D1E33D}" type="parTrans" cxnId="{59384E3B-FC64-47EE-95F4-B32436DE167C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FA8E0ABA-5A8A-41BE-816D-1F44218C2568}" type="sibTrans" cxnId="{59384E3B-FC64-47EE-95F4-B32436DE167C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45BD4AC0-532B-4466-8758-C3B631CC7D33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459BFF09-0350-4FB3-82C4-A9DA75AF9A0C}" type="parTrans" cxnId="{89BDB7F2-FB23-448B-AA95-D7CA2483D3B5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92DCAC6D-2041-47E5-A54E-881C185071CE}" type="sibTrans" cxnId="{89BDB7F2-FB23-448B-AA95-D7CA2483D3B5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309EA8D0-E704-42FF-A409-4CB48EE4A272}">
      <dgm:prSet phldrT="[Текст]"/>
      <dgm:spPr/>
      <dgm:t>
        <a:bodyPr/>
        <a:lstStyle/>
        <a:p>
          <a:pPr rtl="0"/>
          <a:r>
            <a:rPr lang="ru-RU" b="1" dirty="0" smtClean="0">
              <a:latin typeface="Times New Roman" pitchFamily="18" charset="0"/>
              <a:cs typeface="Times New Roman" pitchFamily="18" charset="0"/>
            </a:rPr>
            <a:t>предоставление качественных муниципальных услуг населению города, поддержка отраслей экономики в целях решения приоритетных задач социально-экономического развития города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1F9E4488-AE4D-4710-8CAF-7A2153B3243C}" type="parTrans" cxnId="{F3098F04-1F06-403C-9352-1E71DA830A8D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F68C00FF-D175-402F-89CC-AD96F2840AC0}" type="sibTrans" cxnId="{F3098F04-1F06-403C-9352-1E71DA830A8D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6ADC2619-A317-4FE4-B51A-EFF0AC21DB5C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F489C2CE-0F45-414B-A216-D5C7EC0EA00A}" type="parTrans" cxnId="{9ED97434-1703-4380-A353-DB669F30C7A7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B79D50F0-FE76-43A7-B1FB-DB221DA048D6}" type="sibTrans" cxnId="{9ED97434-1703-4380-A353-DB669F30C7A7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A48576A4-3AC2-4D7D-BFDB-837DC896C802}">
      <dgm:prSet phldrT="[Текст]"/>
      <dgm:spPr/>
      <dgm:t>
        <a:bodyPr/>
        <a:lstStyle/>
        <a:p>
          <a:r>
            <a:rPr lang="ru-RU" b="1" u="none" dirty="0" smtClean="0">
              <a:latin typeface="Times New Roman" pitchFamily="18" charset="0"/>
              <a:cs typeface="Times New Roman" pitchFamily="18" charset="0"/>
            </a:rPr>
            <a:t>обеспечение открытости бюджетного процесса перед гражданами</a:t>
          </a:r>
          <a:endParaRPr lang="ru-RU" b="1" u="none" dirty="0">
            <a:latin typeface="Times New Roman" pitchFamily="18" charset="0"/>
            <a:cs typeface="Times New Roman" pitchFamily="18" charset="0"/>
          </a:endParaRPr>
        </a:p>
      </dgm:t>
    </dgm:pt>
    <dgm:pt modelId="{10EE456A-DE22-48E6-A601-6FDEA0267D49}" type="parTrans" cxnId="{69C963D3-6B10-40D6-9462-6B2DE09B9D4F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94488187-B6CA-40DA-A769-CEDE8253D24E}" type="sibTrans" cxnId="{69C963D3-6B10-40D6-9462-6B2DE09B9D4F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5FB05F6A-7D1F-402A-82EC-0E7A357369E1}" type="pres">
      <dgm:prSet presAssocID="{7B18BFC6-3918-4410-8434-24F274A131A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709E7B7-9B6B-47F8-A0FE-FACE5255E504}" type="pres">
      <dgm:prSet presAssocID="{F74FAF75-2D8E-43BA-A7DB-16477ED7966F}" presName="composite" presStyleCnt="0"/>
      <dgm:spPr/>
    </dgm:pt>
    <dgm:pt modelId="{69BCAAF3-534E-4E1C-9B71-AC00B7EC0B62}" type="pres">
      <dgm:prSet presAssocID="{F74FAF75-2D8E-43BA-A7DB-16477ED7966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B94688-D019-4BA5-A2A3-FA399292067F}" type="pres">
      <dgm:prSet presAssocID="{F74FAF75-2D8E-43BA-A7DB-16477ED7966F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83F2C4-5DF4-424C-AA42-1313B163F3A3}" type="pres">
      <dgm:prSet presAssocID="{54D7D84C-1529-4D35-AB89-C2525800AE0D}" presName="sp" presStyleCnt="0"/>
      <dgm:spPr/>
    </dgm:pt>
    <dgm:pt modelId="{CBDDDEF1-44F6-4947-B440-F6C79830FEFE}" type="pres">
      <dgm:prSet presAssocID="{45BD4AC0-532B-4466-8758-C3B631CC7D33}" presName="composite" presStyleCnt="0"/>
      <dgm:spPr/>
    </dgm:pt>
    <dgm:pt modelId="{BA00D6F3-9C5C-4B00-879C-C1528B672CA2}" type="pres">
      <dgm:prSet presAssocID="{45BD4AC0-532B-4466-8758-C3B631CC7D33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A6E42D-0ED3-4E8A-8055-B10AA2ECD260}" type="pres">
      <dgm:prSet presAssocID="{45BD4AC0-532B-4466-8758-C3B631CC7D33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B6C096-5C86-4D92-81AD-8748B520FC19}" type="pres">
      <dgm:prSet presAssocID="{92DCAC6D-2041-47E5-A54E-881C185071CE}" presName="sp" presStyleCnt="0"/>
      <dgm:spPr/>
    </dgm:pt>
    <dgm:pt modelId="{1F958BA2-707C-4B85-A803-B06C78468CBD}" type="pres">
      <dgm:prSet presAssocID="{6ADC2619-A317-4FE4-B51A-EFF0AC21DB5C}" presName="composite" presStyleCnt="0"/>
      <dgm:spPr/>
    </dgm:pt>
    <dgm:pt modelId="{C10A7977-D029-4112-8735-27359AA0AD4C}" type="pres">
      <dgm:prSet presAssocID="{6ADC2619-A317-4FE4-B51A-EFF0AC21DB5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92D67B-ABCC-4884-A15C-798E6407D450}" type="pres">
      <dgm:prSet presAssocID="{6ADC2619-A317-4FE4-B51A-EFF0AC21DB5C}" presName="descendantText" presStyleLbl="alignAcc1" presStyleIdx="2" presStyleCnt="3" custLinFactNeighborX="-182" custLinFactNeighborY="48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C963D3-6B10-40D6-9462-6B2DE09B9D4F}" srcId="{6ADC2619-A317-4FE4-B51A-EFF0AC21DB5C}" destId="{A48576A4-3AC2-4D7D-BFDB-837DC896C802}" srcOrd="0" destOrd="0" parTransId="{10EE456A-DE22-48E6-A601-6FDEA0267D49}" sibTransId="{94488187-B6CA-40DA-A769-CEDE8253D24E}"/>
    <dgm:cxn modelId="{59384E3B-FC64-47EE-95F4-B32436DE167C}" srcId="{F74FAF75-2D8E-43BA-A7DB-16477ED7966F}" destId="{E7990801-00E2-4D13-9649-6C845575287C}" srcOrd="0" destOrd="0" parTransId="{19CC3C8F-A727-4E08-9CAB-337654D1E33D}" sibTransId="{FA8E0ABA-5A8A-41BE-816D-1F44218C2568}"/>
    <dgm:cxn modelId="{89BDB7F2-FB23-448B-AA95-D7CA2483D3B5}" srcId="{7B18BFC6-3918-4410-8434-24F274A131AD}" destId="{45BD4AC0-532B-4466-8758-C3B631CC7D33}" srcOrd="1" destOrd="0" parTransId="{459BFF09-0350-4FB3-82C4-A9DA75AF9A0C}" sibTransId="{92DCAC6D-2041-47E5-A54E-881C185071CE}"/>
    <dgm:cxn modelId="{D202061A-BB67-42F1-9020-474CB89986C1}" type="presOf" srcId="{45BD4AC0-532B-4466-8758-C3B631CC7D33}" destId="{BA00D6F3-9C5C-4B00-879C-C1528B672CA2}" srcOrd="0" destOrd="0" presId="urn:microsoft.com/office/officeart/2005/8/layout/chevron2"/>
    <dgm:cxn modelId="{3EDE43E3-3D93-46AE-B15B-364EB7A73D6A}" type="presOf" srcId="{6ADC2619-A317-4FE4-B51A-EFF0AC21DB5C}" destId="{C10A7977-D029-4112-8735-27359AA0AD4C}" srcOrd="0" destOrd="0" presId="urn:microsoft.com/office/officeart/2005/8/layout/chevron2"/>
    <dgm:cxn modelId="{5CA6C5C6-BB84-4F9D-A6D5-954D33BC6F7B}" type="presOf" srcId="{A48576A4-3AC2-4D7D-BFDB-837DC896C802}" destId="{1692D67B-ABCC-4884-A15C-798E6407D450}" srcOrd="0" destOrd="0" presId="urn:microsoft.com/office/officeart/2005/8/layout/chevron2"/>
    <dgm:cxn modelId="{B3CCE567-1824-4932-9569-052346513235}" type="presOf" srcId="{F74FAF75-2D8E-43BA-A7DB-16477ED7966F}" destId="{69BCAAF3-534E-4E1C-9B71-AC00B7EC0B62}" srcOrd="0" destOrd="0" presId="urn:microsoft.com/office/officeart/2005/8/layout/chevron2"/>
    <dgm:cxn modelId="{83C162AB-0345-4281-80A6-647E9BF613AB}" type="presOf" srcId="{E7990801-00E2-4D13-9649-6C845575287C}" destId="{3DB94688-D019-4BA5-A2A3-FA399292067F}" srcOrd="0" destOrd="0" presId="urn:microsoft.com/office/officeart/2005/8/layout/chevron2"/>
    <dgm:cxn modelId="{AF816A9D-2C6A-4DF0-8D18-45064B9CB2BF}" type="presOf" srcId="{309EA8D0-E704-42FF-A409-4CB48EE4A272}" destId="{DBA6E42D-0ED3-4E8A-8055-B10AA2ECD260}" srcOrd="0" destOrd="0" presId="urn:microsoft.com/office/officeart/2005/8/layout/chevron2"/>
    <dgm:cxn modelId="{F3098F04-1F06-403C-9352-1E71DA830A8D}" srcId="{45BD4AC0-532B-4466-8758-C3B631CC7D33}" destId="{309EA8D0-E704-42FF-A409-4CB48EE4A272}" srcOrd="0" destOrd="0" parTransId="{1F9E4488-AE4D-4710-8CAF-7A2153B3243C}" sibTransId="{F68C00FF-D175-402F-89CC-AD96F2840AC0}"/>
    <dgm:cxn modelId="{1AEE4BA7-E493-47CE-81B5-98AF7272640E}" type="presOf" srcId="{7B18BFC6-3918-4410-8434-24F274A131AD}" destId="{5FB05F6A-7D1F-402A-82EC-0E7A357369E1}" srcOrd="0" destOrd="0" presId="urn:microsoft.com/office/officeart/2005/8/layout/chevron2"/>
    <dgm:cxn modelId="{9ED97434-1703-4380-A353-DB669F30C7A7}" srcId="{7B18BFC6-3918-4410-8434-24F274A131AD}" destId="{6ADC2619-A317-4FE4-B51A-EFF0AC21DB5C}" srcOrd="2" destOrd="0" parTransId="{F489C2CE-0F45-414B-A216-D5C7EC0EA00A}" sibTransId="{B79D50F0-FE76-43A7-B1FB-DB221DA048D6}"/>
    <dgm:cxn modelId="{985DC2DF-EEE5-460B-8B83-704B8DC182BB}" srcId="{7B18BFC6-3918-4410-8434-24F274A131AD}" destId="{F74FAF75-2D8E-43BA-A7DB-16477ED7966F}" srcOrd="0" destOrd="0" parTransId="{0E4859C3-BD06-4362-80B7-725A03727BDA}" sibTransId="{54D7D84C-1529-4D35-AB89-C2525800AE0D}"/>
    <dgm:cxn modelId="{36DAD173-D6A5-4FA2-B0B9-910C77E57779}" type="presParOf" srcId="{5FB05F6A-7D1F-402A-82EC-0E7A357369E1}" destId="{6709E7B7-9B6B-47F8-A0FE-FACE5255E504}" srcOrd="0" destOrd="0" presId="urn:microsoft.com/office/officeart/2005/8/layout/chevron2"/>
    <dgm:cxn modelId="{BA22FBB6-6987-4C80-AC51-4F76B8C156B5}" type="presParOf" srcId="{6709E7B7-9B6B-47F8-A0FE-FACE5255E504}" destId="{69BCAAF3-534E-4E1C-9B71-AC00B7EC0B62}" srcOrd="0" destOrd="0" presId="urn:microsoft.com/office/officeart/2005/8/layout/chevron2"/>
    <dgm:cxn modelId="{B1D32E20-39C9-4B2F-93CE-F8A9766269CD}" type="presParOf" srcId="{6709E7B7-9B6B-47F8-A0FE-FACE5255E504}" destId="{3DB94688-D019-4BA5-A2A3-FA399292067F}" srcOrd="1" destOrd="0" presId="urn:microsoft.com/office/officeart/2005/8/layout/chevron2"/>
    <dgm:cxn modelId="{D1BBD7B3-133F-42B6-8A47-E92466CBD820}" type="presParOf" srcId="{5FB05F6A-7D1F-402A-82EC-0E7A357369E1}" destId="{9D83F2C4-5DF4-424C-AA42-1313B163F3A3}" srcOrd="1" destOrd="0" presId="urn:microsoft.com/office/officeart/2005/8/layout/chevron2"/>
    <dgm:cxn modelId="{CBB8A256-E5AE-4195-83CE-5784AFFFB04B}" type="presParOf" srcId="{5FB05F6A-7D1F-402A-82EC-0E7A357369E1}" destId="{CBDDDEF1-44F6-4947-B440-F6C79830FEFE}" srcOrd="2" destOrd="0" presId="urn:microsoft.com/office/officeart/2005/8/layout/chevron2"/>
    <dgm:cxn modelId="{FA169BBC-C554-49FD-B34D-B9E036DDC748}" type="presParOf" srcId="{CBDDDEF1-44F6-4947-B440-F6C79830FEFE}" destId="{BA00D6F3-9C5C-4B00-879C-C1528B672CA2}" srcOrd="0" destOrd="0" presId="urn:microsoft.com/office/officeart/2005/8/layout/chevron2"/>
    <dgm:cxn modelId="{26FD2395-B377-48E4-85BA-D201D79BD444}" type="presParOf" srcId="{CBDDDEF1-44F6-4947-B440-F6C79830FEFE}" destId="{DBA6E42D-0ED3-4E8A-8055-B10AA2ECD260}" srcOrd="1" destOrd="0" presId="urn:microsoft.com/office/officeart/2005/8/layout/chevron2"/>
    <dgm:cxn modelId="{3C494B54-CE52-45E0-AAA1-F78EE065A1D3}" type="presParOf" srcId="{5FB05F6A-7D1F-402A-82EC-0E7A357369E1}" destId="{3DB6C096-5C86-4D92-81AD-8748B520FC19}" srcOrd="3" destOrd="0" presId="urn:microsoft.com/office/officeart/2005/8/layout/chevron2"/>
    <dgm:cxn modelId="{F3B9A9C9-7F18-4F50-AC49-B998B68A65B6}" type="presParOf" srcId="{5FB05F6A-7D1F-402A-82EC-0E7A357369E1}" destId="{1F958BA2-707C-4B85-A803-B06C78468CBD}" srcOrd="4" destOrd="0" presId="urn:microsoft.com/office/officeart/2005/8/layout/chevron2"/>
    <dgm:cxn modelId="{76B0FAB1-B5BD-449C-9FC3-370510681D43}" type="presParOf" srcId="{1F958BA2-707C-4B85-A803-B06C78468CBD}" destId="{C10A7977-D029-4112-8735-27359AA0AD4C}" srcOrd="0" destOrd="0" presId="urn:microsoft.com/office/officeart/2005/8/layout/chevron2"/>
    <dgm:cxn modelId="{748B8ACC-D855-460B-B1D5-27AB43FB7C85}" type="presParOf" srcId="{1F958BA2-707C-4B85-A803-B06C78468CBD}" destId="{1692D67B-ABCC-4884-A15C-798E6407D45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AB2E90-9264-435C-B5CD-DB0E2F5DB0A6}" type="doc">
      <dgm:prSet loTypeId="urn:microsoft.com/office/officeart/2005/8/layout/hierarchy1" loCatId="hierarchy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72B5C5E-E064-4C87-AF84-EBA47A882F68}">
      <dgm:prSet phldrT="[Текст]"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rPr>
            <a:t>Доходы бюджета</a:t>
          </a:r>
        </a:p>
        <a:p>
          <a:pPr algn="ctr"/>
          <a:r>
            <a:rPr lang="ru-RU" sz="2000" b="1" dirty="0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rPr>
            <a:t>1 815 957,8</a:t>
          </a:r>
          <a:endParaRPr lang="ru-RU" sz="2000" b="1" dirty="0">
            <a:solidFill>
              <a:schemeClr val="tx2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0694F695-9E45-4917-8F44-88005210B9B0}" type="parTrans" cxnId="{8418D07A-ED55-441A-8ED2-73C91508811D}">
      <dgm:prSet/>
      <dgm:spPr/>
      <dgm:t>
        <a:bodyPr/>
        <a:lstStyle/>
        <a:p>
          <a:pPr algn="ctr"/>
          <a:endParaRPr lang="ru-RU" sz="1600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28435B02-AC7D-447D-B447-0F52EF885034}" type="sibTrans" cxnId="{8418D07A-ED55-441A-8ED2-73C91508811D}">
      <dgm:prSet/>
      <dgm:spPr/>
      <dgm:t>
        <a:bodyPr/>
        <a:lstStyle/>
        <a:p>
          <a:pPr algn="ctr"/>
          <a:endParaRPr lang="ru-RU" sz="1600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33F6D907-2CD2-44F4-B91E-F912DB5F83D0}">
      <dgm:prSet phldrT="[Текст]" custT="1"/>
      <dgm:spPr/>
      <dgm:t>
        <a:bodyPr/>
        <a:lstStyle/>
        <a:p>
          <a:pPr algn="ctr"/>
          <a:r>
            <a:rPr lang="ru-RU" sz="1800" b="1" dirty="0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rPr>
            <a:t>Налоговые доходы</a:t>
          </a:r>
        </a:p>
        <a:p>
          <a:pPr algn="ctr"/>
          <a:r>
            <a:rPr lang="ru-RU" sz="1800" b="1" dirty="0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rPr>
            <a:t>470 051,2</a:t>
          </a:r>
          <a:endParaRPr lang="ru-RU" sz="1800" b="1" dirty="0">
            <a:solidFill>
              <a:schemeClr val="tx2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F91731FA-0638-4229-B371-44E727346793}" type="parTrans" cxnId="{C679E732-E259-43A8-A14A-4C96EE90FDAB}">
      <dgm:prSet/>
      <dgm:spPr/>
      <dgm:t>
        <a:bodyPr/>
        <a:lstStyle/>
        <a:p>
          <a:pPr algn="ctr"/>
          <a:endParaRPr lang="ru-RU" sz="1600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F946E2F9-BA22-42E6-AF70-A7A11B9F1CCB}" type="sibTrans" cxnId="{C679E732-E259-43A8-A14A-4C96EE90FDAB}">
      <dgm:prSet/>
      <dgm:spPr/>
      <dgm:t>
        <a:bodyPr/>
        <a:lstStyle/>
        <a:p>
          <a:pPr algn="ctr"/>
          <a:endParaRPr lang="ru-RU" sz="1600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04E9F48D-8500-4E1D-A8B4-9422D069204C}">
      <dgm:prSet phldrT="[Текст]" custT="1"/>
      <dgm:spPr/>
      <dgm:t>
        <a:bodyPr/>
        <a:lstStyle/>
        <a:p>
          <a:pPr algn="ctr"/>
          <a:r>
            <a:rPr lang="ru-RU" sz="1800" b="1" dirty="0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rPr>
            <a:t>Неналоговые доходы</a:t>
          </a:r>
        </a:p>
        <a:p>
          <a:pPr algn="ctr"/>
          <a:r>
            <a:rPr lang="ru-RU" sz="1800" b="1" dirty="0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rPr>
            <a:t>103 178,0</a:t>
          </a:r>
          <a:endParaRPr lang="ru-RU" sz="1800" b="1" dirty="0">
            <a:solidFill>
              <a:schemeClr val="tx2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971D5E63-CAC8-41E0-90C6-72C436086FE8}" type="parTrans" cxnId="{83600F0A-897A-44C7-A376-3ED0D363C3BF}">
      <dgm:prSet/>
      <dgm:spPr/>
      <dgm:t>
        <a:bodyPr/>
        <a:lstStyle/>
        <a:p>
          <a:pPr algn="ctr"/>
          <a:endParaRPr lang="ru-RU" sz="1600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679C74C8-DC73-4978-8B3D-964A3C998387}" type="sibTrans" cxnId="{83600F0A-897A-44C7-A376-3ED0D363C3BF}">
      <dgm:prSet/>
      <dgm:spPr/>
      <dgm:t>
        <a:bodyPr/>
        <a:lstStyle/>
        <a:p>
          <a:pPr algn="ctr"/>
          <a:endParaRPr lang="ru-RU" sz="1600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A933212A-2656-4BC2-8806-80FD0EAA6E60}">
      <dgm:prSet phldrT="[Текст]" custT="1"/>
      <dgm:spPr/>
      <dgm:t>
        <a:bodyPr/>
        <a:lstStyle/>
        <a:p>
          <a:pPr algn="ctr"/>
          <a:r>
            <a:rPr lang="ru-RU" sz="1800" b="1" dirty="0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rPr>
            <a:t>Безвозмездные поступления</a:t>
          </a:r>
        </a:p>
        <a:p>
          <a:pPr algn="ctr"/>
          <a:r>
            <a:rPr lang="ru-RU" sz="1800" b="1" dirty="0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rPr>
            <a:t>1 242 728,6</a:t>
          </a:r>
          <a:endParaRPr lang="ru-RU" sz="1800" b="1" dirty="0">
            <a:solidFill>
              <a:schemeClr val="tx2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80573E11-AD84-4C36-8637-02EC4EE9CE2E}" type="parTrans" cxnId="{EB8CD534-B72C-4925-8FA1-375A09CEC514}">
      <dgm:prSet/>
      <dgm:spPr/>
      <dgm:t>
        <a:bodyPr/>
        <a:lstStyle/>
        <a:p>
          <a:pPr algn="ctr"/>
          <a:endParaRPr lang="ru-RU" sz="1600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0FC1A5EB-870E-4052-9DF6-49B9638B19FF}" type="sibTrans" cxnId="{EB8CD534-B72C-4925-8FA1-375A09CEC514}">
      <dgm:prSet/>
      <dgm:spPr/>
      <dgm:t>
        <a:bodyPr/>
        <a:lstStyle/>
        <a:p>
          <a:pPr algn="ctr"/>
          <a:endParaRPr lang="ru-RU" sz="1600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31939767-3C8B-4E07-95F5-CD49D9EB1015}">
      <dgm:prSet custT="1"/>
      <dgm:spPr>
        <a:ln>
          <a:solidFill>
            <a:schemeClr val="accent4"/>
          </a:solidFill>
        </a:ln>
      </dgm:spPr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Налог на доходы физических лиц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288 443,1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129C7DD4-12C1-4F93-9269-A3D13E0B9854}" type="parTrans" cxnId="{B1D6F0EA-1FFD-47FD-B183-835D0B257FAB}">
      <dgm:prSet/>
      <dgm:spPr>
        <a:ln>
          <a:solidFill>
            <a:schemeClr val="accent4"/>
          </a:solidFill>
        </a:ln>
      </dgm:spPr>
      <dgm:t>
        <a:bodyPr/>
        <a:lstStyle/>
        <a:p>
          <a:endParaRPr lang="ru-RU" sz="1600" b="1">
            <a:latin typeface="Times New Roman" pitchFamily="18" charset="0"/>
            <a:cs typeface="Times New Roman" pitchFamily="18" charset="0"/>
          </a:endParaRPr>
        </a:p>
      </dgm:t>
    </dgm:pt>
    <dgm:pt modelId="{90DFE987-70B4-42F3-A1C7-32993918E621}" type="sibTrans" cxnId="{B1D6F0EA-1FFD-47FD-B183-835D0B257FAB}">
      <dgm:prSet/>
      <dgm:spPr/>
      <dgm:t>
        <a:bodyPr/>
        <a:lstStyle/>
        <a:p>
          <a:endParaRPr lang="ru-RU" sz="1600" b="1">
            <a:latin typeface="Times New Roman" pitchFamily="18" charset="0"/>
            <a:cs typeface="Times New Roman" pitchFamily="18" charset="0"/>
          </a:endParaRPr>
        </a:p>
      </dgm:t>
    </dgm:pt>
    <dgm:pt modelId="{5321A658-E8FE-426D-943F-AD7833364DA2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Доходы от оказания платных услуг</a:t>
          </a:r>
        </a:p>
        <a:p>
          <a:pPr>
            <a:spcAft>
              <a:spcPts val="0"/>
            </a:spcAft>
          </a:pP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9 009,9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582CEF47-D9EC-4678-96CC-3D53620088DB}" type="parTrans" cxnId="{81766EE5-BAC7-49C2-9417-47DC83141815}">
      <dgm:prSet/>
      <dgm:spPr/>
      <dgm:t>
        <a:bodyPr/>
        <a:lstStyle/>
        <a:p>
          <a:endParaRPr lang="ru-RU" sz="1600" b="1">
            <a:latin typeface="Times New Roman" pitchFamily="18" charset="0"/>
            <a:cs typeface="Times New Roman" pitchFamily="18" charset="0"/>
          </a:endParaRPr>
        </a:p>
      </dgm:t>
    </dgm:pt>
    <dgm:pt modelId="{2F72A793-1105-4250-AE41-9D38558A20E6}" type="sibTrans" cxnId="{81766EE5-BAC7-49C2-9417-47DC83141815}">
      <dgm:prSet/>
      <dgm:spPr/>
      <dgm:t>
        <a:bodyPr/>
        <a:lstStyle/>
        <a:p>
          <a:endParaRPr lang="ru-RU" sz="1600" b="1">
            <a:latin typeface="Times New Roman" pitchFamily="18" charset="0"/>
            <a:cs typeface="Times New Roman" pitchFamily="18" charset="0"/>
          </a:endParaRPr>
        </a:p>
      </dgm:t>
    </dgm:pt>
    <dgm:pt modelId="{2DBCD45D-A9EC-44A5-B8CE-798F85598D53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Доходы от продажи материальных и нематериальных активов</a:t>
          </a:r>
        </a:p>
        <a:p>
          <a:pPr>
            <a:spcAft>
              <a:spcPts val="0"/>
            </a:spcAft>
          </a:pP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5 004,7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7F317863-303F-4796-BF35-5CFA827E26DA}" type="parTrans" cxnId="{90D25A2F-6F33-4AE3-BAAA-BAC01709BC3D}">
      <dgm:prSet/>
      <dgm:spPr/>
      <dgm:t>
        <a:bodyPr/>
        <a:lstStyle/>
        <a:p>
          <a:endParaRPr lang="ru-RU" sz="1600" b="1">
            <a:latin typeface="Times New Roman" pitchFamily="18" charset="0"/>
            <a:cs typeface="Times New Roman" pitchFamily="18" charset="0"/>
          </a:endParaRPr>
        </a:p>
      </dgm:t>
    </dgm:pt>
    <dgm:pt modelId="{E68E47DC-523D-49AE-A201-2788E9FB4184}" type="sibTrans" cxnId="{90D25A2F-6F33-4AE3-BAAA-BAC01709BC3D}">
      <dgm:prSet/>
      <dgm:spPr/>
      <dgm:t>
        <a:bodyPr/>
        <a:lstStyle/>
        <a:p>
          <a:endParaRPr lang="ru-RU" sz="1600" b="1">
            <a:latin typeface="Times New Roman" pitchFamily="18" charset="0"/>
            <a:cs typeface="Times New Roman" pitchFamily="18" charset="0"/>
          </a:endParaRPr>
        </a:p>
      </dgm:t>
    </dgm:pt>
    <dgm:pt modelId="{2A180EFC-6B21-465E-A88C-CD9E244C9E8A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Штрафы, санкции, возмещение ущерба</a:t>
          </a:r>
        </a:p>
        <a:p>
          <a:pPr>
            <a:spcAft>
              <a:spcPts val="0"/>
            </a:spcAft>
          </a:pP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11 154,1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E74886F1-C8B2-42F0-8266-3D326AA1E2BD}" type="parTrans" cxnId="{00D802F2-E139-4F4B-B301-90ECBC3F6DCA}">
      <dgm:prSet/>
      <dgm:spPr/>
      <dgm:t>
        <a:bodyPr/>
        <a:lstStyle/>
        <a:p>
          <a:endParaRPr lang="ru-RU" sz="1600" b="1">
            <a:latin typeface="Times New Roman" pitchFamily="18" charset="0"/>
            <a:cs typeface="Times New Roman" pitchFamily="18" charset="0"/>
          </a:endParaRPr>
        </a:p>
      </dgm:t>
    </dgm:pt>
    <dgm:pt modelId="{3FDEE00F-A70C-4FAD-8375-C6C9929430F7}" type="sibTrans" cxnId="{00D802F2-E139-4F4B-B301-90ECBC3F6DCA}">
      <dgm:prSet/>
      <dgm:spPr/>
      <dgm:t>
        <a:bodyPr/>
        <a:lstStyle/>
        <a:p>
          <a:endParaRPr lang="ru-RU" sz="1600" b="1">
            <a:latin typeface="Times New Roman" pitchFamily="18" charset="0"/>
            <a:cs typeface="Times New Roman" pitchFamily="18" charset="0"/>
          </a:endParaRPr>
        </a:p>
      </dgm:t>
    </dgm:pt>
    <dgm:pt modelId="{73D4980C-5162-4980-9566-92BD89E863D5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Налоги на совокупный доход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62 167,6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20BF7463-5E16-46C5-8B10-F9183235EA56}" type="parTrans" cxnId="{E77D30E9-2F9E-42D7-A53F-59663F054E8B}">
      <dgm:prSet/>
      <dgm:spPr/>
      <dgm:t>
        <a:bodyPr/>
        <a:lstStyle/>
        <a:p>
          <a:endParaRPr lang="ru-RU" sz="1600" b="1">
            <a:latin typeface="Times New Roman" pitchFamily="18" charset="0"/>
            <a:cs typeface="Times New Roman" pitchFamily="18" charset="0"/>
          </a:endParaRPr>
        </a:p>
      </dgm:t>
    </dgm:pt>
    <dgm:pt modelId="{D492356E-D631-427B-B7A5-90463AB2390C}" type="sibTrans" cxnId="{E77D30E9-2F9E-42D7-A53F-59663F054E8B}">
      <dgm:prSet/>
      <dgm:spPr/>
      <dgm:t>
        <a:bodyPr/>
        <a:lstStyle/>
        <a:p>
          <a:endParaRPr lang="ru-RU" sz="1600" b="1">
            <a:latin typeface="Times New Roman" pitchFamily="18" charset="0"/>
            <a:cs typeface="Times New Roman" pitchFamily="18" charset="0"/>
          </a:endParaRPr>
        </a:p>
      </dgm:t>
    </dgm:pt>
    <dgm:pt modelId="{066757F4-CADE-4D95-9488-0D7BD1BA310B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Налоги на имущество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94 876,2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2A4AA1EA-C870-4F27-98D5-00092D0D63E5}" type="parTrans" cxnId="{A893FECD-E8E7-466C-A327-D59C8BCBE40F}">
      <dgm:prSet/>
      <dgm:spPr/>
      <dgm:t>
        <a:bodyPr/>
        <a:lstStyle/>
        <a:p>
          <a:endParaRPr lang="ru-RU" sz="1600" b="1">
            <a:latin typeface="Times New Roman" pitchFamily="18" charset="0"/>
            <a:cs typeface="Times New Roman" pitchFamily="18" charset="0"/>
          </a:endParaRPr>
        </a:p>
      </dgm:t>
    </dgm:pt>
    <dgm:pt modelId="{88A28CDF-FF26-4202-99AE-B04B6D1D7AD0}" type="sibTrans" cxnId="{A893FECD-E8E7-466C-A327-D59C8BCBE40F}">
      <dgm:prSet/>
      <dgm:spPr/>
      <dgm:t>
        <a:bodyPr/>
        <a:lstStyle/>
        <a:p>
          <a:endParaRPr lang="ru-RU" sz="1600" b="1">
            <a:latin typeface="Times New Roman" pitchFamily="18" charset="0"/>
            <a:cs typeface="Times New Roman" pitchFamily="18" charset="0"/>
          </a:endParaRPr>
        </a:p>
      </dgm:t>
    </dgm:pt>
    <dgm:pt modelId="{4381D869-F6AA-46D3-A4CA-46A2B905AB9F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Акцизы на нефтепродукты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13 168,5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77686FFE-2FDD-4AA1-B54F-53E96639469A}" type="parTrans" cxnId="{D331DE77-BB60-4D3A-8E78-90A95B3A3BC2}">
      <dgm:prSet/>
      <dgm:spPr/>
      <dgm:t>
        <a:bodyPr/>
        <a:lstStyle/>
        <a:p>
          <a:endParaRPr lang="ru-RU" sz="1600" b="1">
            <a:latin typeface="Times New Roman" pitchFamily="18" charset="0"/>
            <a:cs typeface="Times New Roman" pitchFamily="18" charset="0"/>
          </a:endParaRPr>
        </a:p>
      </dgm:t>
    </dgm:pt>
    <dgm:pt modelId="{8D592E4F-B350-4CC4-A073-162E79FA4D49}" type="sibTrans" cxnId="{D331DE77-BB60-4D3A-8E78-90A95B3A3BC2}">
      <dgm:prSet/>
      <dgm:spPr/>
      <dgm:t>
        <a:bodyPr/>
        <a:lstStyle/>
        <a:p>
          <a:endParaRPr lang="ru-RU" sz="1600" b="1">
            <a:latin typeface="Times New Roman" pitchFamily="18" charset="0"/>
            <a:cs typeface="Times New Roman" pitchFamily="18" charset="0"/>
          </a:endParaRPr>
        </a:p>
      </dgm:t>
    </dgm:pt>
    <dgm:pt modelId="{BFEF7505-8135-4533-9221-29B635EA41DB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Государственная пошлина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11 395,8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3405C3F5-2050-40DB-8190-AB482BB81219}" type="parTrans" cxnId="{47D59F1C-D328-4EB8-A0A6-D67982C94E4B}">
      <dgm:prSet/>
      <dgm:spPr/>
      <dgm:t>
        <a:bodyPr/>
        <a:lstStyle/>
        <a:p>
          <a:endParaRPr lang="ru-RU" sz="1600" b="1">
            <a:latin typeface="Times New Roman" pitchFamily="18" charset="0"/>
            <a:cs typeface="Times New Roman" pitchFamily="18" charset="0"/>
          </a:endParaRPr>
        </a:p>
      </dgm:t>
    </dgm:pt>
    <dgm:pt modelId="{5B0F2EE9-D123-49E7-AE64-AF6787D9B1ED}" type="sibTrans" cxnId="{47D59F1C-D328-4EB8-A0A6-D67982C94E4B}">
      <dgm:prSet/>
      <dgm:spPr/>
      <dgm:t>
        <a:bodyPr/>
        <a:lstStyle/>
        <a:p>
          <a:endParaRPr lang="ru-RU" sz="1600" b="1">
            <a:latin typeface="Times New Roman" pitchFamily="18" charset="0"/>
            <a:cs typeface="Times New Roman" pitchFamily="18" charset="0"/>
          </a:endParaRPr>
        </a:p>
      </dgm:t>
    </dgm:pt>
    <dgm:pt modelId="{667351B3-6E32-48F2-A0D0-B5DDF0F6A929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Платежи при пользовании природными ресурсами</a:t>
          </a:r>
        </a:p>
        <a:p>
          <a:pPr>
            <a:spcAft>
              <a:spcPts val="0"/>
            </a:spcAft>
          </a:pP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1 663,8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FD6AEAF3-D6D9-457A-94EC-E16EAB12B5F2}" type="sibTrans" cxnId="{F41CD9CE-D2C4-4CFD-9B3C-AE631355D1EE}">
      <dgm:prSet/>
      <dgm:spPr/>
      <dgm:t>
        <a:bodyPr/>
        <a:lstStyle/>
        <a:p>
          <a:endParaRPr lang="ru-RU" sz="1600" b="1">
            <a:latin typeface="Times New Roman" pitchFamily="18" charset="0"/>
            <a:cs typeface="Times New Roman" pitchFamily="18" charset="0"/>
          </a:endParaRPr>
        </a:p>
      </dgm:t>
    </dgm:pt>
    <dgm:pt modelId="{9B27BFE6-303B-45F5-AECF-E7B5C1B58A34}" type="parTrans" cxnId="{F41CD9CE-D2C4-4CFD-9B3C-AE631355D1EE}">
      <dgm:prSet/>
      <dgm:spPr/>
      <dgm:t>
        <a:bodyPr/>
        <a:lstStyle/>
        <a:p>
          <a:endParaRPr lang="ru-RU" sz="1600" b="1">
            <a:latin typeface="Times New Roman" pitchFamily="18" charset="0"/>
            <a:cs typeface="Times New Roman" pitchFamily="18" charset="0"/>
          </a:endParaRPr>
        </a:p>
      </dgm:t>
    </dgm:pt>
    <dgm:pt modelId="{0D49395F-4C0C-4C3C-83E6-C7E4D30691C6}">
      <dgm:prSet custT="1"/>
      <dgm:spPr>
        <a:ln>
          <a:solidFill>
            <a:schemeClr val="accent4"/>
          </a:solidFill>
        </a:ln>
      </dgm:spPr>
      <dgm:t>
        <a:bodyPr/>
        <a:lstStyle/>
        <a:p>
          <a:pPr>
            <a:spcAft>
              <a:spcPts val="0"/>
            </a:spcAft>
          </a:pP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Доходы от использования имущества, находящегося в государственной и муниципальной собственности</a:t>
          </a:r>
        </a:p>
        <a:p>
          <a:pPr>
            <a:spcAft>
              <a:spcPts val="0"/>
            </a:spcAft>
          </a:pP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76 345,5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ED6E93A8-BFFD-4BBC-888D-3C064A67F9D7}" type="sibTrans" cxnId="{B7CB0115-9BD2-4863-8932-825AE13C1969}">
      <dgm:prSet/>
      <dgm:spPr/>
      <dgm:t>
        <a:bodyPr/>
        <a:lstStyle/>
        <a:p>
          <a:endParaRPr lang="ru-RU" sz="1600" b="1">
            <a:latin typeface="Times New Roman" pitchFamily="18" charset="0"/>
            <a:cs typeface="Times New Roman" pitchFamily="18" charset="0"/>
          </a:endParaRPr>
        </a:p>
      </dgm:t>
    </dgm:pt>
    <dgm:pt modelId="{22765788-E232-4E95-9DCF-AF99CE8B46F9}" type="parTrans" cxnId="{B7CB0115-9BD2-4863-8932-825AE13C1969}">
      <dgm:prSet/>
      <dgm:spPr>
        <a:ln>
          <a:solidFill>
            <a:schemeClr val="accent4"/>
          </a:solidFill>
        </a:ln>
      </dgm:spPr>
      <dgm:t>
        <a:bodyPr/>
        <a:lstStyle/>
        <a:p>
          <a:endParaRPr lang="ru-RU" sz="1600" b="1">
            <a:latin typeface="Times New Roman" pitchFamily="18" charset="0"/>
            <a:cs typeface="Times New Roman" pitchFamily="18" charset="0"/>
          </a:endParaRPr>
        </a:p>
      </dgm:t>
    </dgm:pt>
    <dgm:pt modelId="{2C9A87C0-B1FE-478E-A5A2-1C86BDA337C8}" type="pres">
      <dgm:prSet presAssocID="{E0AB2E90-9264-435C-B5CD-DB0E2F5DB0A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8632393-277D-45B9-976B-823C6C33F407}" type="pres">
      <dgm:prSet presAssocID="{072B5C5E-E064-4C87-AF84-EBA47A882F68}" presName="hierRoot1" presStyleCnt="0"/>
      <dgm:spPr/>
      <dgm:t>
        <a:bodyPr/>
        <a:lstStyle/>
        <a:p>
          <a:endParaRPr lang="ru-RU"/>
        </a:p>
      </dgm:t>
    </dgm:pt>
    <dgm:pt modelId="{D1496C2E-E9FA-4E5E-A0C6-732E4EC869B8}" type="pres">
      <dgm:prSet presAssocID="{072B5C5E-E064-4C87-AF84-EBA47A882F68}" presName="composite" presStyleCnt="0"/>
      <dgm:spPr/>
      <dgm:t>
        <a:bodyPr/>
        <a:lstStyle/>
        <a:p>
          <a:endParaRPr lang="ru-RU"/>
        </a:p>
      </dgm:t>
    </dgm:pt>
    <dgm:pt modelId="{102C0692-C6E3-40CA-AC0D-F0476EAEABAC}" type="pres">
      <dgm:prSet presAssocID="{072B5C5E-E064-4C87-AF84-EBA47A882F68}" presName="background" presStyleLbl="node0" presStyleIdx="0" presStyleCnt="1"/>
      <dgm:spPr/>
      <dgm:t>
        <a:bodyPr/>
        <a:lstStyle/>
        <a:p>
          <a:endParaRPr lang="ru-RU"/>
        </a:p>
      </dgm:t>
    </dgm:pt>
    <dgm:pt modelId="{2B8A3254-3701-48E5-A9D0-FECE1C51621B}" type="pres">
      <dgm:prSet presAssocID="{072B5C5E-E064-4C87-AF84-EBA47A882F68}" presName="text" presStyleLbl="fgAcc0" presStyleIdx="0" presStyleCnt="1" custScaleX="746637" custScaleY="1719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8B8762-1C57-468E-B297-4822DBCDB7F4}" type="pres">
      <dgm:prSet presAssocID="{072B5C5E-E064-4C87-AF84-EBA47A882F68}" presName="hierChild2" presStyleCnt="0"/>
      <dgm:spPr/>
      <dgm:t>
        <a:bodyPr/>
        <a:lstStyle/>
        <a:p>
          <a:endParaRPr lang="ru-RU"/>
        </a:p>
      </dgm:t>
    </dgm:pt>
    <dgm:pt modelId="{BE9C3BAD-6191-4493-B546-0E73C255DA48}" type="pres">
      <dgm:prSet presAssocID="{F91731FA-0638-4229-B371-44E727346793}" presName="Name10" presStyleLbl="parChTrans1D2" presStyleIdx="0" presStyleCnt="3" custSzX="3688041" custSzY="499296"/>
      <dgm:spPr/>
      <dgm:t>
        <a:bodyPr/>
        <a:lstStyle/>
        <a:p>
          <a:endParaRPr lang="ru-RU"/>
        </a:p>
      </dgm:t>
    </dgm:pt>
    <dgm:pt modelId="{7530DF1B-2890-4A1B-8CD8-80C3CD20BA61}" type="pres">
      <dgm:prSet presAssocID="{33F6D907-2CD2-44F4-B91E-F912DB5F83D0}" presName="hierRoot2" presStyleCnt="0"/>
      <dgm:spPr/>
      <dgm:t>
        <a:bodyPr/>
        <a:lstStyle/>
        <a:p>
          <a:endParaRPr lang="ru-RU"/>
        </a:p>
      </dgm:t>
    </dgm:pt>
    <dgm:pt modelId="{884286C0-1E70-49CF-80B4-8E92D05F360A}" type="pres">
      <dgm:prSet presAssocID="{33F6D907-2CD2-44F4-B91E-F912DB5F83D0}" presName="composite2" presStyleCnt="0"/>
      <dgm:spPr/>
      <dgm:t>
        <a:bodyPr/>
        <a:lstStyle/>
        <a:p>
          <a:endParaRPr lang="ru-RU"/>
        </a:p>
      </dgm:t>
    </dgm:pt>
    <dgm:pt modelId="{30AB9D9D-8AAE-40ED-AC25-871965484ABD}" type="pres">
      <dgm:prSet presAssocID="{33F6D907-2CD2-44F4-B91E-F912DB5F83D0}" presName="background2" presStyleLbl="node2" presStyleIdx="0" presStyleCnt="3"/>
      <dgm:spPr/>
      <dgm:t>
        <a:bodyPr/>
        <a:lstStyle/>
        <a:p>
          <a:endParaRPr lang="ru-RU"/>
        </a:p>
      </dgm:t>
    </dgm:pt>
    <dgm:pt modelId="{B499024E-75B0-48B2-B815-479F4E4CC2A7}" type="pres">
      <dgm:prSet presAssocID="{33F6D907-2CD2-44F4-B91E-F912DB5F83D0}" presName="text2" presStyleLbl="fgAcc2" presStyleIdx="0" presStyleCnt="3" custScaleX="482106" custScaleY="170319" custLinFactNeighborY="6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F56AE37-A422-416C-95A4-3B12C648DA20}" type="pres">
      <dgm:prSet presAssocID="{33F6D907-2CD2-44F4-B91E-F912DB5F83D0}" presName="hierChild3" presStyleCnt="0"/>
      <dgm:spPr/>
      <dgm:t>
        <a:bodyPr/>
        <a:lstStyle/>
        <a:p>
          <a:endParaRPr lang="ru-RU"/>
        </a:p>
      </dgm:t>
    </dgm:pt>
    <dgm:pt modelId="{BEB9F2F6-2226-4FCF-B828-69FF9BE8DBCF}" type="pres">
      <dgm:prSet presAssocID="{129C7DD4-12C1-4F93-9269-A3D13E0B9854}" presName="Name17" presStyleLbl="parChTrans1D3" presStyleIdx="0" presStyleCnt="2" custSzX="119851" custSzY="484963"/>
      <dgm:spPr/>
      <dgm:t>
        <a:bodyPr/>
        <a:lstStyle/>
        <a:p>
          <a:endParaRPr lang="ru-RU"/>
        </a:p>
      </dgm:t>
    </dgm:pt>
    <dgm:pt modelId="{FB382195-966F-481E-9B31-51BA7C3936FC}" type="pres">
      <dgm:prSet presAssocID="{31939767-3C8B-4E07-95F5-CD49D9EB1015}" presName="hierRoot3" presStyleCnt="0"/>
      <dgm:spPr/>
      <dgm:t>
        <a:bodyPr/>
        <a:lstStyle/>
        <a:p>
          <a:endParaRPr lang="ru-RU"/>
        </a:p>
      </dgm:t>
    </dgm:pt>
    <dgm:pt modelId="{B62F97DB-CEA3-4F11-B5B4-520DBBB146E5}" type="pres">
      <dgm:prSet presAssocID="{31939767-3C8B-4E07-95F5-CD49D9EB1015}" presName="composite3" presStyleCnt="0"/>
      <dgm:spPr/>
      <dgm:t>
        <a:bodyPr/>
        <a:lstStyle/>
        <a:p>
          <a:endParaRPr lang="ru-RU"/>
        </a:p>
      </dgm:t>
    </dgm:pt>
    <dgm:pt modelId="{EC1DBE48-CEAD-4B5A-8B94-2324FB25838C}" type="pres">
      <dgm:prSet presAssocID="{31939767-3C8B-4E07-95F5-CD49D9EB1015}" presName="background3" presStyleLbl="node3" presStyleIdx="0" presStyleCnt="2"/>
      <dgm:spPr>
        <a:solidFill>
          <a:schemeClr val="accent4"/>
        </a:solidFill>
      </dgm:spPr>
      <dgm:t>
        <a:bodyPr/>
        <a:lstStyle/>
        <a:p>
          <a:endParaRPr lang="ru-RU"/>
        </a:p>
      </dgm:t>
    </dgm:pt>
    <dgm:pt modelId="{C582F3CB-573D-4A69-AE96-4315E4E7BE09}" type="pres">
      <dgm:prSet presAssocID="{31939767-3C8B-4E07-95F5-CD49D9EB1015}" presName="text3" presStyleLbl="fgAcc3" presStyleIdx="0" presStyleCnt="2" custScaleX="482106" custScaleY="1703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E11FC7-6667-44E9-B167-126BF55D8AED}" type="pres">
      <dgm:prSet presAssocID="{31939767-3C8B-4E07-95F5-CD49D9EB1015}" presName="hierChild4" presStyleCnt="0"/>
      <dgm:spPr/>
      <dgm:t>
        <a:bodyPr/>
        <a:lstStyle/>
        <a:p>
          <a:endParaRPr lang="ru-RU"/>
        </a:p>
      </dgm:t>
    </dgm:pt>
    <dgm:pt modelId="{982BFE0B-E9E7-4025-86C4-C306F8CDEDA6}" type="pres">
      <dgm:prSet presAssocID="{20BF7463-5E16-46C5-8B10-F9183235EA56}" presName="Name23" presStyleLbl="parChTrans1D4" presStyleIdx="0" presStyleCnt="8" custSzX="119851" custSzY="492129"/>
      <dgm:spPr/>
      <dgm:t>
        <a:bodyPr/>
        <a:lstStyle/>
        <a:p>
          <a:endParaRPr lang="ru-RU"/>
        </a:p>
      </dgm:t>
    </dgm:pt>
    <dgm:pt modelId="{44D8406D-B33C-47B8-8B02-439E089F2C11}" type="pres">
      <dgm:prSet presAssocID="{73D4980C-5162-4980-9566-92BD89E863D5}" presName="hierRoot4" presStyleCnt="0"/>
      <dgm:spPr/>
      <dgm:t>
        <a:bodyPr/>
        <a:lstStyle/>
        <a:p>
          <a:endParaRPr lang="ru-RU"/>
        </a:p>
      </dgm:t>
    </dgm:pt>
    <dgm:pt modelId="{3A1364C5-EA55-4FB2-8EA1-FD7CC7A0B7DD}" type="pres">
      <dgm:prSet presAssocID="{73D4980C-5162-4980-9566-92BD89E863D5}" presName="composite4" presStyleCnt="0"/>
      <dgm:spPr/>
      <dgm:t>
        <a:bodyPr/>
        <a:lstStyle/>
        <a:p>
          <a:endParaRPr lang="ru-RU"/>
        </a:p>
      </dgm:t>
    </dgm:pt>
    <dgm:pt modelId="{09A1FD72-2D11-4CB7-B105-507C0F041935}" type="pres">
      <dgm:prSet presAssocID="{73D4980C-5162-4980-9566-92BD89E863D5}" presName="background4" presStyleLbl="node4" presStyleIdx="0" presStyleCnt="8"/>
      <dgm:spPr/>
      <dgm:t>
        <a:bodyPr/>
        <a:lstStyle/>
        <a:p>
          <a:endParaRPr lang="ru-RU"/>
        </a:p>
      </dgm:t>
    </dgm:pt>
    <dgm:pt modelId="{6AA2EFB9-D404-4FCB-9CCB-1F24EFD7B2D3}" type="pres">
      <dgm:prSet presAssocID="{73D4980C-5162-4980-9566-92BD89E863D5}" presName="text4" presStyleLbl="fgAcc4" presStyleIdx="0" presStyleCnt="8" custScaleX="482106" custScaleY="1703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4DFAA4E-6A0F-4C89-80C4-223E35502E11}" type="pres">
      <dgm:prSet presAssocID="{73D4980C-5162-4980-9566-92BD89E863D5}" presName="hierChild5" presStyleCnt="0"/>
      <dgm:spPr/>
      <dgm:t>
        <a:bodyPr/>
        <a:lstStyle/>
        <a:p>
          <a:endParaRPr lang="ru-RU"/>
        </a:p>
      </dgm:t>
    </dgm:pt>
    <dgm:pt modelId="{6BAB2D3E-A586-493F-B4F1-69B6C7D6C42A}" type="pres">
      <dgm:prSet presAssocID="{2A4AA1EA-C870-4F27-98D5-00092D0D63E5}" presName="Name23" presStyleLbl="parChTrans1D4" presStyleIdx="1" presStyleCnt="8" custSzX="119851" custSzY="492129"/>
      <dgm:spPr/>
      <dgm:t>
        <a:bodyPr/>
        <a:lstStyle/>
        <a:p>
          <a:endParaRPr lang="ru-RU"/>
        </a:p>
      </dgm:t>
    </dgm:pt>
    <dgm:pt modelId="{07567BBB-8E8C-4889-9FCB-25356E6DFA07}" type="pres">
      <dgm:prSet presAssocID="{066757F4-CADE-4D95-9488-0D7BD1BA310B}" presName="hierRoot4" presStyleCnt="0"/>
      <dgm:spPr/>
      <dgm:t>
        <a:bodyPr/>
        <a:lstStyle/>
        <a:p>
          <a:endParaRPr lang="ru-RU"/>
        </a:p>
      </dgm:t>
    </dgm:pt>
    <dgm:pt modelId="{DB81DA98-9D24-4AD3-AACB-A4B1F83A15E9}" type="pres">
      <dgm:prSet presAssocID="{066757F4-CADE-4D95-9488-0D7BD1BA310B}" presName="composite4" presStyleCnt="0"/>
      <dgm:spPr/>
      <dgm:t>
        <a:bodyPr/>
        <a:lstStyle/>
        <a:p>
          <a:endParaRPr lang="ru-RU"/>
        </a:p>
      </dgm:t>
    </dgm:pt>
    <dgm:pt modelId="{FB9A9722-78B2-481E-B2BC-4D89F4DF1631}" type="pres">
      <dgm:prSet presAssocID="{066757F4-CADE-4D95-9488-0D7BD1BA310B}" presName="background4" presStyleLbl="node4" presStyleIdx="1" presStyleCnt="8"/>
      <dgm:spPr/>
      <dgm:t>
        <a:bodyPr/>
        <a:lstStyle/>
        <a:p>
          <a:endParaRPr lang="ru-RU"/>
        </a:p>
      </dgm:t>
    </dgm:pt>
    <dgm:pt modelId="{AA9E67CF-4975-473B-8CBD-2B69264EB15E}" type="pres">
      <dgm:prSet presAssocID="{066757F4-CADE-4D95-9488-0D7BD1BA310B}" presName="text4" presStyleLbl="fgAcc4" presStyleIdx="1" presStyleCnt="8" custScaleX="482106" custScaleY="1703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B027750-C7A4-4345-8EC5-3B29FC2BD634}" type="pres">
      <dgm:prSet presAssocID="{066757F4-CADE-4D95-9488-0D7BD1BA310B}" presName="hierChild5" presStyleCnt="0"/>
      <dgm:spPr/>
      <dgm:t>
        <a:bodyPr/>
        <a:lstStyle/>
        <a:p>
          <a:endParaRPr lang="ru-RU"/>
        </a:p>
      </dgm:t>
    </dgm:pt>
    <dgm:pt modelId="{7B449B4D-582C-45D2-A175-746E4340374E}" type="pres">
      <dgm:prSet presAssocID="{77686FFE-2FDD-4AA1-B54F-53E96639469A}" presName="Name23" presStyleLbl="parChTrans1D4" presStyleIdx="2" presStyleCnt="8" custSzX="119851" custSzY="492129"/>
      <dgm:spPr/>
      <dgm:t>
        <a:bodyPr/>
        <a:lstStyle/>
        <a:p>
          <a:endParaRPr lang="ru-RU"/>
        </a:p>
      </dgm:t>
    </dgm:pt>
    <dgm:pt modelId="{F52F60F9-68CF-465F-9A1B-F418F208283A}" type="pres">
      <dgm:prSet presAssocID="{4381D869-F6AA-46D3-A4CA-46A2B905AB9F}" presName="hierRoot4" presStyleCnt="0"/>
      <dgm:spPr/>
      <dgm:t>
        <a:bodyPr/>
        <a:lstStyle/>
        <a:p>
          <a:endParaRPr lang="ru-RU"/>
        </a:p>
      </dgm:t>
    </dgm:pt>
    <dgm:pt modelId="{8A28C82A-2C74-431C-BF18-7FA623A55841}" type="pres">
      <dgm:prSet presAssocID="{4381D869-F6AA-46D3-A4CA-46A2B905AB9F}" presName="composite4" presStyleCnt="0"/>
      <dgm:spPr/>
      <dgm:t>
        <a:bodyPr/>
        <a:lstStyle/>
        <a:p>
          <a:endParaRPr lang="ru-RU"/>
        </a:p>
      </dgm:t>
    </dgm:pt>
    <dgm:pt modelId="{0D738464-A835-4B91-8BBE-134E4E6D575E}" type="pres">
      <dgm:prSet presAssocID="{4381D869-F6AA-46D3-A4CA-46A2B905AB9F}" presName="background4" presStyleLbl="node4" presStyleIdx="2" presStyleCnt="8"/>
      <dgm:spPr/>
      <dgm:t>
        <a:bodyPr/>
        <a:lstStyle/>
        <a:p>
          <a:endParaRPr lang="ru-RU"/>
        </a:p>
      </dgm:t>
    </dgm:pt>
    <dgm:pt modelId="{F5B5984F-5F22-43CB-8C8D-F2CD696169A3}" type="pres">
      <dgm:prSet presAssocID="{4381D869-F6AA-46D3-A4CA-46A2B905AB9F}" presName="text4" presStyleLbl="fgAcc4" presStyleIdx="2" presStyleCnt="8" custScaleX="482106" custScaleY="1703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FBE203A-487F-459B-A16C-5C34808E7A55}" type="pres">
      <dgm:prSet presAssocID="{4381D869-F6AA-46D3-A4CA-46A2B905AB9F}" presName="hierChild5" presStyleCnt="0"/>
      <dgm:spPr/>
      <dgm:t>
        <a:bodyPr/>
        <a:lstStyle/>
        <a:p>
          <a:endParaRPr lang="ru-RU"/>
        </a:p>
      </dgm:t>
    </dgm:pt>
    <dgm:pt modelId="{257EA9A0-7E10-4FAC-B145-3C53C0A56F1B}" type="pres">
      <dgm:prSet presAssocID="{3405C3F5-2050-40DB-8190-AB482BB81219}" presName="Name23" presStyleLbl="parChTrans1D4" presStyleIdx="3" presStyleCnt="8" custSzX="119851" custSzY="492129"/>
      <dgm:spPr/>
      <dgm:t>
        <a:bodyPr/>
        <a:lstStyle/>
        <a:p>
          <a:endParaRPr lang="ru-RU"/>
        </a:p>
      </dgm:t>
    </dgm:pt>
    <dgm:pt modelId="{DA14171C-D250-42F4-96DD-01F5BC14D8C2}" type="pres">
      <dgm:prSet presAssocID="{BFEF7505-8135-4533-9221-29B635EA41DB}" presName="hierRoot4" presStyleCnt="0"/>
      <dgm:spPr/>
      <dgm:t>
        <a:bodyPr/>
        <a:lstStyle/>
        <a:p>
          <a:endParaRPr lang="ru-RU"/>
        </a:p>
      </dgm:t>
    </dgm:pt>
    <dgm:pt modelId="{565DCED7-8DC0-4AF8-828B-FFE9A2BA4316}" type="pres">
      <dgm:prSet presAssocID="{BFEF7505-8135-4533-9221-29B635EA41DB}" presName="composite4" presStyleCnt="0"/>
      <dgm:spPr/>
      <dgm:t>
        <a:bodyPr/>
        <a:lstStyle/>
        <a:p>
          <a:endParaRPr lang="ru-RU"/>
        </a:p>
      </dgm:t>
    </dgm:pt>
    <dgm:pt modelId="{7D9EF5CD-2C19-4610-871B-50122BC4DD2E}" type="pres">
      <dgm:prSet presAssocID="{BFEF7505-8135-4533-9221-29B635EA41DB}" presName="background4" presStyleLbl="node4" presStyleIdx="3" presStyleCnt="8"/>
      <dgm:spPr/>
      <dgm:t>
        <a:bodyPr/>
        <a:lstStyle/>
        <a:p>
          <a:endParaRPr lang="ru-RU"/>
        </a:p>
      </dgm:t>
    </dgm:pt>
    <dgm:pt modelId="{F022F331-027E-439A-BAEE-CE7423BB4F69}" type="pres">
      <dgm:prSet presAssocID="{BFEF7505-8135-4533-9221-29B635EA41DB}" presName="text4" presStyleLbl="fgAcc4" presStyleIdx="3" presStyleCnt="8" custScaleX="482106" custScaleY="1703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9A705C-03DE-401D-B4A8-D3CCCDBBAA87}" type="pres">
      <dgm:prSet presAssocID="{BFEF7505-8135-4533-9221-29B635EA41DB}" presName="hierChild5" presStyleCnt="0"/>
      <dgm:spPr/>
      <dgm:t>
        <a:bodyPr/>
        <a:lstStyle/>
        <a:p>
          <a:endParaRPr lang="ru-RU"/>
        </a:p>
      </dgm:t>
    </dgm:pt>
    <dgm:pt modelId="{2F9D3F47-57F2-43A3-A058-C397D5756640}" type="pres">
      <dgm:prSet presAssocID="{971D5E63-CAC8-41E0-90C6-72C436086FE8}" presName="Name10" presStyleLbl="parChTrans1D2" presStyleIdx="1" presStyleCnt="3" custSzX="119851" custSzY="492129"/>
      <dgm:spPr/>
      <dgm:t>
        <a:bodyPr/>
        <a:lstStyle/>
        <a:p>
          <a:endParaRPr lang="ru-RU"/>
        </a:p>
      </dgm:t>
    </dgm:pt>
    <dgm:pt modelId="{5EAB8DB4-6BB5-43CD-A304-8168353831D0}" type="pres">
      <dgm:prSet presAssocID="{04E9F48D-8500-4E1D-A8B4-9422D069204C}" presName="hierRoot2" presStyleCnt="0"/>
      <dgm:spPr/>
      <dgm:t>
        <a:bodyPr/>
        <a:lstStyle/>
        <a:p>
          <a:endParaRPr lang="ru-RU"/>
        </a:p>
      </dgm:t>
    </dgm:pt>
    <dgm:pt modelId="{0AA95C43-6992-4CC9-90E2-AE3D0C76EF40}" type="pres">
      <dgm:prSet presAssocID="{04E9F48D-8500-4E1D-A8B4-9422D069204C}" presName="composite2" presStyleCnt="0"/>
      <dgm:spPr/>
      <dgm:t>
        <a:bodyPr/>
        <a:lstStyle/>
        <a:p>
          <a:endParaRPr lang="ru-RU"/>
        </a:p>
      </dgm:t>
    </dgm:pt>
    <dgm:pt modelId="{357F3013-BDAD-4DB7-896F-F8EB9A646C14}" type="pres">
      <dgm:prSet presAssocID="{04E9F48D-8500-4E1D-A8B4-9422D069204C}" presName="background2" presStyleLbl="node2" presStyleIdx="1" presStyleCnt="3"/>
      <dgm:spPr/>
      <dgm:t>
        <a:bodyPr/>
        <a:lstStyle/>
        <a:p>
          <a:endParaRPr lang="ru-RU"/>
        </a:p>
      </dgm:t>
    </dgm:pt>
    <dgm:pt modelId="{BBE9108B-092E-4A32-B1DF-101D3D09B3FD}" type="pres">
      <dgm:prSet presAssocID="{04E9F48D-8500-4E1D-A8B4-9422D069204C}" presName="text2" presStyleLbl="fgAcc2" presStyleIdx="1" presStyleCnt="3" custScaleX="482106" custScaleY="1703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1757B2-9248-444F-B86E-761FC542F1C7}" type="pres">
      <dgm:prSet presAssocID="{04E9F48D-8500-4E1D-A8B4-9422D069204C}" presName="hierChild3" presStyleCnt="0"/>
      <dgm:spPr/>
      <dgm:t>
        <a:bodyPr/>
        <a:lstStyle/>
        <a:p>
          <a:endParaRPr lang="ru-RU"/>
        </a:p>
      </dgm:t>
    </dgm:pt>
    <dgm:pt modelId="{15402D7F-7B95-40E4-841D-F32E69FCAFCC}" type="pres">
      <dgm:prSet presAssocID="{22765788-E232-4E95-9DCF-AF99CE8B46F9}" presName="Name17" presStyleLbl="parChTrans1D3" presStyleIdx="1" presStyleCnt="2" custSzX="119851" custSzY="492129"/>
      <dgm:spPr/>
      <dgm:t>
        <a:bodyPr/>
        <a:lstStyle/>
        <a:p>
          <a:endParaRPr lang="ru-RU"/>
        </a:p>
      </dgm:t>
    </dgm:pt>
    <dgm:pt modelId="{CFA7D389-195A-425D-A5A3-63A838AF98F7}" type="pres">
      <dgm:prSet presAssocID="{0D49395F-4C0C-4C3C-83E6-C7E4D30691C6}" presName="hierRoot3" presStyleCnt="0"/>
      <dgm:spPr/>
      <dgm:t>
        <a:bodyPr/>
        <a:lstStyle/>
        <a:p>
          <a:endParaRPr lang="ru-RU"/>
        </a:p>
      </dgm:t>
    </dgm:pt>
    <dgm:pt modelId="{FD66958A-6E99-46F2-92CA-B0AB00F5B20E}" type="pres">
      <dgm:prSet presAssocID="{0D49395F-4C0C-4C3C-83E6-C7E4D30691C6}" presName="composite3" presStyleCnt="0"/>
      <dgm:spPr/>
      <dgm:t>
        <a:bodyPr/>
        <a:lstStyle/>
        <a:p>
          <a:endParaRPr lang="ru-RU"/>
        </a:p>
      </dgm:t>
    </dgm:pt>
    <dgm:pt modelId="{DD94D382-72A4-4E9B-8C35-0EF6D0FF60FD}" type="pres">
      <dgm:prSet presAssocID="{0D49395F-4C0C-4C3C-83E6-C7E4D30691C6}" presName="background3" presStyleLbl="node3" presStyleIdx="1" presStyleCnt="2"/>
      <dgm:spPr>
        <a:solidFill>
          <a:schemeClr val="accent4"/>
        </a:solidFill>
      </dgm:spPr>
      <dgm:t>
        <a:bodyPr/>
        <a:lstStyle/>
        <a:p>
          <a:endParaRPr lang="ru-RU"/>
        </a:p>
      </dgm:t>
    </dgm:pt>
    <dgm:pt modelId="{92C40524-0512-4158-9832-F99B308E8DB5}" type="pres">
      <dgm:prSet presAssocID="{0D49395F-4C0C-4C3C-83E6-C7E4D30691C6}" presName="text3" presStyleLbl="fgAcc3" presStyleIdx="1" presStyleCnt="2" custScaleX="482106" custScaleY="1703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1C99B73-7B5F-4BDC-9270-8DC4ECD23495}" type="pres">
      <dgm:prSet presAssocID="{0D49395F-4C0C-4C3C-83E6-C7E4D30691C6}" presName="hierChild4" presStyleCnt="0"/>
      <dgm:spPr/>
      <dgm:t>
        <a:bodyPr/>
        <a:lstStyle/>
        <a:p>
          <a:endParaRPr lang="ru-RU"/>
        </a:p>
      </dgm:t>
    </dgm:pt>
    <dgm:pt modelId="{846D0D6E-A56C-4C6C-810E-A070FFEAFB1F}" type="pres">
      <dgm:prSet presAssocID="{9B27BFE6-303B-45F5-AECF-E7B5C1B58A34}" presName="Name23" presStyleLbl="parChTrans1D4" presStyleIdx="4" presStyleCnt="8" custSzX="119851" custSzY="492129"/>
      <dgm:spPr/>
      <dgm:t>
        <a:bodyPr/>
        <a:lstStyle/>
        <a:p>
          <a:endParaRPr lang="ru-RU"/>
        </a:p>
      </dgm:t>
    </dgm:pt>
    <dgm:pt modelId="{81A75356-EB4A-4D98-B7E8-BE13ADFFF6D9}" type="pres">
      <dgm:prSet presAssocID="{667351B3-6E32-48F2-A0D0-B5DDF0F6A929}" presName="hierRoot4" presStyleCnt="0"/>
      <dgm:spPr/>
      <dgm:t>
        <a:bodyPr/>
        <a:lstStyle/>
        <a:p>
          <a:endParaRPr lang="ru-RU"/>
        </a:p>
      </dgm:t>
    </dgm:pt>
    <dgm:pt modelId="{EFA86141-D2F1-42F1-8F13-E578CC0D7DED}" type="pres">
      <dgm:prSet presAssocID="{667351B3-6E32-48F2-A0D0-B5DDF0F6A929}" presName="composite4" presStyleCnt="0"/>
      <dgm:spPr/>
      <dgm:t>
        <a:bodyPr/>
        <a:lstStyle/>
        <a:p>
          <a:endParaRPr lang="ru-RU"/>
        </a:p>
      </dgm:t>
    </dgm:pt>
    <dgm:pt modelId="{420671E9-B15E-4953-826D-2F190BB05964}" type="pres">
      <dgm:prSet presAssocID="{667351B3-6E32-48F2-A0D0-B5DDF0F6A929}" presName="background4" presStyleLbl="node4" presStyleIdx="4" presStyleCnt="8"/>
      <dgm:spPr/>
      <dgm:t>
        <a:bodyPr/>
        <a:lstStyle/>
        <a:p>
          <a:endParaRPr lang="ru-RU"/>
        </a:p>
      </dgm:t>
    </dgm:pt>
    <dgm:pt modelId="{CCFBFEC3-C04F-4A1B-91B7-3ED257592680}" type="pres">
      <dgm:prSet presAssocID="{667351B3-6E32-48F2-A0D0-B5DDF0F6A929}" presName="text4" presStyleLbl="fgAcc4" presStyleIdx="4" presStyleCnt="8" custScaleX="482106" custScaleY="1703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B75E1E-195A-4C3C-9853-3E86C42EF1D8}" type="pres">
      <dgm:prSet presAssocID="{667351B3-6E32-48F2-A0D0-B5DDF0F6A929}" presName="hierChild5" presStyleCnt="0"/>
      <dgm:spPr/>
      <dgm:t>
        <a:bodyPr/>
        <a:lstStyle/>
        <a:p>
          <a:endParaRPr lang="ru-RU"/>
        </a:p>
      </dgm:t>
    </dgm:pt>
    <dgm:pt modelId="{D5E405DF-766E-47F5-984B-338FC3077DFD}" type="pres">
      <dgm:prSet presAssocID="{582CEF47-D9EC-4678-96CC-3D53620088DB}" presName="Name23" presStyleLbl="parChTrans1D4" presStyleIdx="5" presStyleCnt="8" custSzX="119851" custSzY="492129"/>
      <dgm:spPr/>
      <dgm:t>
        <a:bodyPr/>
        <a:lstStyle/>
        <a:p>
          <a:endParaRPr lang="ru-RU"/>
        </a:p>
      </dgm:t>
    </dgm:pt>
    <dgm:pt modelId="{63E6D2C1-2FB1-41FB-90BC-99740F89D40A}" type="pres">
      <dgm:prSet presAssocID="{5321A658-E8FE-426D-943F-AD7833364DA2}" presName="hierRoot4" presStyleCnt="0"/>
      <dgm:spPr/>
      <dgm:t>
        <a:bodyPr/>
        <a:lstStyle/>
        <a:p>
          <a:endParaRPr lang="ru-RU"/>
        </a:p>
      </dgm:t>
    </dgm:pt>
    <dgm:pt modelId="{BA8EA9BA-3A94-4275-8EE7-924BD7E9A6D2}" type="pres">
      <dgm:prSet presAssocID="{5321A658-E8FE-426D-943F-AD7833364DA2}" presName="composite4" presStyleCnt="0"/>
      <dgm:spPr/>
      <dgm:t>
        <a:bodyPr/>
        <a:lstStyle/>
        <a:p>
          <a:endParaRPr lang="ru-RU"/>
        </a:p>
      </dgm:t>
    </dgm:pt>
    <dgm:pt modelId="{CE65C198-24B4-4088-A241-DEB06C8D8478}" type="pres">
      <dgm:prSet presAssocID="{5321A658-E8FE-426D-943F-AD7833364DA2}" presName="background4" presStyleLbl="node4" presStyleIdx="5" presStyleCnt="8"/>
      <dgm:spPr/>
      <dgm:t>
        <a:bodyPr/>
        <a:lstStyle/>
        <a:p>
          <a:endParaRPr lang="ru-RU"/>
        </a:p>
      </dgm:t>
    </dgm:pt>
    <dgm:pt modelId="{2E48F99C-E1FF-43B4-B3D3-D6C5EB719ACB}" type="pres">
      <dgm:prSet presAssocID="{5321A658-E8FE-426D-943F-AD7833364DA2}" presName="text4" presStyleLbl="fgAcc4" presStyleIdx="5" presStyleCnt="8" custScaleX="482106" custScaleY="1703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194F89-FA6F-4C86-8C5A-073661A00491}" type="pres">
      <dgm:prSet presAssocID="{5321A658-E8FE-426D-943F-AD7833364DA2}" presName="hierChild5" presStyleCnt="0"/>
      <dgm:spPr/>
      <dgm:t>
        <a:bodyPr/>
        <a:lstStyle/>
        <a:p>
          <a:endParaRPr lang="ru-RU"/>
        </a:p>
      </dgm:t>
    </dgm:pt>
    <dgm:pt modelId="{6F669E0F-F4FB-41E4-B18B-02FCDBCF7DF1}" type="pres">
      <dgm:prSet presAssocID="{7F317863-303F-4796-BF35-5CFA827E26DA}" presName="Name23" presStyleLbl="parChTrans1D4" presStyleIdx="6" presStyleCnt="8" custSzX="119851" custSzY="492129"/>
      <dgm:spPr/>
      <dgm:t>
        <a:bodyPr/>
        <a:lstStyle/>
        <a:p>
          <a:endParaRPr lang="ru-RU"/>
        </a:p>
      </dgm:t>
    </dgm:pt>
    <dgm:pt modelId="{62A9B6AE-F88D-4B85-AC1A-4D6A0765214A}" type="pres">
      <dgm:prSet presAssocID="{2DBCD45D-A9EC-44A5-B8CE-798F85598D53}" presName="hierRoot4" presStyleCnt="0"/>
      <dgm:spPr/>
      <dgm:t>
        <a:bodyPr/>
        <a:lstStyle/>
        <a:p>
          <a:endParaRPr lang="ru-RU"/>
        </a:p>
      </dgm:t>
    </dgm:pt>
    <dgm:pt modelId="{6C7C9DB2-C45B-42C0-BB0B-EA08B3F76D48}" type="pres">
      <dgm:prSet presAssocID="{2DBCD45D-A9EC-44A5-B8CE-798F85598D53}" presName="composite4" presStyleCnt="0"/>
      <dgm:spPr/>
      <dgm:t>
        <a:bodyPr/>
        <a:lstStyle/>
        <a:p>
          <a:endParaRPr lang="ru-RU"/>
        </a:p>
      </dgm:t>
    </dgm:pt>
    <dgm:pt modelId="{367DACA6-AB54-4AB4-B972-96B38A73EFD0}" type="pres">
      <dgm:prSet presAssocID="{2DBCD45D-A9EC-44A5-B8CE-798F85598D53}" presName="background4" presStyleLbl="node4" presStyleIdx="6" presStyleCnt="8"/>
      <dgm:spPr/>
      <dgm:t>
        <a:bodyPr/>
        <a:lstStyle/>
        <a:p>
          <a:endParaRPr lang="ru-RU"/>
        </a:p>
      </dgm:t>
    </dgm:pt>
    <dgm:pt modelId="{B53142F1-4FCA-4F7F-A025-F1C42E10FD7F}" type="pres">
      <dgm:prSet presAssocID="{2DBCD45D-A9EC-44A5-B8CE-798F85598D53}" presName="text4" presStyleLbl="fgAcc4" presStyleIdx="6" presStyleCnt="8" custScaleX="482106" custScaleY="1703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D71B6E9-E577-4B72-A038-47C83257DBDA}" type="pres">
      <dgm:prSet presAssocID="{2DBCD45D-A9EC-44A5-B8CE-798F85598D53}" presName="hierChild5" presStyleCnt="0"/>
      <dgm:spPr/>
      <dgm:t>
        <a:bodyPr/>
        <a:lstStyle/>
        <a:p>
          <a:endParaRPr lang="ru-RU"/>
        </a:p>
      </dgm:t>
    </dgm:pt>
    <dgm:pt modelId="{EC391F46-8078-466F-9E38-07963B46D785}" type="pres">
      <dgm:prSet presAssocID="{E74886F1-C8B2-42F0-8266-3D326AA1E2BD}" presName="Name23" presStyleLbl="parChTrans1D4" presStyleIdx="7" presStyleCnt="8" custSzX="119851" custSzY="492129"/>
      <dgm:spPr/>
      <dgm:t>
        <a:bodyPr/>
        <a:lstStyle/>
        <a:p>
          <a:endParaRPr lang="ru-RU"/>
        </a:p>
      </dgm:t>
    </dgm:pt>
    <dgm:pt modelId="{B3ADAB04-5C74-4547-B161-802E83669251}" type="pres">
      <dgm:prSet presAssocID="{2A180EFC-6B21-465E-A88C-CD9E244C9E8A}" presName="hierRoot4" presStyleCnt="0"/>
      <dgm:spPr/>
      <dgm:t>
        <a:bodyPr/>
        <a:lstStyle/>
        <a:p>
          <a:endParaRPr lang="ru-RU"/>
        </a:p>
      </dgm:t>
    </dgm:pt>
    <dgm:pt modelId="{3F436250-DEAB-4E74-AC44-F27BC43E1768}" type="pres">
      <dgm:prSet presAssocID="{2A180EFC-6B21-465E-A88C-CD9E244C9E8A}" presName="composite4" presStyleCnt="0"/>
      <dgm:spPr/>
      <dgm:t>
        <a:bodyPr/>
        <a:lstStyle/>
        <a:p>
          <a:endParaRPr lang="ru-RU"/>
        </a:p>
      </dgm:t>
    </dgm:pt>
    <dgm:pt modelId="{13A4BFC3-9973-447E-B90E-F761FEC8E8EB}" type="pres">
      <dgm:prSet presAssocID="{2A180EFC-6B21-465E-A88C-CD9E244C9E8A}" presName="background4" presStyleLbl="node4" presStyleIdx="7" presStyleCnt="8"/>
      <dgm:spPr/>
      <dgm:t>
        <a:bodyPr/>
        <a:lstStyle/>
        <a:p>
          <a:endParaRPr lang="ru-RU"/>
        </a:p>
      </dgm:t>
    </dgm:pt>
    <dgm:pt modelId="{D71E1E7F-7790-4315-B94A-9BF55EA65C8E}" type="pres">
      <dgm:prSet presAssocID="{2A180EFC-6B21-465E-A88C-CD9E244C9E8A}" presName="text4" presStyleLbl="fgAcc4" presStyleIdx="7" presStyleCnt="8" custScaleX="482106" custScaleY="1703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9C1BC0-E66C-4AC2-B831-94EE55C6B709}" type="pres">
      <dgm:prSet presAssocID="{2A180EFC-6B21-465E-A88C-CD9E244C9E8A}" presName="hierChild5" presStyleCnt="0"/>
      <dgm:spPr/>
      <dgm:t>
        <a:bodyPr/>
        <a:lstStyle/>
        <a:p>
          <a:endParaRPr lang="ru-RU"/>
        </a:p>
      </dgm:t>
    </dgm:pt>
    <dgm:pt modelId="{1735BAC3-9D16-418A-8294-D125C0DF47CE}" type="pres">
      <dgm:prSet presAssocID="{80573E11-AD84-4C36-8637-02EC4EE9CE2E}" presName="Name10" presStyleLbl="parChTrans1D2" presStyleIdx="2" presStyleCnt="3" custSzX="3688041" custSzY="492129"/>
      <dgm:spPr/>
      <dgm:t>
        <a:bodyPr/>
        <a:lstStyle/>
        <a:p>
          <a:endParaRPr lang="ru-RU"/>
        </a:p>
      </dgm:t>
    </dgm:pt>
    <dgm:pt modelId="{2CBCBC55-6A1A-4A34-A0B8-FD706AA10452}" type="pres">
      <dgm:prSet presAssocID="{A933212A-2656-4BC2-8806-80FD0EAA6E60}" presName="hierRoot2" presStyleCnt="0"/>
      <dgm:spPr/>
      <dgm:t>
        <a:bodyPr/>
        <a:lstStyle/>
        <a:p>
          <a:endParaRPr lang="ru-RU"/>
        </a:p>
      </dgm:t>
    </dgm:pt>
    <dgm:pt modelId="{9C154165-646C-4D34-A63C-534B4C5D52AA}" type="pres">
      <dgm:prSet presAssocID="{A933212A-2656-4BC2-8806-80FD0EAA6E60}" presName="composite2" presStyleCnt="0"/>
      <dgm:spPr/>
      <dgm:t>
        <a:bodyPr/>
        <a:lstStyle/>
        <a:p>
          <a:endParaRPr lang="ru-RU"/>
        </a:p>
      </dgm:t>
    </dgm:pt>
    <dgm:pt modelId="{91B83290-3389-4994-B68E-503EF4FFE430}" type="pres">
      <dgm:prSet presAssocID="{A933212A-2656-4BC2-8806-80FD0EAA6E60}" presName="background2" presStyleLbl="node2" presStyleIdx="2" presStyleCnt="3"/>
      <dgm:spPr/>
      <dgm:t>
        <a:bodyPr/>
        <a:lstStyle/>
        <a:p>
          <a:endParaRPr lang="ru-RU"/>
        </a:p>
      </dgm:t>
    </dgm:pt>
    <dgm:pt modelId="{8B8FF973-621A-48BF-99E1-D31D771E6478}" type="pres">
      <dgm:prSet presAssocID="{A933212A-2656-4BC2-8806-80FD0EAA6E60}" presName="text2" presStyleLbl="fgAcc2" presStyleIdx="2" presStyleCnt="3" custScaleX="482106" custScaleY="1703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B8F1122-FFFE-4B45-A747-D918BBEF8519}" type="pres">
      <dgm:prSet presAssocID="{A933212A-2656-4BC2-8806-80FD0EAA6E60}" presName="hierChild3" presStyleCnt="0"/>
      <dgm:spPr/>
      <dgm:t>
        <a:bodyPr/>
        <a:lstStyle/>
        <a:p>
          <a:endParaRPr lang="ru-RU"/>
        </a:p>
      </dgm:t>
    </dgm:pt>
  </dgm:ptLst>
  <dgm:cxnLst>
    <dgm:cxn modelId="{FD06524F-FCFE-49C6-AE37-730D7E1F5EDC}" type="presOf" srcId="{80573E11-AD84-4C36-8637-02EC4EE9CE2E}" destId="{1735BAC3-9D16-418A-8294-D125C0DF47CE}" srcOrd="0" destOrd="0" presId="urn:microsoft.com/office/officeart/2005/8/layout/hierarchy1"/>
    <dgm:cxn modelId="{3FA90797-874E-46F3-90C8-8D073010935D}" type="presOf" srcId="{9B27BFE6-303B-45F5-AECF-E7B5C1B58A34}" destId="{846D0D6E-A56C-4C6C-810E-A070FFEAFB1F}" srcOrd="0" destOrd="0" presId="urn:microsoft.com/office/officeart/2005/8/layout/hierarchy1"/>
    <dgm:cxn modelId="{81EDB38F-5B1F-4A6C-BECB-0F662EE87FC9}" type="presOf" srcId="{33F6D907-2CD2-44F4-B91E-F912DB5F83D0}" destId="{B499024E-75B0-48B2-B815-479F4E4CC2A7}" srcOrd="0" destOrd="0" presId="urn:microsoft.com/office/officeart/2005/8/layout/hierarchy1"/>
    <dgm:cxn modelId="{3FCDB3C3-59BF-452B-B264-C4734315C187}" type="presOf" srcId="{3405C3F5-2050-40DB-8190-AB482BB81219}" destId="{257EA9A0-7E10-4FAC-B145-3C53C0A56F1B}" srcOrd="0" destOrd="0" presId="urn:microsoft.com/office/officeart/2005/8/layout/hierarchy1"/>
    <dgm:cxn modelId="{8B11E9AA-E6DC-4191-BDFB-E39C22F4A026}" type="presOf" srcId="{E0AB2E90-9264-435C-B5CD-DB0E2F5DB0A6}" destId="{2C9A87C0-B1FE-478E-A5A2-1C86BDA337C8}" srcOrd="0" destOrd="0" presId="urn:microsoft.com/office/officeart/2005/8/layout/hierarchy1"/>
    <dgm:cxn modelId="{546D8740-1FD8-44DE-AC75-CB3A9D712DFB}" type="presOf" srcId="{04E9F48D-8500-4E1D-A8B4-9422D069204C}" destId="{BBE9108B-092E-4A32-B1DF-101D3D09B3FD}" srcOrd="0" destOrd="0" presId="urn:microsoft.com/office/officeart/2005/8/layout/hierarchy1"/>
    <dgm:cxn modelId="{62BCA4FC-37F3-466E-9E27-B86DF55858D4}" type="presOf" srcId="{2A4AA1EA-C870-4F27-98D5-00092D0D63E5}" destId="{6BAB2D3E-A586-493F-B4F1-69B6C7D6C42A}" srcOrd="0" destOrd="0" presId="urn:microsoft.com/office/officeart/2005/8/layout/hierarchy1"/>
    <dgm:cxn modelId="{B7CB0115-9BD2-4863-8932-825AE13C1969}" srcId="{04E9F48D-8500-4E1D-A8B4-9422D069204C}" destId="{0D49395F-4C0C-4C3C-83E6-C7E4D30691C6}" srcOrd="0" destOrd="0" parTransId="{22765788-E232-4E95-9DCF-AF99CE8B46F9}" sibTransId="{ED6E93A8-BFFD-4BBC-888D-3C064A67F9D7}"/>
    <dgm:cxn modelId="{137A66A1-8DD0-4D52-81EE-535A9C81502A}" type="presOf" srcId="{7F317863-303F-4796-BF35-5CFA827E26DA}" destId="{6F669E0F-F4FB-41E4-B18B-02FCDBCF7DF1}" srcOrd="0" destOrd="0" presId="urn:microsoft.com/office/officeart/2005/8/layout/hierarchy1"/>
    <dgm:cxn modelId="{C679E732-E259-43A8-A14A-4C96EE90FDAB}" srcId="{072B5C5E-E064-4C87-AF84-EBA47A882F68}" destId="{33F6D907-2CD2-44F4-B91E-F912DB5F83D0}" srcOrd="0" destOrd="0" parTransId="{F91731FA-0638-4229-B371-44E727346793}" sibTransId="{F946E2F9-BA22-42E6-AF70-A7A11B9F1CCB}"/>
    <dgm:cxn modelId="{1574BBE7-3A18-42E5-A912-B990A0EFA9B4}" type="presOf" srcId="{A933212A-2656-4BC2-8806-80FD0EAA6E60}" destId="{8B8FF973-621A-48BF-99E1-D31D771E6478}" srcOrd="0" destOrd="0" presId="urn:microsoft.com/office/officeart/2005/8/layout/hierarchy1"/>
    <dgm:cxn modelId="{81766EE5-BAC7-49C2-9417-47DC83141815}" srcId="{667351B3-6E32-48F2-A0D0-B5DDF0F6A929}" destId="{5321A658-E8FE-426D-943F-AD7833364DA2}" srcOrd="0" destOrd="0" parTransId="{582CEF47-D9EC-4678-96CC-3D53620088DB}" sibTransId="{2F72A793-1105-4250-AE41-9D38558A20E6}"/>
    <dgm:cxn modelId="{00D802F2-E139-4F4B-B301-90ECBC3F6DCA}" srcId="{2DBCD45D-A9EC-44A5-B8CE-798F85598D53}" destId="{2A180EFC-6B21-465E-A88C-CD9E244C9E8A}" srcOrd="0" destOrd="0" parTransId="{E74886F1-C8B2-42F0-8266-3D326AA1E2BD}" sibTransId="{3FDEE00F-A70C-4FAD-8375-C6C9929430F7}"/>
    <dgm:cxn modelId="{90D25A2F-6F33-4AE3-BAAA-BAC01709BC3D}" srcId="{5321A658-E8FE-426D-943F-AD7833364DA2}" destId="{2DBCD45D-A9EC-44A5-B8CE-798F85598D53}" srcOrd="0" destOrd="0" parTransId="{7F317863-303F-4796-BF35-5CFA827E26DA}" sibTransId="{E68E47DC-523D-49AE-A201-2788E9FB4184}"/>
    <dgm:cxn modelId="{C2EBF0CD-CEDF-4673-868D-55F8AB24EF21}" type="presOf" srcId="{20BF7463-5E16-46C5-8B10-F9183235EA56}" destId="{982BFE0B-E9E7-4025-86C4-C306F8CDEDA6}" srcOrd="0" destOrd="0" presId="urn:microsoft.com/office/officeart/2005/8/layout/hierarchy1"/>
    <dgm:cxn modelId="{6EE7D1BD-46F6-47CF-BF5D-C87C07285279}" type="presOf" srcId="{5321A658-E8FE-426D-943F-AD7833364DA2}" destId="{2E48F99C-E1FF-43B4-B3D3-D6C5EB719ACB}" srcOrd="0" destOrd="0" presId="urn:microsoft.com/office/officeart/2005/8/layout/hierarchy1"/>
    <dgm:cxn modelId="{8418D07A-ED55-441A-8ED2-73C91508811D}" srcId="{E0AB2E90-9264-435C-B5CD-DB0E2F5DB0A6}" destId="{072B5C5E-E064-4C87-AF84-EBA47A882F68}" srcOrd="0" destOrd="0" parTransId="{0694F695-9E45-4917-8F44-88005210B9B0}" sibTransId="{28435B02-AC7D-447D-B447-0F52EF885034}"/>
    <dgm:cxn modelId="{618540ED-A707-46BD-92CD-D019487A7291}" type="presOf" srcId="{129C7DD4-12C1-4F93-9269-A3D13E0B9854}" destId="{BEB9F2F6-2226-4FCF-B828-69FF9BE8DBCF}" srcOrd="0" destOrd="0" presId="urn:microsoft.com/office/officeart/2005/8/layout/hierarchy1"/>
    <dgm:cxn modelId="{30344A81-9C82-4DA7-807F-BCF4D85783B7}" type="presOf" srcId="{F91731FA-0638-4229-B371-44E727346793}" destId="{BE9C3BAD-6191-4493-B546-0E73C255DA48}" srcOrd="0" destOrd="0" presId="urn:microsoft.com/office/officeart/2005/8/layout/hierarchy1"/>
    <dgm:cxn modelId="{FD8C15BE-C96D-408F-91CE-E5F53BF8B082}" type="presOf" srcId="{73D4980C-5162-4980-9566-92BD89E863D5}" destId="{6AA2EFB9-D404-4FCB-9CCB-1F24EFD7B2D3}" srcOrd="0" destOrd="0" presId="urn:microsoft.com/office/officeart/2005/8/layout/hierarchy1"/>
    <dgm:cxn modelId="{47D59F1C-D328-4EB8-A0A6-D67982C94E4B}" srcId="{4381D869-F6AA-46D3-A4CA-46A2B905AB9F}" destId="{BFEF7505-8135-4533-9221-29B635EA41DB}" srcOrd="0" destOrd="0" parTransId="{3405C3F5-2050-40DB-8190-AB482BB81219}" sibTransId="{5B0F2EE9-D123-49E7-AE64-AF6787D9B1ED}"/>
    <dgm:cxn modelId="{F41CD9CE-D2C4-4CFD-9B3C-AE631355D1EE}" srcId="{0D49395F-4C0C-4C3C-83E6-C7E4D30691C6}" destId="{667351B3-6E32-48F2-A0D0-B5DDF0F6A929}" srcOrd="0" destOrd="0" parTransId="{9B27BFE6-303B-45F5-AECF-E7B5C1B58A34}" sibTransId="{FD6AEAF3-D6D9-457A-94EC-E16EAB12B5F2}"/>
    <dgm:cxn modelId="{46AB8C80-6DD1-450D-92B7-43AF99A15C03}" type="presOf" srcId="{0D49395F-4C0C-4C3C-83E6-C7E4D30691C6}" destId="{92C40524-0512-4158-9832-F99B308E8DB5}" srcOrd="0" destOrd="0" presId="urn:microsoft.com/office/officeart/2005/8/layout/hierarchy1"/>
    <dgm:cxn modelId="{E6C7FBBA-A5B8-42E6-BBF3-1D3994D33D74}" type="presOf" srcId="{971D5E63-CAC8-41E0-90C6-72C436086FE8}" destId="{2F9D3F47-57F2-43A3-A058-C397D5756640}" srcOrd="0" destOrd="0" presId="urn:microsoft.com/office/officeart/2005/8/layout/hierarchy1"/>
    <dgm:cxn modelId="{441D775D-E238-47D0-BEEF-E97AC5FD6A77}" type="presOf" srcId="{2DBCD45D-A9EC-44A5-B8CE-798F85598D53}" destId="{B53142F1-4FCA-4F7F-A025-F1C42E10FD7F}" srcOrd="0" destOrd="0" presId="urn:microsoft.com/office/officeart/2005/8/layout/hierarchy1"/>
    <dgm:cxn modelId="{33D80D8A-59FC-4955-AC1B-9029639F2B68}" type="presOf" srcId="{22765788-E232-4E95-9DCF-AF99CE8B46F9}" destId="{15402D7F-7B95-40E4-841D-F32E69FCAFCC}" srcOrd="0" destOrd="0" presId="urn:microsoft.com/office/officeart/2005/8/layout/hierarchy1"/>
    <dgm:cxn modelId="{D5656B01-A995-46FC-B54D-14AF1364C3FE}" type="presOf" srcId="{E74886F1-C8B2-42F0-8266-3D326AA1E2BD}" destId="{EC391F46-8078-466F-9E38-07963B46D785}" srcOrd="0" destOrd="0" presId="urn:microsoft.com/office/officeart/2005/8/layout/hierarchy1"/>
    <dgm:cxn modelId="{EB8CD534-B72C-4925-8FA1-375A09CEC514}" srcId="{072B5C5E-E064-4C87-AF84-EBA47A882F68}" destId="{A933212A-2656-4BC2-8806-80FD0EAA6E60}" srcOrd="2" destOrd="0" parTransId="{80573E11-AD84-4C36-8637-02EC4EE9CE2E}" sibTransId="{0FC1A5EB-870E-4052-9DF6-49B9638B19FF}"/>
    <dgm:cxn modelId="{7C139859-041D-4629-94E1-3364586BB326}" type="presOf" srcId="{072B5C5E-E064-4C87-AF84-EBA47A882F68}" destId="{2B8A3254-3701-48E5-A9D0-FECE1C51621B}" srcOrd="0" destOrd="0" presId="urn:microsoft.com/office/officeart/2005/8/layout/hierarchy1"/>
    <dgm:cxn modelId="{15FA1BD1-1D42-442B-81AC-829F1B49392D}" type="presOf" srcId="{4381D869-F6AA-46D3-A4CA-46A2B905AB9F}" destId="{F5B5984F-5F22-43CB-8C8D-F2CD696169A3}" srcOrd="0" destOrd="0" presId="urn:microsoft.com/office/officeart/2005/8/layout/hierarchy1"/>
    <dgm:cxn modelId="{83600F0A-897A-44C7-A376-3ED0D363C3BF}" srcId="{072B5C5E-E064-4C87-AF84-EBA47A882F68}" destId="{04E9F48D-8500-4E1D-A8B4-9422D069204C}" srcOrd="1" destOrd="0" parTransId="{971D5E63-CAC8-41E0-90C6-72C436086FE8}" sibTransId="{679C74C8-DC73-4978-8B3D-964A3C998387}"/>
    <dgm:cxn modelId="{E77D30E9-2F9E-42D7-A53F-59663F054E8B}" srcId="{31939767-3C8B-4E07-95F5-CD49D9EB1015}" destId="{73D4980C-5162-4980-9566-92BD89E863D5}" srcOrd="0" destOrd="0" parTransId="{20BF7463-5E16-46C5-8B10-F9183235EA56}" sibTransId="{D492356E-D631-427B-B7A5-90463AB2390C}"/>
    <dgm:cxn modelId="{A893FECD-E8E7-466C-A327-D59C8BCBE40F}" srcId="{73D4980C-5162-4980-9566-92BD89E863D5}" destId="{066757F4-CADE-4D95-9488-0D7BD1BA310B}" srcOrd="0" destOrd="0" parTransId="{2A4AA1EA-C870-4F27-98D5-00092D0D63E5}" sibTransId="{88A28CDF-FF26-4202-99AE-B04B6D1D7AD0}"/>
    <dgm:cxn modelId="{CCEC0C92-8D12-4E06-892D-2CA1591572B8}" type="presOf" srcId="{066757F4-CADE-4D95-9488-0D7BD1BA310B}" destId="{AA9E67CF-4975-473B-8CBD-2B69264EB15E}" srcOrd="0" destOrd="0" presId="urn:microsoft.com/office/officeart/2005/8/layout/hierarchy1"/>
    <dgm:cxn modelId="{D957088C-0D1C-4DEC-90ED-C759F7D7A27C}" type="presOf" srcId="{667351B3-6E32-48F2-A0D0-B5DDF0F6A929}" destId="{CCFBFEC3-C04F-4A1B-91B7-3ED257592680}" srcOrd="0" destOrd="0" presId="urn:microsoft.com/office/officeart/2005/8/layout/hierarchy1"/>
    <dgm:cxn modelId="{D331DE77-BB60-4D3A-8E78-90A95B3A3BC2}" srcId="{066757F4-CADE-4D95-9488-0D7BD1BA310B}" destId="{4381D869-F6AA-46D3-A4CA-46A2B905AB9F}" srcOrd="0" destOrd="0" parTransId="{77686FFE-2FDD-4AA1-B54F-53E96639469A}" sibTransId="{8D592E4F-B350-4CC4-A073-162E79FA4D49}"/>
    <dgm:cxn modelId="{0AE5209E-C911-428F-BC4B-F15C3CA9EE4B}" type="presOf" srcId="{77686FFE-2FDD-4AA1-B54F-53E96639469A}" destId="{7B449B4D-582C-45D2-A175-746E4340374E}" srcOrd="0" destOrd="0" presId="urn:microsoft.com/office/officeart/2005/8/layout/hierarchy1"/>
    <dgm:cxn modelId="{B1D6F0EA-1FFD-47FD-B183-835D0B257FAB}" srcId="{33F6D907-2CD2-44F4-B91E-F912DB5F83D0}" destId="{31939767-3C8B-4E07-95F5-CD49D9EB1015}" srcOrd="0" destOrd="0" parTransId="{129C7DD4-12C1-4F93-9269-A3D13E0B9854}" sibTransId="{90DFE987-70B4-42F3-A1C7-32993918E621}"/>
    <dgm:cxn modelId="{FC765630-976B-42E8-A50E-2037E23615A4}" type="presOf" srcId="{31939767-3C8B-4E07-95F5-CD49D9EB1015}" destId="{C582F3CB-573D-4A69-AE96-4315E4E7BE09}" srcOrd="0" destOrd="0" presId="urn:microsoft.com/office/officeart/2005/8/layout/hierarchy1"/>
    <dgm:cxn modelId="{676CF67A-48FA-48B2-B528-44E57E1D91DE}" type="presOf" srcId="{582CEF47-D9EC-4678-96CC-3D53620088DB}" destId="{D5E405DF-766E-47F5-984B-338FC3077DFD}" srcOrd="0" destOrd="0" presId="urn:microsoft.com/office/officeart/2005/8/layout/hierarchy1"/>
    <dgm:cxn modelId="{0857115A-B81B-4C18-AFC0-728A370D61E4}" type="presOf" srcId="{BFEF7505-8135-4533-9221-29B635EA41DB}" destId="{F022F331-027E-439A-BAEE-CE7423BB4F69}" srcOrd="0" destOrd="0" presId="urn:microsoft.com/office/officeart/2005/8/layout/hierarchy1"/>
    <dgm:cxn modelId="{7914C192-DDB9-4B2A-AA29-B3E82B17C9BB}" type="presOf" srcId="{2A180EFC-6B21-465E-A88C-CD9E244C9E8A}" destId="{D71E1E7F-7790-4315-B94A-9BF55EA65C8E}" srcOrd="0" destOrd="0" presId="urn:microsoft.com/office/officeart/2005/8/layout/hierarchy1"/>
    <dgm:cxn modelId="{F8424B7D-E1EB-4848-B2E2-7BFAFFAACD30}" type="presParOf" srcId="{2C9A87C0-B1FE-478E-A5A2-1C86BDA337C8}" destId="{08632393-277D-45B9-976B-823C6C33F407}" srcOrd="0" destOrd="0" presId="urn:microsoft.com/office/officeart/2005/8/layout/hierarchy1"/>
    <dgm:cxn modelId="{3CEA2D33-894D-4A70-9489-7406E26BDDAC}" type="presParOf" srcId="{08632393-277D-45B9-976B-823C6C33F407}" destId="{D1496C2E-E9FA-4E5E-A0C6-732E4EC869B8}" srcOrd="0" destOrd="0" presId="urn:microsoft.com/office/officeart/2005/8/layout/hierarchy1"/>
    <dgm:cxn modelId="{145AF781-F303-4016-95AE-7B2CC33DFB35}" type="presParOf" srcId="{D1496C2E-E9FA-4E5E-A0C6-732E4EC869B8}" destId="{102C0692-C6E3-40CA-AC0D-F0476EAEABAC}" srcOrd="0" destOrd="0" presId="urn:microsoft.com/office/officeart/2005/8/layout/hierarchy1"/>
    <dgm:cxn modelId="{8A493C2C-C8F1-4879-8770-AEA020AB357B}" type="presParOf" srcId="{D1496C2E-E9FA-4E5E-A0C6-732E4EC869B8}" destId="{2B8A3254-3701-48E5-A9D0-FECE1C51621B}" srcOrd="1" destOrd="0" presId="urn:microsoft.com/office/officeart/2005/8/layout/hierarchy1"/>
    <dgm:cxn modelId="{46E488BB-468B-4109-9455-5BB5379E54A8}" type="presParOf" srcId="{08632393-277D-45B9-976B-823C6C33F407}" destId="{8A8B8762-1C57-468E-B297-4822DBCDB7F4}" srcOrd="1" destOrd="0" presId="urn:microsoft.com/office/officeart/2005/8/layout/hierarchy1"/>
    <dgm:cxn modelId="{02147DE3-12A6-46E8-985F-9059BDBE7117}" type="presParOf" srcId="{8A8B8762-1C57-468E-B297-4822DBCDB7F4}" destId="{BE9C3BAD-6191-4493-B546-0E73C255DA48}" srcOrd="0" destOrd="0" presId="urn:microsoft.com/office/officeart/2005/8/layout/hierarchy1"/>
    <dgm:cxn modelId="{9986C513-DD9F-400C-941C-6E899F6695FE}" type="presParOf" srcId="{8A8B8762-1C57-468E-B297-4822DBCDB7F4}" destId="{7530DF1B-2890-4A1B-8CD8-80C3CD20BA61}" srcOrd="1" destOrd="0" presId="urn:microsoft.com/office/officeart/2005/8/layout/hierarchy1"/>
    <dgm:cxn modelId="{1EB8B292-AB5D-4E93-8047-76FD43C1A071}" type="presParOf" srcId="{7530DF1B-2890-4A1B-8CD8-80C3CD20BA61}" destId="{884286C0-1E70-49CF-80B4-8E92D05F360A}" srcOrd="0" destOrd="0" presId="urn:microsoft.com/office/officeart/2005/8/layout/hierarchy1"/>
    <dgm:cxn modelId="{B007EFCC-1AFD-4E49-9F9E-4A4D8D78CFA3}" type="presParOf" srcId="{884286C0-1E70-49CF-80B4-8E92D05F360A}" destId="{30AB9D9D-8AAE-40ED-AC25-871965484ABD}" srcOrd="0" destOrd="0" presId="urn:microsoft.com/office/officeart/2005/8/layout/hierarchy1"/>
    <dgm:cxn modelId="{0D47948F-A5D9-46A2-8CFB-CF2DA5D62B2A}" type="presParOf" srcId="{884286C0-1E70-49CF-80B4-8E92D05F360A}" destId="{B499024E-75B0-48B2-B815-479F4E4CC2A7}" srcOrd="1" destOrd="0" presId="urn:microsoft.com/office/officeart/2005/8/layout/hierarchy1"/>
    <dgm:cxn modelId="{1D2C5E1B-6F12-47ED-89FB-3E5513901E69}" type="presParOf" srcId="{7530DF1B-2890-4A1B-8CD8-80C3CD20BA61}" destId="{FF56AE37-A422-416C-95A4-3B12C648DA20}" srcOrd="1" destOrd="0" presId="urn:microsoft.com/office/officeart/2005/8/layout/hierarchy1"/>
    <dgm:cxn modelId="{B10E4A4C-E749-4A86-B221-A83A5A785D83}" type="presParOf" srcId="{FF56AE37-A422-416C-95A4-3B12C648DA20}" destId="{BEB9F2F6-2226-4FCF-B828-69FF9BE8DBCF}" srcOrd="0" destOrd="0" presId="urn:microsoft.com/office/officeart/2005/8/layout/hierarchy1"/>
    <dgm:cxn modelId="{3EC10486-5980-43FC-B1E6-525A2CC6BA4C}" type="presParOf" srcId="{FF56AE37-A422-416C-95A4-3B12C648DA20}" destId="{FB382195-966F-481E-9B31-51BA7C3936FC}" srcOrd="1" destOrd="0" presId="urn:microsoft.com/office/officeart/2005/8/layout/hierarchy1"/>
    <dgm:cxn modelId="{CAC46DC6-D714-4FB4-A519-4C39B7B9503E}" type="presParOf" srcId="{FB382195-966F-481E-9B31-51BA7C3936FC}" destId="{B62F97DB-CEA3-4F11-B5B4-520DBBB146E5}" srcOrd="0" destOrd="0" presId="urn:microsoft.com/office/officeart/2005/8/layout/hierarchy1"/>
    <dgm:cxn modelId="{5C67A887-C19A-42A4-91A0-A92F245B7A40}" type="presParOf" srcId="{B62F97DB-CEA3-4F11-B5B4-520DBBB146E5}" destId="{EC1DBE48-CEAD-4B5A-8B94-2324FB25838C}" srcOrd="0" destOrd="0" presId="urn:microsoft.com/office/officeart/2005/8/layout/hierarchy1"/>
    <dgm:cxn modelId="{F985E404-7420-46B5-B9BE-5B0693AD77B2}" type="presParOf" srcId="{B62F97DB-CEA3-4F11-B5B4-520DBBB146E5}" destId="{C582F3CB-573D-4A69-AE96-4315E4E7BE09}" srcOrd="1" destOrd="0" presId="urn:microsoft.com/office/officeart/2005/8/layout/hierarchy1"/>
    <dgm:cxn modelId="{1D105333-6A49-45A5-A52C-7EE2217B898F}" type="presParOf" srcId="{FB382195-966F-481E-9B31-51BA7C3936FC}" destId="{3DE11FC7-6667-44E9-B167-126BF55D8AED}" srcOrd="1" destOrd="0" presId="urn:microsoft.com/office/officeart/2005/8/layout/hierarchy1"/>
    <dgm:cxn modelId="{E463FCA9-17B2-4231-A7B5-3A54008C0F2F}" type="presParOf" srcId="{3DE11FC7-6667-44E9-B167-126BF55D8AED}" destId="{982BFE0B-E9E7-4025-86C4-C306F8CDEDA6}" srcOrd="0" destOrd="0" presId="urn:microsoft.com/office/officeart/2005/8/layout/hierarchy1"/>
    <dgm:cxn modelId="{8916CF2B-7022-4041-904A-54C462B5A663}" type="presParOf" srcId="{3DE11FC7-6667-44E9-B167-126BF55D8AED}" destId="{44D8406D-B33C-47B8-8B02-439E089F2C11}" srcOrd="1" destOrd="0" presId="urn:microsoft.com/office/officeart/2005/8/layout/hierarchy1"/>
    <dgm:cxn modelId="{C8B15255-9C7A-43CC-9C9B-8298533BF5B5}" type="presParOf" srcId="{44D8406D-B33C-47B8-8B02-439E089F2C11}" destId="{3A1364C5-EA55-4FB2-8EA1-FD7CC7A0B7DD}" srcOrd="0" destOrd="0" presId="urn:microsoft.com/office/officeart/2005/8/layout/hierarchy1"/>
    <dgm:cxn modelId="{AAB6CAD5-C3A9-43CC-994D-37D53691025B}" type="presParOf" srcId="{3A1364C5-EA55-4FB2-8EA1-FD7CC7A0B7DD}" destId="{09A1FD72-2D11-4CB7-B105-507C0F041935}" srcOrd="0" destOrd="0" presId="urn:microsoft.com/office/officeart/2005/8/layout/hierarchy1"/>
    <dgm:cxn modelId="{E733D87F-D8B2-4321-B0C3-2EBFD5EA4884}" type="presParOf" srcId="{3A1364C5-EA55-4FB2-8EA1-FD7CC7A0B7DD}" destId="{6AA2EFB9-D404-4FCB-9CCB-1F24EFD7B2D3}" srcOrd="1" destOrd="0" presId="urn:microsoft.com/office/officeart/2005/8/layout/hierarchy1"/>
    <dgm:cxn modelId="{A7A1552C-700F-45DA-8CBA-D1BD259C4D18}" type="presParOf" srcId="{44D8406D-B33C-47B8-8B02-439E089F2C11}" destId="{B4DFAA4E-6A0F-4C89-80C4-223E35502E11}" srcOrd="1" destOrd="0" presId="urn:microsoft.com/office/officeart/2005/8/layout/hierarchy1"/>
    <dgm:cxn modelId="{0501FADF-AAAE-4E00-8F11-3F7FFB0410E4}" type="presParOf" srcId="{B4DFAA4E-6A0F-4C89-80C4-223E35502E11}" destId="{6BAB2D3E-A586-493F-B4F1-69B6C7D6C42A}" srcOrd="0" destOrd="0" presId="urn:microsoft.com/office/officeart/2005/8/layout/hierarchy1"/>
    <dgm:cxn modelId="{204F29E8-4773-4C13-9C0B-A9CA772A1543}" type="presParOf" srcId="{B4DFAA4E-6A0F-4C89-80C4-223E35502E11}" destId="{07567BBB-8E8C-4889-9FCB-25356E6DFA07}" srcOrd="1" destOrd="0" presId="urn:microsoft.com/office/officeart/2005/8/layout/hierarchy1"/>
    <dgm:cxn modelId="{C6A2C156-11BD-4A28-BC7A-5B66F359E6B3}" type="presParOf" srcId="{07567BBB-8E8C-4889-9FCB-25356E6DFA07}" destId="{DB81DA98-9D24-4AD3-AACB-A4B1F83A15E9}" srcOrd="0" destOrd="0" presId="urn:microsoft.com/office/officeart/2005/8/layout/hierarchy1"/>
    <dgm:cxn modelId="{F880B818-710F-481B-9A94-302076A69CE2}" type="presParOf" srcId="{DB81DA98-9D24-4AD3-AACB-A4B1F83A15E9}" destId="{FB9A9722-78B2-481E-B2BC-4D89F4DF1631}" srcOrd="0" destOrd="0" presId="urn:microsoft.com/office/officeart/2005/8/layout/hierarchy1"/>
    <dgm:cxn modelId="{6FC27144-8197-4CC2-BC90-9A697300DEE8}" type="presParOf" srcId="{DB81DA98-9D24-4AD3-AACB-A4B1F83A15E9}" destId="{AA9E67CF-4975-473B-8CBD-2B69264EB15E}" srcOrd="1" destOrd="0" presId="urn:microsoft.com/office/officeart/2005/8/layout/hierarchy1"/>
    <dgm:cxn modelId="{E57D6DDB-1F11-4FF2-BF99-D5DBBBD6511D}" type="presParOf" srcId="{07567BBB-8E8C-4889-9FCB-25356E6DFA07}" destId="{8B027750-C7A4-4345-8EC5-3B29FC2BD634}" srcOrd="1" destOrd="0" presId="urn:microsoft.com/office/officeart/2005/8/layout/hierarchy1"/>
    <dgm:cxn modelId="{8B9A057F-DE03-4691-8651-0B26259DBCD5}" type="presParOf" srcId="{8B027750-C7A4-4345-8EC5-3B29FC2BD634}" destId="{7B449B4D-582C-45D2-A175-746E4340374E}" srcOrd="0" destOrd="0" presId="urn:microsoft.com/office/officeart/2005/8/layout/hierarchy1"/>
    <dgm:cxn modelId="{88EB7A13-8DF1-4C25-A15F-78AA60DBD62F}" type="presParOf" srcId="{8B027750-C7A4-4345-8EC5-3B29FC2BD634}" destId="{F52F60F9-68CF-465F-9A1B-F418F208283A}" srcOrd="1" destOrd="0" presId="urn:microsoft.com/office/officeart/2005/8/layout/hierarchy1"/>
    <dgm:cxn modelId="{68BEA547-4FED-4FE6-83CF-29FC977E9B24}" type="presParOf" srcId="{F52F60F9-68CF-465F-9A1B-F418F208283A}" destId="{8A28C82A-2C74-431C-BF18-7FA623A55841}" srcOrd="0" destOrd="0" presId="urn:microsoft.com/office/officeart/2005/8/layout/hierarchy1"/>
    <dgm:cxn modelId="{E8AD067E-C777-4E26-9991-27F4BB6E8CD0}" type="presParOf" srcId="{8A28C82A-2C74-431C-BF18-7FA623A55841}" destId="{0D738464-A835-4B91-8BBE-134E4E6D575E}" srcOrd="0" destOrd="0" presId="urn:microsoft.com/office/officeart/2005/8/layout/hierarchy1"/>
    <dgm:cxn modelId="{6E760953-2B46-4746-9757-7F556F883451}" type="presParOf" srcId="{8A28C82A-2C74-431C-BF18-7FA623A55841}" destId="{F5B5984F-5F22-43CB-8C8D-F2CD696169A3}" srcOrd="1" destOrd="0" presId="urn:microsoft.com/office/officeart/2005/8/layout/hierarchy1"/>
    <dgm:cxn modelId="{1AAB15D6-1BB8-42B5-BF70-70F5AEBE0C5F}" type="presParOf" srcId="{F52F60F9-68CF-465F-9A1B-F418F208283A}" destId="{7FBE203A-487F-459B-A16C-5C34808E7A55}" srcOrd="1" destOrd="0" presId="urn:microsoft.com/office/officeart/2005/8/layout/hierarchy1"/>
    <dgm:cxn modelId="{43EEE8A2-356E-4E9D-8D6D-99543E236DA7}" type="presParOf" srcId="{7FBE203A-487F-459B-A16C-5C34808E7A55}" destId="{257EA9A0-7E10-4FAC-B145-3C53C0A56F1B}" srcOrd="0" destOrd="0" presId="urn:microsoft.com/office/officeart/2005/8/layout/hierarchy1"/>
    <dgm:cxn modelId="{21B19447-342E-4728-B76A-1343D8D012A3}" type="presParOf" srcId="{7FBE203A-487F-459B-A16C-5C34808E7A55}" destId="{DA14171C-D250-42F4-96DD-01F5BC14D8C2}" srcOrd="1" destOrd="0" presId="urn:microsoft.com/office/officeart/2005/8/layout/hierarchy1"/>
    <dgm:cxn modelId="{C8C99082-1D03-4B10-AE0A-95FEFCA57BA0}" type="presParOf" srcId="{DA14171C-D250-42F4-96DD-01F5BC14D8C2}" destId="{565DCED7-8DC0-4AF8-828B-FFE9A2BA4316}" srcOrd="0" destOrd="0" presId="urn:microsoft.com/office/officeart/2005/8/layout/hierarchy1"/>
    <dgm:cxn modelId="{B2441192-2E6D-4D80-AD88-C5EB5086A9E9}" type="presParOf" srcId="{565DCED7-8DC0-4AF8-828B-FFE9A2BA4316}" destId="{7D9EF5CD-2C19-4610-871B-50122BC4DD2E}" srcOrd="0" destOrd="0" presId="urn:microsoft.com/office/officeart/2005/8/layout/hierarchy1"/>
    <dgm:cxn modelId="{23CDA4C7-D903-4329-8C26-EC1854F79D0B}" type="presParOf" srcId="{565DCED7-8DC0-4AF8-828B-FFE9A2BA4316}" destId="{F022F331-027E-439A-BAEE-CE7423BB4F69}" srcOrd="1" destOrd="0" presId="urn:microsoft.com/office/officeart/2005/8/layout/hierarchy1"/>
    <dgm:cxn modelId="{2FC36EC4-2B70-4E82-AE29-91059E6E6658}" type="presParOf" srcId="{DA14171C-D250-42F4-96DD-01F5BC14D8C2}" destId="{3D9A705C-03DE-401D-B4A8-D3CCCDBBAA87}" srcOrd="1" destOrd="0" presId="urn:microsoft.com/office/officeart/2005/8/layout/hierarchy1"/>
    <dgm:cxn modelId="{C196809D-4394-4155-9C9F-2D08F33E5BDC}" type="presParOf" srcId="{8A8B8762-1C57-468E-B297-4822DBCDB7F4}" destId="{2F9D3F47-57F2-43A3-A058-C397D5756640}" srcOrd="2" destOrd="0" presId="urn:microsoft.com/office/officeart/2005/8/layout/hierarchy1"/>
    <dgm:cxn modelId="{76BDCCD1-085C-47C4-8C3D-0911885DD9C4}" type="presParOf" srcId="{8A8B8762-1C57-468E-B297-4822DBCDB7F4}" destId="{5EAB8DB4-6BB5-43CD-A304-8168353831D0}" srcOrd="3" destOrd="0" presId="urn:microsoft.com/office/officeart/2005/8/layout/hierarchy1"/>
    <dgm:cxn modelId="{0FC5E303-C5D4-4E04-A60C-D135E0C53FB5}" type="presParOf" srcId="{5EAB8DB4-6BB5-43CD-A304-8168353831D0}" destId="{0AA95C43-6992-4CC9-90E2-AE3D0C76EF40}" srcOrd="0" destOrd="0" presId="urn:microsoft.com/office/officeart/2005/8/layout/hierarchy1"/>
    <dgm:cxn modelId="{9FA1DC0B-3E4C-4461-A16E-3FBCBBA5F7A6}" type="presParOf" srcId="{0AA95C43-6992-4CC9-90E2-AE3D0C76EF40}" destId="{357F3013-BDAD-4DB7-896F-F8EB9A646C14}" srcOrd="0" destOrd="0" presId="urn:microsoft.com/office/officeart/2005/8/layout/hierarchy1"/>
    <dgm:cxn modelId="{EC3385E4-885B-43DC-8A28-839D9F861616}" type="presParOf" srcId="{0AA95C43-6992-4CC9-90E2-AE3D0C76EF40}" destId="{BBE9108B-092E-4A32-B1DF-101D3D09B3FD}" srcOrd="1" destOrd="0" presId="urn:microsoft.com/office/officeart/2005/8/layout/hierarchy1"/>
    <dgm:cxn modelId="{22AB609A-DC22-4DF4-B1CC-558F4D8180A1}" type="presParOf" srcId="{5EAB8DB4-6BB5-43CD-A304-8168353831D0}" destId="{D51757B2-9248-444F-B86E-761FC542F1C7}" srcOrd="1" destOrd="0" presId="urn:microsoft.com/office/officeart/2005/8/layout/hierarchy1"/>
    <dgm:cxn modelId="{81997AE9-8738-4407-801E-604C347664DF}" type="presParOf" srcId="{D51757B2-9248-444F-B86E-761FC542F1C7}" destId="{15402D7F-7B95-40E4-841D-F32E69FCAFCC}" srcOrd="0" destOrd="0" presId="urn:microsoft.com/office/officeart/2005/8/layout/hierarchy1"/>
    <dgm:cxn modelId="{8BDC3F82-668D-48FB-9EE0-A7B8CF7A0C3B}" type="presParOf" srcId="{D51757B2-9248-444F-B86E-761FC542F1C7}" destId="{CFA7D389-195A-425D-A5A3-63A838AF98F7}" srcOrd="1" destOrd="0" presId="urn:microsoft.com/office/officeart/2005/8/layout/hierarchy1"/>
    <dgm:cxn modelId="{69EC9306-986E-479B-97B0-025277648B5A}" type="presParOf" srcId="{CFA7D389-195A-425D-A5A3-63A838AF98F7}" destId="{FD66958A-6E99-46F2-92CA-B0AB00F5B20E}" srcOrd="0" destOrd="0" presId="urn:microsoft.com/office/officeart/2005/8/layout/hierarchy1"/>
    <dgm:cxn modelId="{B483AD1F-542F-4435-88A6-6E6E567B2033}" type="presParOf" srcId="{FD66958A-6E99-46F2-92CA-B0AB00F5B20E}" destId="{DD94D382-72A4-4E9B-8C35-0EF6D0FF60FD}" srcOrd="0" destOrd="0" presId="urn:microsoft.com/office/officeart/2005/8/layout/hierarchy1"/>
    <dgm:cxn modelId="{F09F1F20-3226-408B-8969-8689762B72E3}" type="presParOf" srcId="{FD66958A-6E99-46F2-92CA-B0AB00F5B20E}" destId="{92C40524-0512-4158-9832-F99B308E8DB5}" srcOrd="1" destOrd="0" presId="urn:microsoft.com/office/officeart/2005/8/layout/hierarchy1"/>
    <dgm:cxn modelId="{DDAAA0DA-5951-454E-9619-4A5913DFA1F3}" type="presParOf" srcId="{CFA7D389-195A-425D-A5A3-63A838AF98F7}" destId="{C1C99B73-7B5F-4BDC-9270-8DC4ECD23495}" srcOrd="1" destOrd="0" presId="urn:microsoft.com/office/officeart/2005/8/layout/hierarchy1"/>
    <dgm:cxn modelId="{6087F303-80C9-4860-ADC0-B8B69D23624D}" type="presParOf" srcId="{C1C99B73-7B5F-4BDC-9270-8DC4ECD23495}" destId="{846D0D6E-A56C-4C6C-810E-A070FFEAFB1F}" srcOrd="0" destOrd="0" presId="urn:microsoft.com/office/officeart/2005/8/layout/hierarchy1"/>
    <dgm:cxn modelId="{454D1BD3-281F-4FC7-918B-6085A62793E9}" type="presParOf" srcId="{C1C99B73-7B5F-4BDC-9270-8DC4ECD23495}" destId="{81A75356-EB4A-4D98-B7E8-BE13ADFFF6D9}" srcOrd="1" destOrd="0" presId="urn:microsoft.com/office/officeart/2005/8/layout/hierarchy1"/>
    <dgm:cxn modelId="{8E17D019-ADB3-4995-B94E-5AEAB8A03505}" type="presParOf" srcId="{81A75356-EB4A-4D98-B7E8-BE13ADFFF6D9}" destId="{EFA86141-D2F1-42F1-8F13-E578CC0D7DED}" srcOrd="0" destOrd="0" presId="urn:microsoft.com/office/officeart/2005/8/layout/hierarchy1"/>
    <dgm:cxn modelId="{359F576C-1BDF-491F-A789-30346D4C301C}" type="presParOf" srcId="{EFA86141-D2F1-42F1-8F13-E578CC0D7DED}" destId="{420671E9-B15E-4953-826D-2F190BB05964}" srcOrd="0" destOrd="0" presId="urn:microsoft.com/office/officeart/2005/8/layout/hierarchy1"/>
    <dgm:cxn modelId="{925F3A14-1E62-4C63-B8CF-780171A83D22}" type="presParOf" srcId="{EFA86141-D2F1-42F1-8F13-E578CC0D7DED}" destId="{CCFBFEC3-C04F-4A1B-91B7-3ED257592680}" srcOrd="1" destOrd="0" presId="urn:microsoft.com/office/officeart/2005/8/layout/hierarchy1"/>
    <dgm:cxn modelId="{95EE3F19-8B48-4430-AB9E-C58236B5304F}" type="presParOf" srcId="{81A75356-EB4A-4D98-B7E8-BE13ADFFF6D9}" destId="{A5B75E1E-195A-4C3C-9853-3E86C42EF1D8}" srcOrd="1" destOrd="0" presId="urn:microsoft.com/office/officeart/2005/8/layout/hierarchy1"/>
    <dgm:cxn modelId="{1EE9A98A-6F2D-41A7-AB18-2856387A356E}" type="presParOf" srcId="{A5B75E1E-195A-4C3C-9853-3E86C42EF1D8}" destId="{D5E405DF-766E-47F5-984B-338FC3077DFD}" srcOrd="0" destOrd="0" presId="urn:microsoft.com/office/officeart/2005/8/layout/hierarchy1"/>
    <dgm:cxn modelId="{E29FD186-AC5A-4FE6-8D2F-15FBB6046017}" type="presParOf" srcId="{A5B75E1E-195A-4C3C-9853-3E86C42EF1D8}" destId="{63E6D2C1-2FB1-41FB-90BC-99740F89D40A}" srcOrd="1" destOrd="0" presId="urn:microsoft.com/office/officeart/2005/8/layout/hierarchy1"/>
    <dgm:cxn modelId="{03FAD401-DF2D-4893-AEBD-1BAD5E191564}" type="presParOf" srcId="{63E6D2C1-2FB1-41FB-90BC-99740F89D40A}" destId="{BA8EA9BA-3A94-4275-8EE7-924BD7E9A6D2}" srcOrd="0" destOrd="0" presId="urn:microsoft.com/office/officeart/2005/8/layout/hierarchy1"/>
    <dgm:cxn modelId="{AC66CC21-BACB-4BBB-92E7-373DC931CCFC}" type="presParOf" srcId="{BA8EA9BA-3A94-4275-8EE7-924BD7E9A6D2}" destId="{CE65C198-24B4-4088-A241-DEB06C8D8478}" srcOrd="0" destOrd="0" presId="urn:microsoft.com/office/officeart/2005/8/layout/hierarchy1"/>
    <dgm:cxn modelId="{EC48B34E-8EAC-4C2B-B0F3-CAE2F1BC70E1}" type="presParOf" srcId="{BA8EA9BA-3A94-4275-8EE7-924BD7E9A6D2}" destId="{2E48F99C-E1FF-43B4-B3D3-D6C5EB719ACB}" srcOrd="1" destOrd="0" presId="urn:microsoft.com/office/officeart/2005/8/layout/hierarchy1"/>
    <dgm:cxn modelId="{C7FD9583-6922-4DC8-B643-79BE8FB3AB06}" type="presParOf" srcId="{63E6D2C1-2FB1-41FB-90BC-99740F89D40A}" destId="{53194F89-FA6F-4C86-8C5A-073661A00491}" srcOrd="1" destOrd="0" presId="urn:microsoft.com/office/officeart/2005/8/layout/hierarchy1"/>
    <dgm:cxn modelId="{FE7D35FD-2388-4FD6-A0D8-087FF4E611C7}" type="presParOf" srcId="{53194F89-FA6F-4C86-8C5A-073661A00491}" destId="{6F669E0F-F4FB-41E4-B18B-02FCDBCF7DF1}" srcOrd="0" destOrd="0" presId="urn:microsoft.com/office/officeart/2005/8/layout/hierarchy1"/>
    <dgm:cxn modelId="{98619383-CC7A-49F1-B271-D170BE7BD5D4}" type="presParOf" srcId="{53194F89-FA6F-4C86-8C5A-073661A00491}" destId="{62A9B6AE-F88D-4B85-AC1A-4D6A0765214A}" srcOrd="1" destOrd="0" presId="urn:microsoft.com/office/officeart/2005/8/layout/hierarchy1"/>
    <dgm:cxn modelId="{A87876B4-C4F3-4977-8C41-7053B7897C09}" type="presParOf" srcId="{62A9B6AE-F88D-4B85-AC1A-4D6A0765214A}" destId="{6C7C9DB2-C45B-42C0-BB0B-EA08B3F76D48}" srcOrd="0" destOrd="0" presId="urn:microsoft.com/office/officeart/2005/8/layout/hierarchy1"/>
    <dgm:cxn modelId="{19C225B4-6C69-457F-8174-3FE2F2F0621E}" type="presParOf" srcId="{6C7C9DB2-C45B-42C0-BB0B-EA08B3F76D48}" destId="{367DACA6-AB54-4AB4-B972-96B38A73EFD0}" srcOrd="0" destOrd="0" presId="urn:microsoft.com/office/officeart/2005/8/layout/hierarchy1"/>
    <dgm:cxn modelId="{C285126F-7CE4-4B05-9601-1053B3F50EFB}" type="presParOf" srcId="{6C7C9DB2-C45B-42C0-BB0B-EA08B3F76D48}" destId="{B53142F1-4FCA-4F7F-A025-F1C42E10FD7F}" srcOrd="1" destOrd="0" presId="urn:microsoft.com/office/officeart/2005/8/layout/hierarchy1"/>
    <dgm:cxn modelId="{931A3420-D912-4A3A-9BCE-6A30AD75E7AB}" type="presParOf" srcId="{62A9B6AE-F88D-4B85-AC1A-4D6A0765214A}" destId="{FD71B6E9-E577-4B72-A038-47C83257DBDA}" srcOrd="1" destOrd="0" presId="urn:microsoft.com/office/officeart/2005/8/layout/hierarchy1"/>
    <dgm:cxn modelId="{59813518-D85A-4B6A-A068-B330417882E0}" type="presParOf" srcId="{FD71B6E9-E577-4B72-A038-47C83257DBDA}" destId="{EC391F46-8078-466F-9E38-07963B46D785}" srcOrd="0" destOrd="0" presId="urn:microsoft.com/office/officeart/2005/8/layout/hierarchy1"/>
    <dgm:cxn modelId="{4A24593F-AE1C-48A3-8502-423355550CE8}" type="presParOf" srcId="{FD71B6E9-E577-4B72-A038-47C83257DBDA}" destId="{B3ADAB04-5C74-4547-B161-802E83669251}" srcOrd="1" destOrd="0" presId="urn:microsoft.com/office/officeart/2005/8/layout/hierarchy1"/>
    <dgm:cxn modelId="{16C58C96-B15D-4186-BFEE-B3046807F3D3}" type="presParOf" srcId="{B3ADAB04-5C74-4547-B161-802E83669251}" destId="{3F436250-DEAB-4E74-AC44-F27BC43E1768}" srcOrd="0" destOrd="0" presId="urn:microsoft.com/office/officeart/2005/8/layout/hierarchy1"/>
    <dgm:cxn modelId="{3684265D-2C86-4F4D-9F02-8D63A287C3AE}" type="presParOf" srcId="{3F436250-DEAB-4E74-AC44-F27BC43E1768}" destId="{13A4BFC3-9973-447E-B90E-F761FEC8E8EB}" srcOrd="0" destOrd="0" presId="urn:microsoft.com/office/officeart/2005/8/layout/hierarchy1"/>
    <dgm:cxn modelId="{99B69944-2ABD-4093-9C1E-651F941009F2}" type="presParOf" srcId="{3F436250-DEAB-4E74-AC44-F27BC43E1768}" destId="{D71E1E7F-7790-4315-B94A-9BF55EA65C8E}" srcOrd="1" destOrd="0" presId="urn:microsoft.com/office/officeart/2005/8/layout/hierarchy1"/>
    <dgm:cxn modelId="{9EEB1508-AA5A-4E2A-A52D-BEA7987F33C9}" type="presParOf" srcId="{B3ADAB04-5C74-4547-B161-802E83669251}" destId="{C29C1BC0-E66C-4AC2-B831-94EE55C6B709}" srcOrd="1" destOrd="0" presId="urn:microsoft.com/office/officeart/2005/8/layout/hierarchy1"/>
    <dgm:cxn modelId="{620E9A92-EC4A-40F3-B945-B9317080FE23}" type="presParOf" srcId="{8A8B8762-1C57-468E-B297-4822DBCDB7F4}" destId="{1735BAC3-9D16-418A-8294-D125C0DF47CE}" srcOrd="4" destOrd="0" presId="urn:microsoft.com/office/officeart/2005/8/layout/hierarchy1"/>
    <dgm:cxn modelId="{F8194D43-D04E-4131-8F1B-A16D5472113F}" type="presParOf" srcId="{8A8B8762-1C57-468E-B297-4822DBCDB7F4}" destId="{2CBCBC55-6A1A-4A34-A0B8-FD706AA10452}" srcOrd="5" destOrd="0" presId="urn:microsoft.com/office/officeart/2005/8/layout/hierarchy1"/>
    <dgm:cxn modelId="{E380EC5A-69E0-428C-B54E-3186B00D636E}" type="presParOf" srcId="{2CBCBC55-6A1A-4A34-A0B8-FD706AA10452}" destId="{9C154165-646C-4D34-A63C-534B4C5D52AA}" srcOrd="0" destOrd="0" presId="urn:microsoft.com/office/officeart/2005/8/layout/hierarchy1"/>
    <dgm:cxn modelId="{81AB65AD-1619-481B-AC30-018ED9515502}" type="presParOf" srcId="{9C154165-646C-4D34-A63C-534B4C5D52AA}" destId="{91B83290-3389-4994-B68E-503EF4FFE430}" srcOrd="0" destOrd="0" presId="urn:microsoft.com/office/officeart/2005/8/layout/hierarchy1"/>
    <dgm:cxn modelId="{0CCC8217-EA9C-4368-AF97-EEC837D13CC5}" type="presParOf" srcId="{9C154165-646C-4D34-A63C-534B4C5D52AA}" destId="{8B8FF973-621A-48BF-99E1-D31D771E6478}" srcOrd="1" destOrd="0" presId="urn:microsoft.com/office/officeart/2005/8/layout/hierarchy1"/>
    <dgm:cxn modelId="{7B0C898E-6922-4C06-97AC-722F1C462A1A}" type="presParOf" srcId="{2CBCBC55-6A1A-4A34-A0B8-FD706AA10452}" destId="{3B8F1122-FFFE-4B45-A747-D918BBEF851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41AB184-76F3-4018-822E-D2D8A7C25A58}" type="doc">
      <dgm:prSet loTypeId="urn:microsoft.com/office/officeart/2005/8/layout/default" loCatId="list" qsTypeId="urn:microsoft.com/office/officeart/2005/8/quickstyle/3d1" qsCatId="3D" csTypeId="urn:microsoft.com/office/officeart/2005/8/colors/accent4_4" csCatId="accent4" phldr="1"/>
      <dgm:spPr/>
      <dgm:t>
        <a:bodyPr/>
        <a:lstStyle/>
        <a:p>
          <a:endParaRPr lang="ru-RU"/>
        </a:p>
      </dgm:t>
    </dgm:pt>
    <dgm:pt modelId="{C38F05A4-F413-47B7-A0E0-2C9915639598}">
      <dgm:prSet phldrT="[Текст]" custT="1"/>
      <dgm:spPr/>
      <dgm:t>
        <a:bodyPr/>
        <a:lstStyle/>
        <a:p>
          <a:r>
            <a:rPr lang="ru-RU" sz="2200" b="1" i="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1,0 млн. рублей</a:t>
          </a:r>
          <a:r>
            <a:rPr lang="ru-RU" sz="22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/>
          </a:r>
          <a:br>
            <a:rPr lang="ru-RU" sz="22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</a:br>
          <a:r>
            <a:rPr lang="ru-RU" sz="22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обеспечение санитарно-эпидемиологического благополучия населения города</a:t>
          </a:r>
          <a:endParaRPr lang="ru-RU" sz="1800" dirty="0"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30DB260-4A77-4293-BBAD-BAB3F283993D}" type="parTrans" cxnId="{C597D607-FB85-4D1F-81CA-485DCEA6D316}">
      <dgm:prSet/>
      <dgm:spPr/>
      <dgm:t>
        <a:bodyPr/>
        <a:lstStyle/>
        <a:p>
          <a:endParaRPr lang="ru-RU" sz="1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467417F-B9EA-4AE2-96B9-EE3AA866B6BF}" type="sibTrans" cxnId="{C597D607-FB85-4D1F-81CA-485DCEA6D316}">
      <dgm:prSet/>
      <dgm:spPr/>
      <dgm:t>
        <a:bodyPr/>
        <a:lstStyle/>
        <a:p>
          <a:endParaRPr lang="ru-RU" sz="1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CFF0D8AB-3993-4EE9-B10A-191791476A95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scene3d>
          <a:camera prst="orthographicFront"/>
          <a:lightRig rig="flat" dir="t"/>
        </a:scene3d>
      </dgm:spPr>
      <dgm:t>
        <a:bodyPr/>
        <a:lstStyle/>
        <a:p>
          <a:r>
            <a:rPr lang="ru-RU" sz="2200" b="1" i="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</a:t>
          </a:r>
          <a:endParaRPr lang="ru-RU" sz="1800" b="1" dirty="0"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BA981770-4CE5-4391-BFA8-F8AF47606318}" type="parTrans" cxnId="{BEDC048E-60EE-498F-BD85-E767FC9E637F}">
      <dgm:prSet/>
      <dgm:spPr/>
      <dgm:t>
        <a:bodyPr/>
        <a:lstStyle/>
        <a:p>
          <a:endParaRPr lang="ru-RU" sz="1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B43EDA8-034B-4C31-AE7B-F6AC2C10856F}" type="sibTrans" cxnId="{BEDC048E-60EE-498F-BD85-E767FC9E637F}">
      <dgm:prSet/>
      <dgm:spPr/>
      <dgm:t>
        <a:bodyPr/>
        <a:lstStyle/>
        <a:p>
          <a:endParaRPr lang="ru-RU" sz="1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EFB46C7-22D8-4CCD-A14E-AFF2BB045727}">
      <dgm:prSet phldrT="[Текст]" custT="1"/>
      <dgm:spPr>
        <a:scene3d>
          <a:camera prst="orthographicFront"/>
          <a:lightRig rig="flat" dir="t"/>
        </a:scene3d>
      </dgm:spPr>
      <dgm:t>
        <a:bodyPr/>
        <a:lstStyle/>
        <a:p>
          <a:r>
            <a:rPr lang="ru-RU" sz="22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10,5 млн. рублей</a:t>
          </a:r>
          <a:br>
            <a:rPr lang="ru-RU" sz="22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</a:br>
          <a:r>
            <a:rPr lang="ru-RU" sz="22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обеспечение деятельности муниципальных учреждений здравоохранения</a:t>
          </a:r>
          <a:endParaRPr lang="ru-RU" sz="1800" b="1" dirty="0"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C6903AFA-3655-4FB6-AC1D-075EE123482E}" type="parTrans" cxnId="{0BCECCC1-E7A4-492B-80B8-A5C28617A450}">
      <dgm:prSet/>
      <dgm:spPr/>
      <dgm:t>
        <a:bodyPr/>
        <a:lstStyle/>
        <a:p>
          <a:endParaRPr lang="ru-RU" sz="1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B4A0FA51-4ED2-4974-A87A-9D9BC907D0A7}" type="sibTrans" cxnId="{0BCECCC1-E7A4-492B-80B8-A5C28617A450}">
      <dgm:prSet/>
      <dgm:spPr/>
      <dgm:t>
        <a:bodyPr/>
        <a:lstStyle/>
        <a:p>
          <a:endParaRPr lang="ru-RU" sz="1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84D77F0-0385-4696-89F0-02B261CC55D4}">
      <dgm:prSet phldrT="[Текст]" custT="1"/>
      <dgm:spPr>
        <a:scene3d>
          <a:camera prst="orthographicFront"/>
          <a:lightRig rig="flat" dir="t"/>
        </a:scene3d>
      </dgm:spPr>
      <dgm:t>
        <a:bodyPr/>
        <a:lstStyle/>
        <a:p>
          <a:r>
            <a:rPr lang="ru-RU" sz="22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580,4 тыс. рублей</a:t>
          </a:r>
          <a:br>
            <a:rPr lang="ru-RU" sz="22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</a:br>
          <a:r>
            <a:rPr lang="ru-RU" sz="20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обеспечение медицинскими кадрами муниципальных бюджетных учреждений города</a:t>
          </a:r>
          <a:endParaRPr lang="ru-RU" sz="2000" b="1" dirty="0"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529E4A5-26AD-4594-90FB-B6FD6E94CCF3}" type="parTrans" cxnId="{F180DCEC-E045-4752-AC7F-C61BF568B7A2}">
      <dgm:prSet/>
      <dgm:spPr/>
      <dgm:t>
        <a:bodyPr/>
        <a:lstStyle/>
        <a:p>
          <a:endParaRPr lang="ru-RU" sz="1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CA01D7BC-67A2-4C4D-8F09-1EEB47EBCD49}" type="sibTrans" cxnId="{F180DCEC-E045-4752-AC7F-C61BF568B7A2}">
      <dgm:prSet/>
      <dgm:spPr/>
      <dgm:t>
        <a:bodyPr/>
        <a:lstStyle/>
        <a:p>
          <a:endParaRPr lang="ru-RU" sz="1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ACB1EB8-C84E-43EC-A3AC-4514424016B1}">
      <dgm:prSet phldrT="[Текст]" custT="1"/>
      <dgm:spPr>
        <a:scene3d>
          <a:camera prst="orthographicFront"/>
          <a:lightRig rig="flat" dir="t"/>
        </a:scene3d>
      </dgm:spPr>
      <dgm:t>
        <a:bodyPr/>
        <a:lstStyle/>
        <a:p>
          <a:r>
            <a:rPr lang="ru-RU" sz="22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550,0 тыс. рублей</a:t>
          </a:r>
          <a:r>
            <a:rPr lang="ru-RU" sz="18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/>
          </a:r>
          <a:br>
            <a:rPr lang="ru-RU" sz="18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</a:br>
          <a:r>
            <a:rPr lang="ru-RU" sz="22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транспортировка больных на процедуру гемодиализа</a:t>
          </a:r>
          <a:endParaRPr lang="ru-RU" sz="2200" b="1" dirty="0"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6268D1B-65CF-4EC6-BCC3-CE2089FC822C}" type="parTrans" cxnId="{78DBDCF6-D31B-439E-AC03-1AFFE3149454}">
      <dgm:prSet/>
      <dgm:spPr/>
      <dgm:t>
        <a:bodyPr/>
        <a:lstStyle/>
        <a:p>
          <a:endParaRPr lang="ru-RU" sz="1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46DED8F-CF7A-4845-8E01-92609F6E9DE1}" type="sibTrans" cxnId="{78DBDCF6-D31B-439E-AC03-1AFFE3149454}">
      <dgm:prSet/>
      <dgm:spPr/>
      <dgm:t>
        <a:bodyPr/>
        <a:lstStyle/>
        <a:p>
          <a:endParaRPr lang="ru-RU" sz="1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6F6DBAD-8681-4A69-BCF9-A88622088454}" type="pres">
      <dgm:prSet presAssocID="{C41AB184-76F3-4018-822E-D2D8A7C25A5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6F8A98-3367-4027-BF84-BD264C592C76}" type="pres">
      <dgm:prSet presAssocID="{C38F05A4-F413-47B7-A0E0-2C9915639598}" presName="node" presStyleLbl="node1" presStyleIdx="0" presStyleCnt="5" custScaleX="103776" custScaleY="1313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5888BD-513B-4AA5-916D-74D1EC5834E3}" type="pres">
      <dgm:prSet presAssocID="{F467417F-B9EA-4AE2-96B9-EE3AA866B6BF}" presName="sibTrans" presStyleCnt="0"/>
      <dgm:spPr/>
      <dgm:t>
        <a:bodyPr/>
        <a:lstStyle/>
        <a:p>
          <a:endParaRPr lang="ru-RU"/>
        </a:p>
      </dgm:t>
    </dgm:pt>
    <dgm:pt modelId="{A0665F0E-DE03-43B0-9B7F-6CDFE7B29BDD}" type="pres">
      <dgm:prSet presAssocID="{CFF0D8AB-3993-4EE9-B10A-191791476A95}" presName="node" presStyleLbl="node1" presStyleIdx="1" presStyleCnt="5" custScaleY="131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DFD58D-A284-43C3-9419-7587FDF72C68}" type="pres">
      <dgm:prSet presAssocID="{DB43EDA8-034B-4C31-AE7B-F6AC2C10856F}" presName="sibTrans" presStyleCnt="0"/>
      <dgm:spPr/>
      <dgm:t>
        <a:bodyPr/>
        <a:lstStyle/>
        <a:p>
          <a:endParaRPr lang="ru-RU"/>
        </a:p>
      </dgm:t>
    </dgm:pt>
    <dgm:pt modelId="{5C8ED64D-E9B0-4075-B745-790C0BC8E250}" type="pres">
      <dgm:prSet presAssocID="{9EFB46C7-22D8-4CCD-A14E-AFF2BB045727}" presName="node" presStyleLbl="node1" presStyleIdx="2" presStyleCnt="5" custScaleY="131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9FD643-7EB1-4FA4-B180-95BA2D601C31}" type="pres">
      <dgm:prSet presAssocID="{B4A0FA51-4ED2-4974-A87A-9D9BC907D0A7}" presName="sibTrans" presStyleCnt="0"/>
      <dgm:spPr/>
      <dgm:t>
        <a:bodyPr/>
        <a:lstStyle/>
        <a:p>
          <a:endParaRPr lang="ru-RU"/>
        </a:p>
      </dgm:t>
    </dgm:pt>
    <dgm:pt modelId="{334CC312-DA87-4263-AD61-33224518F3ED}" type="pres">
      <dgm:prSet presAssocID="{984D77F0-0385-4696-89F0-02B261CC55D4}" presName="node" presStyleLbl="node1" presStyleIdx="3" presStyleCnt="5" custScaleY="131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CBE454-BF3D-4C41-A29B-954713FBF044}" type="pres">
      <dgm:prSet presAssocID="{CA01D7BC-67A2-4C4D-8F09-1EEB47EBCD49}" presName="sibTrans" presStyleCnt="0"/>
      <dgm:spPr/>
      <dgm:t>
        <a:bodyPr/>
        <a:lstStyle/>
        <a:p>
          <a:endParaRPr lang="ru-RU"/>
        </a:p>
      </dgm:t>
    </dgm:pt>
    <dgm:pt modelId="{0EE5CC68-432D-46AF-AB7B-B12D7E961185}" type="pres">
      <dgm:prSet presAssocID="{5ACB1EB8-C84E-43EC-A3AC-4514424016B1}" presName="node" presStyleLbl="node1" presStyleIdx="4" presStyleCnt="5" custScaleY="131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F3E551E-85E2-46B6-8774-AB95828503D1}" type="presOf" srcId="{C41AB184-76F3-4018-822E-D2D8A7C25A58}" destId="{56F6DBAD-8681-4A69-BCF9-A88622088454}" srcOrd="0" destOrd="0" presId="urn:microsoft.com/office/officeart/2005/8/layout/default"/>
    <dgm:cxn modelId="{7DB20DB7-18F2-4810-A501-26119A698D56}" type="presOf" srcId="{5ACB1EB8-C84E-43EC-A3AC-4514424016B1}" destId="{0EE5CC68-432D-46AF-AB7B-B12D7E961185}" srcOrd="0" destOrd="0" presId="urn:microsoft.com/office/officeart/2005/8/layout/default"/>
    <dgm:cxn modelId="{DA459279-A4B9-434E-8821-88FEC2B5BFDA}" type="presOf" srcId="{C38F05A4-F413-47B7-A0E0-2C9915639598}" destId="{886F8A98-3367-4027-BF84-BD264C592C76}" srcOrd="0" destOrd="0" presId="urn:microsoft.com/office/officeart/2005/8/layout/default"/>
    <dgm:cxn modelId="{428EE497-89E6-4EBE-8B9B-99564FE433FA}" type="presOf" srcId="{984D77F0-0385-4696-89F0-02B261CC55D4}" destId="{334CC312-DA87-4263-AD61-33224518F3ED}" srcOrd="0" destOrd="0" presId="urn:microsoft.com/office/officeart/2005/8/layout/default"/>
    <dgm:cxn modelId="{21A02619-3314-4D25-ADA0-D20432BF17D1}" type="presOf" srcId="{CFF0D8AB-3993-4EE9-B10A-191791476A95}" destId="{A0665F0E-DE03-43B0-9B7F-6CDFE7B29BDD}" srcOrd="0" destOrd="0" presId="urn:microsoft.com/office/officeart/2005/8/layout/default"/>
    <dgm:cxn modelId="{0BCECCC1-E7A4-492B-80B8-A5C28617A450}" srcId="{C41AB184-76F3-4018-822E-D2D8A7C25A58}" destId="{9EFB46C7-22D8-4CCD-A14E-AFF2BB045727}" srcOrd="2" destOrd="0" parTransId="{C6903AFA-3655-4FB6-AC1D-075EE123482E}" sibTransId="{B4A0FA51-4ED2-4974-A87A-9D9BC907D0A7}"/>
    <dgm:cxn modelId="{C597D607-FB85-4D1F-81CA-485DCEA6D316}" srcId="{C41AB184-76F3-4018-822E-D2D8A7C25A58}" destId="{C38F05A4-F413-47B7-A0E0-2C9915639598}" srcOrd="0" destOrd="0" parTransId="{330DB260-4A77-4293-BBAD-BAB3F283993D}" sibTransId="{F467417F-B9EA-4AE2-96B9-EE3AA866B6BF}"/>
    <dgm:cxn modelId="{BEDC048E-60EE-498F-BD85-E767FC9E637F}" srcId="{C41AB184-76F3-4018-822E-D2D8A7C25A58}" destId="{CFF0D8AB-3993-4EE9-B10A-191791476A95}" srcOrd="1" destOrd="0" parTransId="{BA981770-4CE5-4391-BFA8-F8AF47606318}" sibTransId="{DB43EDA8-034B-4C31-AE7B-F6AC2C10856F}"/>
    <dgm:cxn modelId="{F180DCEC-E045-4752-AC7F-C61BF568B7A2}" srcId="{C41AB184-76F3-4018-822E-D2D8A7C25A58}" destId="{984D77F0-0385-4696-89F0-02B261CC55D4}" srcOrd="3" destOrd="0" parTransId="{E529E4A5-26AD-4594-90FB-B6FD6E94CCF3}" sibTransId="{CA01D7BC-67A2-4C4D-8F09-1EEB47EBCD49}"/>
    <dgm:cxn modelId="{5A30E554-038A-4E61-B540-67CB64F8733F}" type="presOf" srcId="{9EFB46C7-22D8-4CCD-A14E-AFF2BB045727}" destId="{5C8ED64D-E9B0-4075-B745-790C0BC8E250}" srcOrd="0" destOrd="0" presId="urn:microsoft.com/office/officeart/2005/8/layout/default"/>
    <dgm:cxn modelId="{78DBDCF6-D31B-439E-AC03-1AFFE3149454}" srcId="{C41AB184-76F3-4018-822E-D2D8A7C25A58}" destId="{5ACB1EB8-C84E-43EC-A3AC-4514424016B1}" srcOrd="4" destOrd="0" parTransId="{F6268D1B-65CF-4EC6-BCC3-CE2089FC822C}" sibTransId="{F46DED8F-CF7A-4845-8E01-92609F6E9DE1}"/>
    <dgm:cxn modelId="{F0C170EB-6935-46BC-BB91-32499BF09292}" type="presParOf" srcId="{56F6DBAD-8681-4A69-BCF9-A88622088454}" destId="{886F8A98-3367-4027-BF84-BD264C592C76}" srcOrd="0" destOrd="0" presId="urn:microsoft.com/office/officeart/2005/8/layout/default"/>
    <dgm:cxn modelId="{61A88F4C-20C4-4A1C-AC59-EA4CC0C160C2}" type="presParOf" srcId="{56F6DBAD-8681-4A69-BCF9-A88622088454}" destId="{8F5888BD-513B-4AA5-916D-74D1EC5834E3}" srcOrd="1" destOrd="0" presId="urn:microsoft.com/office/officeart/2005/8/layout/default"/>
    <dgm:cxn modelId="{9219FB6F-3D56-40D5-9D45-7EFCFCE7EF5B}" type="presParOf" srcId="{56F6DBAD-8681-4A69-BCF9-A88622088454}" destId="{A0665F0E-DE03-43B0-9B7F-6CDFE7B29BDD}" srcOrd="2" destOrd="0" presId="urn:microsoft.com/office/officeart/2005/8/layout/default"/>
    <dgm:cxn modelId="{CD5B44AB-E8C9-4B29-859B-19597E0B2E5D}" type="presParOf" srcId="{56F6DBAD-8681-4A69-BCF9-A88622088454}" destId="{8BDFD58D-A284-43C3-9419-7587FDF72C68}" srcOrd="3" destOrd="0" presId="urn:microsoft.com/office/officeart/2005/8/layout/default"/>
    <dgm:cxn modelId="{62DCF938-9ED3-48E0-A633-B783EF71C5B3}" type="presParOf" srcId="{56F6DBAD-8681-4A69-BCF9-A88622088454}" destId="{5C8ED64D-E9B0-4075-B745-790C0BC8E250}" srcOrd="4" destOrd="0" presId="urn:microsoft.com/office/officeart/2005/8/layout/default"/>
    <dgm:cxn modelId="{5E4AF607-3DF5-448E-822A-D12041F0E6FC}" type="presParOf" srcId="{56F6DBAD-8681-4A69-BCF9-A88622088454}" destId="{509FD643-7EB1-4FA4-B180-95BA2D601C31}" srcOrd="5" destOrd="0" presId="urn:microsoft.com/office/officeart/2005/8/layout/default"/>
    <dgm:cxn modelId="{54663D23-0F65-4BE7-B59C-AE60BD03B7CC}" type="presParOf" srcId="{56F6DBAD-8681-4A69-BCF9-A88622088454}" destId="{334CC312-DA87-4263-AD61-33224518F3ED}" srcOrd="6" destOrd="0" presId="urn:microsoft.com/office/officeart/2005/8/layout/default"/>
    <dgm:cxn modelId="{7E9BD456-A0E4-4429-B91A-1C197E1A93BC}" type="presParOf" srcId="{56F6DBAD-8681-4A69-BCF9-A88622088454}" destId="{7BCBE454-BF3D-4C41-A29B-954713FBF044}" srcOrd="7" destOrd="0" presId="urn:microsoft.com/office/officeart/2005/8/layout/default"/>
    <dgm:cxn modelId="{CA229888-DFDE-4782-ACD8-265EBFF044F9}" type="presParOf" srcId="{56F6DBAD-8681-4A69-BCF9-A88622088454}" destId="{0EE5CC68-432D-46AF-AB7B-B12D7E961185}" srcOrd="8" destOrd="0" presId="urn:microsoft.com/office/officeart/2005/8/layout/default"/>
  </dgm:cxnLst>
  <dgm:bg>
    <a:noFill/>
    <a:effectLst>
      <a:glow rad="139700">
        <a:schemeClr val="accent4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41AB184-76F3-4018-822E-D2D8A7C25A58}" type="doc">
      <dgm:prSet loTypeId="urn:microsoft.com/office/officeart/2005/8/layout/default" loCatId="list" qsTypeId="urn:microsoft.com/office/officeart/2005/8/quickstyle/3d1" qsCatId="3D" csTypeId="urn:microsoft.com/office/officeart/2005/8/colors/accent5_4" csCatId="accent5" phldr="1"/>
      <dgm:spPr/>
      <dgm:t>
        <a:bodyPr/>
        <a:lstStyle/>
        <a:p>
          <a:endParaRPr lang="ru-RU"/>
        </a:p>
      </dgm:t>
    </dgm:pt>
    <dgm:pt modelId="{C38F05A4-F413-47B7-A0E0-2C9915639598}">
      <dgm:prSet phldrT="[Текст]" custT="1"/>
      <dgm:spPr/>
      <dgm:t>
        <a:bodyPr/>
        <a:lstStyle/>
        <a:p>
          <a:r>
            <a:rPr lang="ru-RU" sz="1800" b="1" i="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Обеспечение больных сахарным диабетом средствами самоконтроля и изделиями медицинского назначения </a:t>
          </a:r>
        </a:p>
        <a:p>
          <a:r>
            <a:rPr lang="ru-RU" sz="1800" b="1" i="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– 220,0 тыс. рублей</a:t>
          </a:r>
          <a:endParaRPr lang="ru-RU" sz="1800" dirty="0"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30DB260-4A77-4293-BBAD-BAB3F283993D}" type="parTrans" cxnId="{C597D607-FB85-4D1F-81CA-485DCEA6D316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467417F-B9EA-4AE2-96B9-EE3AA866B6BF}" type="sibTrans" cxnId="{C597D607-FB85-4D1F-81CA-485DCEA6D316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CFF0D8AB-3993-4EE9-B10A-191791476A95}">
      <dgm:prSet phldrT="[Текст]" custT="1"/>
      <dgm:spPr>
        <a:scene3d>
          <a:camera prst="orthographicFront"/>
          <a:lightRig rig="flat" dir="t"/>
        </a:scene3d>
      </dgm:spPr>
      <dgm:t>
        <a:bodyPr/>
        <a:lstStyle/>
        <a:p>
          <a:r>
            <a:rPr lang="ru-RU" sz="18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Выплата стипендий в рамках мероприятий по совершенствованию подготовки медицинских кадров,  5 человек </a:t>
          </a:r>
        </a:p>
        <a:p>
          <a:r>
            <a:rPr lang="ru-RU" sz="18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– 30,0 тыс. рублей</a:t>
          </a:r>
          <a:endParaRPr lang="ru-RU" sz="1800" b="1" dirty="0"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BA981770-4CE5-4391-BFA8-F8AF47606318}" type="parTrans" cxnId="{BEDC048E-60EE-498F-BD85-E767FC9E637F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B43EDA8-034B-4C31-AE7B-F6AC2C10856F}" type="sibTrans" cxnId="{BEDC048E-60EE-498F-BD85-E767FC9E637F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EFB46C7-22D8-4CCD-A14E-AFF2BB045727}">
      <dgm:prSet phldrT="[Текст]" custT="1"/>
      <dgm:spPr>
        <a:scene3d>
          <a:camera prst="orthographicFront"/>
          <a:lightRig rig="flat" dir="t"/>
        </a:scene3d>
      </dgm:spPr>
      <dgm:t>
        <a:bodyPr/>
        <a:lstStyle/>
        <a:p>
          <a:r>
            <a:rPr lang="ru-RU" sz="18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Единовременные выплаты выпускникам интернатуры и ординатуры, трудоустраиваемым в городе, 6 человек </a:t>
          </a:r>
        </a:p>
        <a:p>
          <a:r>
            <a:rPr lang="ru-RU" sz="18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– 300,0 тыс. рублей</a:t>
          </a:r>
          <a:endParaRPr lang="ru-RU" sz="1800" b="1" dirty="0"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C6903AFA-3655-4FB6-AC1D-075EE123482E}" type="parTrans" cxnId="{0BCECCC1-E7A4-492B-80B8-A5C28617A450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B4A0FA51-4ED2-4974-A87A-9D9BC907D0A7}" type="sibTrans" cxnId="{0BCECCC1-E7A4-492B-80B8-A5C28617A450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ACB1EB8-C84E-43EC-A3AC-4514424016B1}">
      <dgm:prSet phldrT="[Текст]" custT="1"/>
      <dgm:spPr>
        <a:scene3d>
          <a:camera prst="orthographicFront"/>
          <a:lightRig rig="flat" dir="t"/>
        </a:scene3d>
      </dgm:spPr>
      <dgm:t>
        <a:bodyPr/>
        <a:lstStyle/>
        <a:p>
          <a:pPr>
            <a:spcAft>
              <a:spcPts val="0"/>
            </a:spcAft>
          </a:pPr>
          <a:r>
            <a:rPr lang="ru-RU" sz="20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Компенсация за найм жилья вновь прибывшим врачам, </a:t>
          </a:r>
        </a:p>
        <a:p>
          <a:pPr>
            <a:spcAft>
              <a:spcPct val="35000"/>
            </a:spcAft>
          </a:pPr>
          <a:r>
            <a:rPr lang="ru-RU" sz="20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5 человек </a:t>
          </a:r>
        </a:p>
        <a:p>
          <a:pPr>
            <a:spcAft>
              <a:spcPct val="35000"/>
            </a:spcAft>
          </a:pPr>
          <a:r>
            <a:rPr lang="ru-RU" sz="20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– 180,0 тыс. рублей</a:t>
          </a:r>
          <a:endParaRPr lang="ru-RU" sz="2000" b="1" dirty="0"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6268D1B-65CF-4EC6-BCC3-CE2089FC822C}" type="parTrans" cxnId="{78DBDCF6-D31B-439E-AC03-1AFFE3149454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46DED8F-CF7A-4845-8E01-92609F6E9DE1}" type="sibTrans" cxnId="{78DBDCF6-D31B-439E-AC03-1AFFE3149454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0B9CF862-52CF-401B-9F89-BEF93A33E093}">
      <dgm:prSet phldrT="[Текст]" custT="1"/>
      <dgm:spPr>
        <a:scene3d>
          <a:camera prst="orthographicFront"/>
          <a:lightRig rig="flat" dir="t"/>
        </a:scene3d>
      </dgm:spPr>
      <dgm:t>
        <a:bodyPr/>
        <a:lstStyle/>
        <a:p>
          <a:r>
            <a:rPr lang="ru-RU" sz="20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Повышение квалификации и переподготовка врачей, среднего медицинского персонала </a:t>
          </a:r>
        </a:p>
        <a:p>
          <a:r>
            <a:rPr lang="ru-RU" sz="20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– 70,4 тыс. рублей</a:t>
          </a:r>
          <a:endParaRPr lang="ru-RU" sz="2000" b="1" dirty="0"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8FD7484-9DDD-4FC5-8C3B-0BD31835A63D}" type="sibTrans" cxnId="{87C19781-24BC-4467-93A4-590646CDABC9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7EEDD51E-76F8-4AA5-BA30-AAECC71CEC68}" type="parTrans" cxnId="{87C19781-24BC-4467-93A4-590646CDABC9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84D77F0-0385-4696-89F0-02B261CC55D4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scene3d>
          <a:camera prst="orthographicFront"/>
          <a:lightRig rig="flat" dir="t"/>
        </a:scene3d>
      </dgm:spPr>
      <dgm:t>
        <a:bodyPr/>
        <a:lstStyle/>
        <a:p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CA01D7BC-67A2-4C4D-8F09-1EEB47EBCD49}" type="sibTrans" cxnId="{F180DCEC-E045-4752-AC7F-C61BF568B7A2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529E4A5-26AD-4594-90FB-B6FD6E94CCF3}" type="parTrans" cxnId="{F180DCEC-E045-4752-AC7F-C61BF568B7A2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6F6DBAD-8681-4A69-BCF9-A88622088454}" type="pres">
      <dgm:prSet presAssocID="{C41AB184-76F3-4018-822E-D2D8A7C25A5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6F8A98-3367-4027-BF84-BD264C592C76}" type="pres">
      <dgm:prSet presAssocID="{C38F05A4-F413-47B7-A0E0-2C9915639598}" presName="node" presStyleLbl="node1" presStyleIdx="0" presStyleCnt="6" custScaleY="1313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5888BD-513B-4AA5-916D-74D1EC5834E3}" type="pres">
      <dgm:prSet presAssocID="{F467417F-B9EA-4AE2-96B9-EE3AA866B6BF}" presName="sibTrans" presStyleCnt="0"/>
      <dgm:spPr/>
      <dgm:t>
        <a:bodyPr/>
        <a:lstStyle/>
        <a:p>
          <a:endParaRPr lang="ru-RU"/>
        </a:p>
      </dgm:t>
    </dgm:pt>
    <dgm:pt modelId="{F3A186AE-5044-4D32-8EBA-8112744DCE1A}" type="pres">
      <dgm:prSet presAssocID="{0B9CF862-52CF-401B-9F89-BEF93A33E093}" presName="node" presStyleLbl="node1" presStyleIdx="1" presStyleCnt="6" custScaleY="131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48200A-009B-4304-9883-F95FB7AA22B8}" type="pres">
      <dgm:prSet presAssocID="{E8FD7484-9DDD-4FC5-8C3B-0BD31835A63D}" presName="sibTrans" presStyleCnt="0"/>
      <dgm:spPr/>
      <dgm:t>
        <a:bodyPr/>
        <a:lstStyle/>
        <a:p>
          <a:endParaRPr lang="ru-RU"/>
        </a:p>
      </dgm:t>
    </dgm:pt>
    <dgm:pt modelId="{A0665F0E-DE03-43B0-9B7F-6CDFE7B29BDD}" type="pres">
      <dgm:prSet presAssocID="{CFF0D8AB-3993-4EE9-B10A-191791476A95}" presName="node" presStyleLbl="node1" presStyleIdx="2" presStyleCnt="6" custScaleY="131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DFD58D-A284-43C3-9419-7587FDF72C68}" type="pres">
      <dgm:prSet presAssocID="{DB43EDA8-034B-4C31-AE7B-F6AC2C10856F}" presName="sibTrans" presStyleCnt="0"/>
      <dgm:spPr/>
      <dgm:t>
        <a:bodyPr/>
        <a:lstStyle/>
        <a:p>
          <a:endParaRPr lang="ru-RU"/>
        </a:p>
      </dgm:t>
    </dgm:pt>
    <dgm:pt modelId="{5C8ED64D-E9B0-4075-B745-790C0BC8E250}" type="pres">
      <dgm:prSet presAssocID="{9EFB46C7-22D8-4CCD-A14E-AFF2BB045727}" presName="node" presStyleLbl="node1" presStyleIdx="3" presStyleCnt="6" custScaleY="131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9FD643-7EB1-4FA4-B180-95BA2D601C31}" type="pres">
      <dgm:prSet presAssocID="{B4A0FA51-4ED2-4974-A87A-9D9BC907D0A7}" presName="sibTrans" presStyleCnt="0"/>
      <dgm:spPr/>
      <dgm:t>
        <a:bodyPr/>
        <a:lstStyle/>
        <a:p>
          <a:endParaRPr lang="ru-RU"/>
        </a:p>
      </dgm:t>
    </dgm:pt>
    <dgm:pt modelId="{334CC312-DA87-4263-AD61-33224518F3ED}" type="pres">
      <dgm:prSet presAssocID="{984D77F0-0385-4696-89F0-02B261CC55D4}" presName="node" presStyleLbl="node1" presStyleIdx="4" presStyleCnt="6" custScaleY="131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CBE454-BF3D-4C41-A29B-954713FBF044}" type="pres">
      <dgm:prSet presAssocID="{CA01D7BC-67A2-4C4D-8F09-1EEB47EBCD49}" presName="sibTrans" presStyleCnt="0"/>
      <dgm:spPr/>
      <dgm:t>
        <a:bodyPr/>
        <a:lstStyle/>
        <a:p>
          <a:endParaRPr lang="ru-RU"/>
        </a:p>
      </dgm:t>
    </dgm:pt>
    <dgm:pt modelId="{0EE5CC68-432D-46AF-AB7B-B12D7E961185}" type="pres">
      <dgm:prSet presAssocID="{5ACB1EB8-C84E-43EC-A3AC-4514424016B1}" presName="node" presStyleLbl="node1" presStyleIdx="5" presStyleCnt="6" custScaleY="131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D08CA9-C027-482A-A9DA-A511FD332EDB}" type="presOf" srcId="{9EFB46C7-22D8-4CCD-A14E-AFF2BB045727}" destId="{5C8ED64D-E9B0-4075-B745-790C0BC8E250}" srcOrd="0" destOrd="0" presId="urn:microsoft.com/office/officeart/2005/8/layout/default"/>
    <dgm:cxn modelId="{BEDC048E-60EE-498F-BD85-E767FC9E637F}" srcId="{C41AB184-76F3-4018-822E-D2D8A7C25A58}" destId="{CFF0D8AB-3993-4EE9-B10A-191791476A95}" srcOrd="2" destOrd="0" parTransId="{BA981770-4CE5-4391-BFA8-F8AF47606318}" sibTransId="{DB43EDA8-034B-4C31-AE7B-F6AC2C10856F}"/>
    <dgm:cxn modelId="{DF24EE5F-3155-4C29-830D-EDC8DACB5397}" type="presOf" srcId="{5ACB1EB8-C84E-43EC-A3AC-4514424016B1}" destId="{0EE5CC68-432D-46AF-AB7B-B12D7E961185}" srcOrd="0" destOrd="0" presId="urn:microsoft.com/office/officeart/2005/8/layout/default"/>
    <dgm:cxn modelId="{0BCECCC1-E7A4-492B-80B8-A5C28617A450}" srcId="{C41AB184-76F3-4018-822E-D2D8A7C25A58}" destId="{9EFB46C7-22D8-4CCD-A14E-AFF2BB045727}" srcOrd="3" destOrd="0" parTransId="{C6903AFA-3655-4FB6-AC1D-075EE123482E}" sibTransId="{B4A0FA51-4ED2-4974-A87A-9D9BC907D0A7}"/>
    <dgm:cxn modelId="{B2619BB4-A657-407F-9E1B-E9D1403BBA65}" type="presOf" srcId="{C41AB184-76F3-4018-822E-D2D8A7C25A58}" destId="{56F6DBAD-8681-4A69-BCF9-A88622088454}" srcOrd="0" destOrd="0" presId="urn:microsoft.com/office/officeart/2005/8/layout/default"/>
    <dgm:cxn modelId="{87C19781-24BC-4467-93A4-590646CDABC9}" srcId="{C41AB184-76F3-4018-822E-D2D8A7C25A58}" destId="{0B9CF862-52CF-401B-9F89-BEF93A33E093}" srcOrd="1" destOrd="0" parTransId="{7EEDD51E-76F8-4AA5-BA30-AAECC71CEC68}" sibTransId="{E8FD7484-9DDD-4FC5-8C3B-0BD31835A63D}"/>
    <dgm:cxn modelId="{C587899D-2495-4646-88CE-E20A122DA3C3}" type="presOf" srcId="{C38F05A4-F413-47B7-A0E0-2C9915639598}" destId="{886F8A98-3367-4027-BF84-BD264C592C76}" srcOrd="0" destOrd="0" presId="urn:microsoft.com/office/officeart/2005/8/layout/default"/>
    <dgm:cxn modelId="{0265AF99-0316-4FF7-B829-134B96446200}" type="presOf" srcId="{984D77F0-0385-4696-89F0-02B261CC55D4}" destId="{334CC312-DA87-4263-AD61-33224518F3ED}" srcOrd="0" destOrd="0" presId="urn:microsoft.com/office/officeart/2005/8/layout/default"/>
    <dgm:cxn modelId="{C597D607-FB85-4D1F-81CA-485DCEA6D316}" srcId="{C41AB184-76F3-4018-822E-D2D8A7C25A58}" destId="{C38F05A4-F413-47B7-A0E0-2C9915639598}" srcOrd="0" destOrd="0" parTransId="{330DB260-4A77-4293-BBAD-BAB3F283993D}" sibTransId="{F467417F-B9EA-4AE2-96B9-EE3AA866B6BF}"/>
    <dgm:cxn modelId="{78DBDCF6-D31B-439E-AC03-1AFFE3149454}" srcId="{C41AB184-76F3-4018-822E-D2D8A7C25A58}" destId="{5ACB1EB8-C84E-43EC-A3AC-4514424016B1}" srcOrd="5" destOrd="0" parTransId="{F6268D1B-65CF-4EC6-BCC3-CE2089FC822C}" sibTransId="{F46DED8F-CF7A-4845-8E01-92609F6E9DE1}"/>
    <dgm:cxn modelId="{F180DCEC-E045-4752-AC7F-C61BF568B7A2}" srcId="{C41AB184-76F3-4018-822E-D2D8A7C25A58}" destId="{984D77F0-0385-4696-89F0-02B261CC55D4}" srcOrd="4" destOrd="0" parTransId="{E529E4A5-26AD-4594-90FB-B6FD6E94CCF3}" sibTransId="{CA01D7BC-67A2-4C4D-8F09-1EEB47EBCD49}"/>
    <dgm:cxn modelId="{C2AB4C11-FFA9-4114-9DC1-343C32305F02}" type="presOf" srcId="{CFF0D8AB-3993-4EE9-B10A-191791476A95}" destId="{A0665F0E-DE03-43B0-9B7F-6CDFE7B29BDD}" srcOrd="0" destOrd="0" presId="urn:microsoft.com/office/officeart/2005/8/layout/default"/>
    <dgm:cxn modelId="{077756F2-3BC9-4890-AFAA-B8C6375DDCD3}" type="presOf" srcId="{0B9CF862-52CF-401B-9F89-BEF93A33E093}" destId="{F3A186AE-5044-4D32-8EBA-8112744DCE1A}" srcOrd="0" destOrd="0" presId="urn:microsoft.com/office/officeart/2005/8/layout/default"/>
    <dgm:cxn modelId="{C42A7D66-ADCB-4D3A-85E2-C80018FA2564}" type="presParOf" srcId="{56F6DBAD-8681-4A69-BCF9-A88622088454}" destId="{886F8A98-3367-4027-BF84-BD264C592C76}" srcOrd="0" destOrd="0" presId="urn:microsoft.com/office/officeart/2005/8/layout/default"/>
    <dgm:cxn modelId="{699F1ACD-CB77-424F-A99D-03290D93B95B}" type="presParOf" srcId="{56F6DBAD-8681-4A69-BCF9-A88622088454}" destId="{8F5888BD-513B-4AA5-916D-74D1EC5834E3}" srcOrd="1" destOrd="0" presId="urn:microsoft.com/office/officeart/2005/8/layout/default"/>
    <dgm:cxn modelId="{F345EA68-49EB-4DE1-9526-4E96C3B35776}" type="presParOf" srcId="{56F6DBAD-8681-4A69-BCF9-A88622088454}" destId="{F3A186AE-5044-4D32-8EBA-8112744DCE1A}" srcOrd="2" destOrd="0" presId="urn:microsoft.com/office/officeart/2005/8/layout/default"/>
    <dgm:cxn modelId="{34ADB903-C654-4A7B-94D0-15B90DF0563C}" type="presParOf" srcId="{56F6DBAD-8681-4A69-BCF9-A88622088454}" destId="{6248200A-009B-4304-9883-F95FB7AA22B8}" srcOrd="3" destOrd="0" presId="urn:microsoft.com/office/officeart/2005/8/layout/default"/>
    <dgm:cxn modelId="{17FE2DA6-6307-4952-BC89-CBFBFC9233A7}" type="presParOf" srcId="{56F6DBAD-8681-4A69-BCF9-A88622088454}" destId="{A0665F0E-DE03-43B0-9B7F-6CDFE7B29BDD}" srcOrd="4" destOrd="0" presId="urn:microsoft.com/office/officeart/2005/8/layout/default"/>
    <dgm:cxn modelId="{C6EED9B8-8E8F-403F-8AD2-40BD9397DEB1}" type="presParOf" srcId="{56F6DBAD-8681-4A69-BCF9-A88622088454}" destId="{8BDFD58D-A284-43C3-9419-7587FDF72C68}" srcOrd="5" destOrd="0" presId="urn:microsoft.com/office/officeart/2005/8/layout/default"/>
    <dgm:cxn modelId="{1DFEB994-756B-4AAB-89F8-80E063AAB763}" type="presParOf" srcId="{56F6DBAD-8681-4A69-BCF9-A88622088454}" destId="{5C8ED64D-E9B0-4075-B745-790C0BC8E250}" srcOrd="6" destOrd="0" presId="urn:microsoft.com/office/officeart/2005/8/layout/default"/>
    <dgm:cxn modelId="{EA66962A-585E-41C2-996D-4421502FFA10}" type="presParOf" srcId="{56F6DBAD-8681-4A69-BCF9-A88622088454}" destId="{509FD643-7EB1-4FA4-B180-95BA2D601C31}" srcOrd="7" destOrd="0" presId="urn:microsoft.com/office/officeart/2005/8/layout/default"/>
    <dgm:cxn modelId="{6EA6A96E-D3D9-41EA-9465-078311563C99}" type="presParOf" srcId="{56F6DBAD-8681-4A69-BCF9-A88622088454}" destId="{334CC312-DA87-4263-AD61-33224518F3ED}" srcOrd="8" destOrd="0" presId="urn:microsoft.com/office/officeart/2005/8/layout/default"/>
    <dgm:cxn modelId="{836E4464-06A6-47A5-B169-AAF9D0CA64C1}" type="presParOf" srcId="{56F6DBAD-8681-4A69-BCF9-A88622088454}" destId="{7BCBE454-BF3D-4C41-A29B-954713FBF044}" srcOrd="9" destOrd="0" presId="urn:microsoft.com/office/officeart/2005/8/layout/default"/>
    <dgm:cxn modelId="{3C802A91-1962-4BB4-B48E-A55807517C3D}" type="presParOf" srcId="{56F6DBAD-8681-4A69-BCF9-A88622088454}" destId="{0EE5CC68-432D-46AF-AB7B-B12D7E961185}" srcOrd="10" destOrd="0" presId="urn:microsoft.com/office/officeart/2005/8/layout/default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E310978-723E-4085-B83D-032DC55178E7}" type="doc">
      <dgm:prSet loTypeId="urn:microsoft.com/office/officeart/2005/8/layout/lProcess1" loCatId="process" qsTypeId="urn:microsoft.com/office/officeart/2005/8/quickstyle/simple5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99B51498-4CC7-4F28-ACF7-5ADFBA8A924C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Ветераны и инвалиды ВОВ</a:t>
          </a:r>
        </a:p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Инвалиды общего заболевания</a:t>
          </a:r>
        </a:p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Инвалиды ЧАЭС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CCA4556-BCB8-495B-BAF6-9DB2D188FFBA}" type="parTrans" cxnId="{996D329D-2A1F-440F-BEB5-1AA4F9A7EFCD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5BEB1D57-AD95-47B6-ADB2-6F29595E7389}" type="sibTrans" cxnId="{996D329D-2A1F-440F-BEB5-1AA4F9A7EFCD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6F248EEC-50A8-45A8-AFFC-F0F0C1125406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Компенсация расходов на оплату жилого помещения и коммунальных услуг 8 038 руб. (8 031 получателей)</a:t>
          </a:r>
          <a:endParaRPr lang="ru-RU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1D0A2511-16C9-4420-93AF-AB71F8E78DBA}" type="parTrans" cxnId="{9115A487-2A5C-403A-BD46-55043249F1AF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1A509CD7-4263-489A-AF91-90ADDD5C4BC9}" type="sibTrans" cxnId="{9115A487-2A5C-403A-BD46-55043249F1AF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1EA35CA1-5087-42AB-BB47-069A2D34039C}">
      <dgm:prSet phldrT="[Текст]"/>
      <dgm:spPr/>
      <dgm:t>
        <a:bodyPr/>
        <a:lstStyle/>
        <a:p>
          <a:pPr>
            <a:spcAft>
              <a:spcPts val="0"/>
            </a:spcAft>
          </a:pPr>
          <a:r>
            <a:rPr lang="ru-RU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Компенсации страховых премий по договорам обязательного страхования гражданской ответственности </a:t>
          </a:r>
        </a:p>
        <a:p>
          <a:pPr>
            <a:spcAft>
              <a:spcPts val="0"/>
            </a:spcAft>
          </a:pPr>
          <a:r>
            <a:rPr lang="ru-RU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(5 получателей)</a:t>
          </a:r>
          <a:endParaRPr lang="ru-RU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B7DEB7EA-BB4F-46BE-B5E3-B994C396D020}" type="parTrans" cxnId="{7598CA62-297E-4883-B329-FCA71709B191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0D5E075D-9F45-4DDC-9D05-BBB544C84987}" type="sibTrans" cxnId="{7598CA62-297E-4883-B329-FCA71709B191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5B33E81D-DC88-49A6-8BC4-DBE9D328ABEB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Почетные доноры России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89DA836E-B78D-405E-86EB-25951EA5E778}" type="parTrans" cxnId="{98846AB5-686F-4D43-A330-F2ED12AB37E9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2B2AAEC1-5F02-4ECD-91A1-65DDABB84C18}" type="sibTrans" cxnId="{98846AB5-686F-4D43-A330-F2ED12AB37E9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AB35FC12-817F-4767-8D93-C97E21FAA97C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Ежегодная денежная выплата в размере 12 373 руб. (765 получателей)</a:t>
          </a:r>
          <a:endParaRPr lang="ru-RU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988CBCAF-8784-4BF2-83CF-32694893F391}" type="parTrans" cxnId="{290F071A-0CD7-4EB7-805E-C9D9F4463A48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9631C7F6-42E0-4B34-A28F-9A53CFE47697}" type="sibTrans" cxnId="{290F071A-0CD7-4EB7-805E-C9D9F4463A48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3DE1AC2C-8A12-4210-BAA0-0CC5AB40F103}" type="pres">
      <dgm:prSet presAssocID="{2E310978-723E-4085-B83D-032DC55178E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4F3001-0B15-40B8-8CCC-281D458F9613}" type="pres">
      <dgm:prSet presAssocID="{99B51498-4CC7-4F28-ACF7-5ADFBA8A924C}" presName="vertFlow" presStyleCnt="0"/>
      <dgm:spPr/>
    </dgm:pt>
    <dgm:pt modelId="{976F6C01-573D-4F86-9FE4-822BA9804813}" type="pres">
      <dgm:prSet presAssocID="{99B51498-4CC7-4F28-ACF7-5ADFBA8A924C}" presName="header" presStyleLbl="node1" presStyleIdx="0" presStyleCnt="2"/>
      <dgm:spPr/>
      <dgm:t>
        <a:bodyPr/>
        <a:lstStyle/>
        <a:p>
          <a:endParaRPr lang="ru-RU"/>
        </a:p>
      </dgm:t>
    </dgm:pt>
    <dgm:pt modelId="{BE33E789-76E2-4FE6-9707-DBAFD080EA97}" type="pres">
      <dgm:prSet presAssocID="{1D0A2511-16C9-4420-93AF-AB71F8E78DBA}" presName="parTrans" presStyleLbl="sibTrans2D1" presStyleIdx="0" presStyleCnt="3"/>
      <dgm:spPr/>
      <dgm:t>
        <a:bodyPr/>
        <a:lstStyle/>
        <a:p>
          <a:endParaRPr lang="ru-RU"/>
        </a:p>
      </dgm:t>
    </dgm:pt>
    <dgm:pt modelId="{646E3488-DC7F-43D3-9426-E4520FEA8C0E}" type="pres">
      <dgm:prSet presAssocID="{6F248EEC-50A8-45A8-AFFC-F0F0C1125406}" presName="child" presStyleLbl="alignAccFollow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32982B-DFD2-4233-A90F-0A185867338A}" type="pres">
      <dgm:prSet presAssocID="{1A509CD7-4263-489A-AF91-90ADDD5C4BC9}" presName="sibTrans" presStyleLbl="sibTrans2D1" presStyleIdx="1" presStyleCnt="3"/>
      <dgm:spPr/>
      <dgm:t>
        <a:bodyPr/>
        <a:lstStyle/>
        <a:p>
          <a:endParaRPr lang="ru-RU"/>
        </a:p>
      </dgm:t>
    </dgm:pt>
    <dgm:pt modelId="{9AD46E5A-3AF7-4D8A-A163-57A4B67E2622}" type="pres">
      <dgm:prSet presAssocID="{1EA35CA1-5087-42AB-BB47-069A2D34039C}" presName="child" presStyleLbl="alignAccFollow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F90F2C-027D-42C1-A900-3108D1F69243}" type="pres">
      <dgm:prSet presAssocID="{99B51498-4CC7-4F28-ACF7-5ADFBA8A924C}" presName="hSp" presStyleCnt="0"/>
      <dgm:spPr/>
    </dgm:pt>
    <dgm:pt modelId="{9E2ECC3F-514F-4332-BF72-783D532B9CB6}" type="pres">
      <dgm:prSet presAssocID="{5B33E81D-DC88-49A6-8BC4-DBE9D328ABEB}" presName="vertFlow" presStyleCnt="0"/>
      <dgm:spPr/>
    </dgm:pt>
    <dgm:pt modelId="{668B357C-AAD2-42FA-9E30-B7633ED73D3A}" type="pres">
      <dgm:prSet presAssocID="{5B33E81D-DC88-49A6-8BC4-DBE9D328ABEB}" presName="header" presStyleLbl="node1" presStyleIdx="1" presStyleCnt="2"/>
      <dgm:spPr/>
      <dgm:t>
        <a:bodyPr/>
        <a:lstStyle/>
        <a:p>
          <a:endParaRPr lang="ru-RU"/>
        </a:p>
      </dgm:t>
    </dgm:pt>
    <dgm:pt modelId="{A89B6BDB-19FC-4163-A607-48ABF92DC712}" type="pres">
      <dgm:prSet presAssocID="{988CBCAF-8784-4BF2-83CF-32694893F391}" presName="parTrans" presStyleLbl="sibTrans2D1" presStyleIdx="2" presStyleCnt="3"/>
      <dgm:spPr/>
      <dgm:t>
        <a:bodyPr/>
        <a:lstStyle/>
        <a:p>
          <a:endParaRPr lang="ru-RU"/>
        </a:p>
      </dgm:t>
    </dgm:pt>
    <dgm:pt modelId="{A587BCC2-2F6F-44D0-B9CA-5BDCC7D93323}" type="pres">
      <dgm:prSet presAssocID="{AB35FC12-817F-4767-8D93-C97E21FAA97C}" presName="child" presStyleLbl="alignAccFollow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98CA62-297E-4883-B329-FCA71709B191}" srcId="{99B51498-4CC7-4F28-ACF7-5ADFBA8A924C}" destId="{1EA35CA1-5087-42AB-BB47-069A2D34039C}" srcOrd="1" destOrd="0" parTransId="{B7DEB7EA-BB4F-46BE-B5E3-B994C396D020}" sibTransId="{0D5E075D-9F45-4DDC-9D05-BBB544C84987}"/>
    <dgm:cxn modelId="{9115A487-2A5C-403A-BD46-55043249F1AF}" srcId="{99B51498-4CC7-4F28-ACF7-5ADFBA8A924C}" destId="{6F248EEC-50A8-45A8-AFFC-F0F0C1125406}" srcOrd="0" destOrd="0" parTransId="{1D0A2511-16C9-4420-93AF-AB71F8E78DBA}" sibTransId="{1A509CD7-4263-489A-AF91-90ADDD5C4BC9}"/>
    <dgm:cxn modelId="{8DC86023-99FA-4910-A9FF-5A5F30F34534}" type="presOf" srcId="{1EA35CA1-5087-42AB-BB47-069A2D34039C}" destId="{9AD46E5A-3AF7-4D8A-A163-57A4B67E2622}" srcOrd="0" destOrd="0" presId="urn:microsoft.com/office/officeart/2005/8/layout/lProcess1"/>
    <dgm:cxn modelId="{1E5FA112-3D91-4FCA-B922-DA020AA5A1AA}" type="presOf" srcId="{2E310978-723E-4085-B83D-032DC55178E7}" destId="{3DE1AC2C-8A12-4210-BAA0-0CC5AB40F103}" srcOrd="0" destOrd="0" presId="urn:microsoft.com/office/officeart/2005/8/layout/lProcess1"/>
    <dgm:cxn modelId="{0003D3B3-AD98-41EC-A155-C3CD8E85DB66}" type="presOf" srcId="{988CBCAF-8784-4BF2-83CF-32694893F391}" destId="{A89B6BDB-19FC-4163-A607-48ABF92DC712}" srcOrd="0" destOrd="0" presId="urn:microsoft.com/office/officeart/2005/8/layout/lProcess1"/>
    <dgm:cxn modelId="{3CCD2976-D82D-422D-BED2-6286827AC7BB}" type="presOf" srcId="{1A509CD7-4263-489A-AF91-90ADDD5C4BC9}" destId="{3A32982B-DFD2-4233-A90F-0A185867338A}" srcOrd="0" destOrd="0" presId="urn:microsoft.com/office/officeart/2005/8/layout/lProcess1"/>
    <dgm:cxn modelId="{98846AB5-686F-4D43-A330-F2ED12AB37E9}" srcId="{2E310978-723E-4085-B83D-032DC55178E7}" destId="{5B33E81D-DC88-49A6-8BC4-DBE9D328ABEB}" srcOrd="1" destOrd="0" parTransId="{89DA836E-B78D-405E-86EB-25951EA5E778}" sibTransId="{2B2AAEC1-5F02-4ECD-91A1-65DDABB84C18}"/>
    <dgm:cxn modelId="{DF1A8F85-944F-40DA-AFA0-CDAEF535A7BF}" type="presOf" srcId="{1D0A2511-16C9-4420-93AF-AB71F8E78DBA}" destId="{BE33E789-76E2-4FE6-9707-DBAFD080EA97}" srcOrd="0" destOrd="0" presId="urn:microsoft.com/office/officeart/2005/8/layout/lProcess1"/>
    <dgm:cxn modelId="{4C2A8E75-85D7-4093-BB66-C69E89D78D22}" type="presOf" srcId="{5B33E81D-DC88-49A6-8BC4-DBE9D328ABEB}" destId="{668B357C-AAD2-42FA-9E30-B7633ED73D3A}" srcOrd="0" destOrd="0" presId="urn:microsoft.com/office/officeart/2005/8/layout/lProcess1"/>
    <dgm:cxn modelId="{996D329D-2A1F-440F-BEB5-1AA4F9A7EFCD}" srcId="{2E310978-723E-4085-B83D-032DC55178E7}" destId="{99B51498-4CC7-4F28-ACF7-5ADFBA8A924C}" srcOrd="0" destOrd="0" parTransId="{3CCA4556-BCB8-495B-BAF6-9DB2D188FFBA}" sibTransId="{5BEB1D57-AD95-47B6-ADB2-6F29595E7389}"/>
    <dgm:cxn modelId="{B504F7A3-D31D-4F4B-B4A1-64BED9AF4EAC}" type="presOf" srcId="{6F248EEC-50A8-45A8-AFFC-F0F0C1125406}" destId="{646E3488-DC7F-43D3-9426-E4520FEA8C0E}" srcOrd="0" destOrd="0" presId="urn:microsoft.com/office/officeart/2005/8/layout/lProcess1"/>
    <dgm:cxn modelId="{9B5927BC-3C1C-4F1A-8AF4-02E51DB017A8}" type="presOf" srcId="{AB35FC12-817F-4767-8D93-C97E21FAA97C}" destId="{A587BCC2-2F6F-44D0-B9CA-5BDCC7D93323}" srcOrd="0" destOrd="0" presId="urn:microsoft.com/office/officeart/2005/8/layout/lProcess1"/>
    <dgm:cxn modelId="{938F1B04-E872-4BD8-9821-0FA35741091C}" type="presOf" srcId="{99B51498-4CC7-4F28-ACF7-5ADFBA8A924C}" destId="{976F6C01-573D-4F86-9FE4-822BA9804813}" srcOrd="0" destOrd="0" presId="urn:microsoft.com/office/officeart/2005/8/layout/lProcess1"/>
    <dgm:cxn modelId="{290F071A-0CD7-4EB7-805E-C9D9F4463A48}" srcId="{5B33E81D-DC88-49A6-8BC4-DBE9D328ABEB}" destId="{AB35FC12-817F-4767-8D93-C97E21FAA97C}" srcOrd="0" destOrd="0" parTransId="{988CBCAF-8784-4BF2-83CF-32694893F391}" sibTransId="{9631C7F6-42E0-4B34-A28F-9A53CFE47697}"/>
    <dgm:cxn modelId="{1F211E65-4ACF-452E-8B5D-4FF54457B378}" type="presParOf" srcId="{3DE1AC2C-8A12-4210-BAA0-0CC5AB40F103}" destId="{234F3001-0B15-40B8-8CCC-281D458F9613}" srcOrd="0" destOrd="0" presId="urn:microsoft.com/office/officeart/2005/8/layout/lProcess1"/>
    <dgm:cxn modelId="{6E0751EA-506A-434C-90B0-9CA6E8E00087}" type="presParOf" srcId="{234F3001-0B15-40B8-8CCC-281D458F9613}" destId="{976F6C01-573D-4F86-9FE4-822BA9804813}" srcOrd="0" destOrd="0" presId="urn:microsoft.com/office/officeart/2005/8/layout/lProcess1"/>
    <dgm:cxn modelId="{357B1AAF-BF05-466D-81DD-224964B6CD66}" type="presParOf" srcId="{234F3001-0B15-40B8-8CCC-281D458F9613}" destId="{BE33E789-76E2-4FE6-9707-DBAFD080EA97}" srcOrd="1" destOrd="0" presId="urn:microsoft.com/office/officeart/2005/8/layout/lProcess1"/>
    <dgm:cxn modelId="{5B06B687-B93D-43E2-8C02-3876A537B9D3}" type="presParOf" srcId="{234F3001-0B15-40B8-8CCC-281D458F9613}" destId="{646E3488-DC7F-43D3-9426-E4520FEA8C0E}" srcOrd="2" destOrd="0" presId="urn:microsoft.com/office/officeart/2005/8/layout/lProcess1"/>
    <dgm:cxn modelId="{EE7E5DF4-0EA7-4EBE-8A35-675AB027BA84}" type="presParOf" srcId="{234F3001-0B15-40B8-8CCC-281D458F9613}" destId="{3A32982B-DFD2-4233-A90F-0A185867338A}" srcOrd="3" destOrd="0" presId="urn:microsoft.com/office/officeart/2005/8/layout/lProcess1"/>
    <dgm:cxn modelId="{B48A5DB3-7824-4FE0-9E71-C9EA2190C84B}" type="presParOf" srcId="{234F3001-0B15-40B8-8CCC-281D458F9613}" destId="{9AD46E5A-3AF7-4D8A-A163-57A4B67E2622}" srcOrd="4" destOrd="0" presId="urn:microsoft.com/office/officeart/2005/8/layout/lProcess1"/>
    <dgm:cxn modelId="{138DD4DA-6738-40D3-9594-2A4FE9AA1956}" type="presParOf" srcId="{3DE1AC2C-8A12-4210-BAA0-0CC5AB40F103}" destId="{0CF90F2C-027D-42C1-A900-3108D1F69243}" srcOrd="1" destOrd="0" presId="urn:microsoft.com/office/officeart/2005/8/layout/lProcess1"/>
    <dgm:cxn modelId="{DA74A9AE-9E86-4FBD-9B5C-86C525AD370C}" type="presParOf" srcId="{3DE1AC2C-8A12-4210-BAA0-0CC5AB40F103}" destId="{9E2ECC3F-514F-4332-BF72-783D532B9CB6}" srcOrd="2" destOrd="0" presId="urn:microsoft.com/office/officeart/2005/8/layout/lProcess1"/>
    <dgm:cxn modelId="{5FC2109F-A3AE-4265-A3E4-4814AC8B1BAE}" type="presParOf" srcId="{9E2ECC3F-514F-4332-BF72-783D532B9CB6}" destId="{668B357C-AAD2-42FA-9E30-B7633ED73D3A}" srcOrd="0" destOrd="0" presId="urn:microsoft.com/office/officeart/2005/8/layout/lProcess1"/>
    <dgm:cxn modelId="{4D38ADCD-EC16-45CA-9A4E-CF935640D919}" type="presParOf" srcId="{9E2ECC3F-514F-4332-BF72-783D532B9CB6}" destId="{A89B6BDB-19FC-4163-A607-48ABF92DC712}" srcOrd="1" destOrd="0" presId="urn:microsoft.com/office/officeart/2005/8/layout/lProcess1"/>
    <dgm:cxn modelId="{256EEF2F-39A3-4562-9F0F-A4F214822F6F}" type="presParOf" srcId="{9E2ECC3F-514F-4332-BF72-783D532B9CB6}" destId="{A587BCC2-2F6F-44D0-B9CA-5BDCC7D93323}" srcOrd="2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E310978-723E-4085-B83D-032DC55178E7}" type="doc">
      <dgm:prSet loTypeId="urn:microsoft.com/office/officeart/2005/8/layout/lProcess1" loCatId="process" qsTypeId="urn:microsoft.com/office/officeart/2005/8/quickstyle/simple5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99B51498-4CC7-4F28-ACF7-5ADFBA8A924C}">
      <dgm:prSet phldrT="[Текст]"/>
      <dgm:spPr/>
      <dgm:t>
        <a:bodyPr/>
        <a:lstStyle/>
        <a:p>
          <a:pPr>
            <a:spcAft>
              <a:spcPts val="0"/>
            </a:spcAft>
          </a:pP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Ветераны труда </a:t>
          </a:r>
        </a:p>
        <a:p>
          <a:pPr>
            <a:spcAft>
              <a:spcPct val="35000"/>
            </a:spcAft>
          </a:pP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Ветераны труда Ростовской области Репрессированные граждане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CCA4556-BCB8-495B-BAF6-9DB2D188FFBA}" type="parTrans" cxnId="{996D329D-2A1F-440F-BEB5-1AA4F9A7EFCD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5BEB1D57-AD95-47B6-ADB2-6F29595E7389}" type="sibTrans" cxnId="{996D329D-2A1F-440F-BEB5-1AA4F9A7EFCD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6F248EEC-50A8-45A8-AFFC-F0F0C1125406}">
      <dgm:prSet phldrT="[Текст]"/>
      <dgm:spPr/>
      <dgm:t>
        <a:bodyPr/>
        <a:lstStyle/>
        <a:p>
          <a:pPr>
            <a:spcAft>
              <a:spcPts val="0"/>
            </a:spcAft>
          </a:pPr>
          <a:r>
            <a:rPr lang="ru-RU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Бесплатное изготовление и ремонт зубных протезов 6 958 руб. </a:t>
          </a:r>
        </a:p>
        <a:p>
          <a:pPr>
            <a:spcAft>
              <a:spcPts val="0"/>
            </a:spcAft>
          </a:pPr>
          <a:r>
            <a:rPr lang="ru-RU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(890 получателей);</a:t>
          </a:r>
        </a:p>
        <a:p>
          <a:pPr>
            <a:spcAft>
              <a:spcPts val="0"/>
            </a:spcAft>
          </a:pPr>
          <a:endParaRPr lang="ru-RU" b="1" dirty="0" smtClean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ru-RU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Компенсация расходов на оплату ЖКУ, телефон и радио 14 070 руб.</a:t>
          </a:r>
        </a:p>
        <a:p>
          <a:pPr>
            <a:spcAft>
              <a:spcPts val="0"/>
            </a:spcAft>
          </a:pPr>
          <a:r>
            <a:rPr lang="ru-RU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 (9 445 получателей);</a:t>
          </a:r>
        </a:p>
        <a:p>
          <a:pPr>
            <a:spcAft>
              <a:spcPts val="0"/>
            </a:spcAft>
          </a:pPr>
          <a:endParaRPr lang="ru-RU" b="1" dirty="0" smtClean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ru-RU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Бесплатный проезд на территории Ростовской области на всех видах городского транспорта (кроме такси) </a:t>
          </a:r>
        </a:p>
        <a:p>
          <a:pPr>
            <a:spcAft>
              <a:spcPts val="0"/>
            </a:spcAft>
          </a:pPr>
          <a:r>
            <a:rPr lang="ru-RU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265 руб. (9 032 пользователя);</a:t>
          </a:r>
        </a:p>
        <a:p>
          <a:pPr>
            <a:spcAft>
              <a:spcPts val="0"/>
            </a:spcAft>
          </a:pPr>
          <a:endParaRPr lang="ru-RU" b="1" dirty="0" smtClean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ru-RU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Оплата стоимости лекарств 1 809 руб. (105 получателей)</a:t>
          </a:r>
          <a:endParaRPr lang="ru-RU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1D0A2511-16C9-4420-93AF-AB71F8E78DBA}" type="parTrans" cxnId="{9115A487-2A5C-403A-BD46-55043249F1AF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1A509CD7-4263-489A-AF91-90ADDD5C4BC9}" type="sibTrans" cxnId="{9115A487-2A5C-403A-BD46-55043249F1AF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5B33E81D-DC88-49A6-8BC4-DBE9D328ABEB}">
      <dgm:prSet phldrT="[Текст]"/>
      <dgm:spPr/>
      <dgm:t>
        <a:bodyPr/>
        <a:lstStyle/>
        <a:p>
          <a:pPr>
            <a:spcAft>
              <a:spcPts val="0"/>
            </a:spcAft>
          </a:pP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Труженики тыла</a:t>
          </a:r>
        </a:p>
        <a:p>
          <a:pPr>
            <a:spcAft>
              <a:spcPts val="0"/>
            </a:spcAft>
          </a:pP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Жилищные субсидии</a:t>
          </a:r>
        </a:p>
        <a:p>
          <a:pPr>
            <a:spcAft>
              <a:spcPts val="0"/>
            </a:spcAft>
          </a:pP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и другие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89DA836E-B78D-405E-86EB-25951EA5E778}" type="parTrans" cxnId="{98846AB5-686F-4D43-A330-F2ED12AB37E9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2B2AAEC1-5F02-4ECD-91A1-65DDABB84C18}" type="sibTrans" cxnId="{98846AB5-686F-4D43-A330-F2ED12AB37E9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AB35FC12-817F-4767-8D93-C97E21FAA97C}">
      <dgm:prSet phldrT="[Текст]"/>
      <dgm:spPr/>
      <dgm:t>
        <a:bodyPr/>
        <a:lstStyle/>
        <a:p>
          <a:pPr>
            <a:spcAft>
              <a:spcPts val="0"/>
            </a:spcAft>
          </a:pPr>
          <a:r>
            <a:rPr lang="ru-RU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Компенсация расходов на услуги ЖКУ</a:t>
          </a:r>
        </a:p>
        <a:p>
          <a:pPr>
            <a:spcAft>
              <a:spcPts val="0"/>
            </a:spcAft>
          </a:pPr>
          <a:r>
            <a:rPr lang="ru-RU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 1 397,67 руб. (3 025 получателей)</a:t>
          </a:r>
          <a:endParaRPr lang="ru-RU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988CBCAF-8784-4BF2-83CF-32694893F391}" type="parTrans" cxnId="{290F071A-0CD7-4EB7-805E-C9D9F4463A48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9631C7F6-42E0-4B34-A28F-9A53CFE47697}" type="sibTrans" cxnId="{290F071A-0CD7-4EB7-805E-C9D9F4463A48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3DE1AC2C-8A12-4210-BAA0-0CC5AB40F103}" type="pres">
      <dgm:prSet presAssocID="{2E310978-723E-4085-B83D-032DC55178E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4F3001-0B15-40B8-8CCC-281D458F9613}" type="pres">
      <dgm:prSet presAssocID="{99B51498-4CC7-4F28-ACF7-5ADFBA8A924C}" presName="vertFlow" presStyleCnt="0"/>
      <dgm:spPr/>
    </dgm:pt>
    <dgm:pt modelId="{976F6C01-573D-4F86-9FE4-822BA9804813}" type="pres">
      <dgm:prSet presAssocID="{99B51498-4CC7-4F28-ACF7-5ADFBA8A924C}" presName="header" presStyleLbl="node1" presStyleIdx="0" presStyleCnt="2"/>
      <dgm:spPr/>
      <dgm:t>
        <a:bodyPr/>
        <a:lstStyle/>
        <a:p>
          <a:endParaRPr lang="ru-RU"/>
        </a:p>
      </dgm:t>
    </dgm:pt>
    <dgm:pt modelId="{BE33E789-76E2-4FE6-9707-DBAFD080EA97}" type="pres">
      <dgm:prSet presAssocID="{1D0A2511-16C9-4420-93AF-AB71F8E78DBA}" presName="parTrans" presStyleLbl="sibTrans2D1" presStyleIdx="0" presStyleCnt="2"/>
      <dgm:spPr/>
      <dgm:t>
        <a:bodyPr/>
        <a:lstStyle/>
        <a:p>
          <a:endParaRPr lang="ru-RU"/>
        </a:p>
      </dgm:t>
    </dgm:pt>
    <dgm:pt modelId="{646E3488-DC7F-43D3-9426-E4520FEA8C0E}" type="pres">
      <dgm:prSet presAssocID="{6F248EEC-50A8-45A8-AFFC-F0F0C1125406}" presName="child" presStyleLbl="alignAccFollowNode1" presStyleIdx="0" presStyleCnt="2" custScaleY="3372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F90F2C-027D-42C1-A900-3108D1F69243}" type="pres">
      <dgm:prSet presAssocID="{99B51498-4CC7-4F28-ACF7-5ADFBA8A924C}" presName="hSp" presStyleCnt="0"/>
      <dgm:spPr/>
    </dgm:pt>
    <dgm:pt modelId="{9E2ECC3F-514F-4332-BF72-783D532B9CB6}" type="pres">
      <dgm:prSet presAssocID="{5B33E81D-DC88-49A6-8BC4-DBE9D328ABEB}" presName="vertFlow" presStyleCnt="0"/>
      <dgm:spPr/>
    </dgm:pt>
    <dgm:pt modelId="{668B357C-AAD2-42FA-9E30-B7633ED73D3A}" type="pres">
      <dgm:prSet presAssocID="{5B33E81D-DC88-49A6-8BC4-DBE9D328ABEB}" presName="header" presStyleLbl="node1" presStyleIdx="1" presStyleCnt="2"/>
      <dgm:spPr/>
      <dgm:t>
        <a:bodyPr/>
        <a:lstStyle/>
        <a:p>
          <a:endParaRPr lang="ru-RU"/>
        </a:p>
      </dgm:t>
    </dgm:pt>
    <dgm:pt modelId="{A89B6BDB-19FC-4163-A607-48ABF92DC712}" type="pres">
      <dgm:prSet presAssocID="{988CBCAF-8784-4BF2-83CF-32694893F391}" presName="parTrans" presStyleLbl="sibTrans2D1" presStyleIdx="1" presStyleCnt="2"/>
      <dgm:spPr/>
      <dgm:t>
        <a:bodyPr/>
        <a:lstStyle/>
        <a:p>
          <a:endParaRPr lang="ru-RU"/>
        </a:p>
      </dgm:t>
    </dgm:pt>
    <dgm:pt modelId="{A587BCC2-2F6F-44D0-B9CA-5BDCC7D93323}" type="pres">
      <dgm:prSet presAssocID="{AB35FC12-817F-4767-8D93-C97E21FAA97C}" presName="child" presStyleLbl="alignAccFollow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800D06-FC21-46D4-BD2D-CFA15F2370DB}" type="presOf" srcId="{988CBCAF-8784-4BF2-83CF-32694893F391}" destId="{A89B6BDB-19FC-4163-A607-48ABF92DC712}" srcOrd="0" destOrd="0" presId="urn:microsoft.com/office/officeart/2005/8/layout/lProcess1"/>
    <dgm:cxn modelId="{5267E9FF-B300-4CFD-95ED-7354CC98217D}" type="presOf" srcId="{2E310978-723E-4085-B83D-032DC55178E7}" destId="{3DE1AC2C-8A12-4210-BAA0-0CC5AB40F103}" srcOrd="0" destOrd="0" presId="urn:microsoft.com/office/officeart/2005/8/layout/lProcess1"/>
    <dgm:cxn modelId="{290F071A-0CD7-4EB7-805E-C9D9F4463A48}" srcId="{5B33E81D-DC88-49A6-8BC4-DBE9D328ABEB}" destId="{AB35FC12-817F-4767-8D93-C97E21FAA97C}" srcOrd="0" destOrd="0" parTransId="{988CBCAF-8784-4BF2-83CF-32694893F391}" sibTransId="{9631C7F6-42E0-4B34-A28F-9A53CFE47697}"/>
    <dgm:cxn modelId="{E1529AFB-C4B5-41C9-9779-D97D23D7E054}" type="presOf" srcId="{99B51498-4CC7-4F28-ACF7-5ADFBA8A924C}" destId="{976F6C01-573D-4F86-9FE4-822BA9804813}" srcOrd="0" destOrd="0" presId="urn:microsoft.com/office/officeart/2005/8/layout/lProcess1"/>
    <dgm:cxn modelId="{4F04BD63-F6ED-4778-A94C-AC415F54D74B}" type="presOf" srcId="{5B33E81D-DC88-49A6-8BC4-DBE9D328ABEB}" destId="{668B357C-AAD2-42FA-9E30-B7633ED73D3A}" srcOrd="0" destOrd="0" presId="urn:microsoft.com/office/officeart/2005/8/layout/lProcess1"/>
    <dgm:cxn modelId="{ECD0C7FE-6044-4CBA-8AB0-F8E051CCE903}" type="presOf" srcId="{6F248EEC-50A8-45A8-AFFC-F0F0C1125406}" destId="{646E3488-DC7F-43D3-9426-E4520FEA8C0E}" srcOrd="0" destOrd="0" presId="urn:microsoft.com/office/officeart/2005/8/layout/lProcess1"/>
    <dgm:cxn modelId="{3934D36C-1DC8-4164-B388-3D06117696F1}" type="presOf" srcId="{AB35FC12-817F-4767-8D93-C97E21FAA97C}" destId="{A587BCC2-2F6F-44D0-B9CA-5BDCC7D93323}" srcOrd="0" destOrd="0" presId="urn:microsoft.com/office/officeart/2005/8/layout/lProcess1"/>
    <dgm:cxn modelId="{996D329D-2A1F-440F-BEB5-1AA4F9A7EFCD}" srcId="{2E310978-723E-4085-B83D-032DC55178E7}" destId="{99B51498-4CC7-4F28-ACF7-5ADFBA8A924C}" srcOrd="0" destOrd="0" parTransId="{3CCA4556-BCB8-495B-BAF6-9DB2D188FFBA}" sibTransId="{5BEB1D57-AD95-47B6-ADB2-6F29595E7389}"/>
    <dgm:cxn modelId="{9115A487-2A5C-403A-BD46-55043249F1AF}" srcId="{99B51498-4CC7-4F28-ACF7-5ADFBA8A924C}" destId="{6F248EEC-50A8-45A8-AFFC-F0F0C1125406}" srcOrd="0" destOrd="0" parTransId="{1D0A2511-16C9-4420-93AF-AB71F8E78DBA}" sibTransId="{1A509CD7-4263-489A-AF91-90ADDD5C4BC9}"/>
    <dgm:cxn modelId="{EE4324D8-B393-46DD-8CB1-90BADB087D4E}" type="presOf" srcId="{1D0A2511-16C9-4420-93AF-AB71F8E78DBA}" destId="{BE33E789-76E2-4FE6-9707-DBAFD080EA97}" srcOrd="0" destOrd="0" presId="urn:microsoft.com/office/officeart/2005/8/layout/lProcess1"/>
    <dgm:cxn modelId="{98846AB5-686F-4D43-A330-F2ED12AB37E9}" srcId="{2E310978-723E-4085-B83D-032DC55178E7}" destId="{5B33E81D-DC88-49A6-8BC4-DBE9D328ABEB}" srcOrd="1" destOrd="0" parTransId="{89DA836E-B78D-405E-86EB-25951EA5E778}" sibTransId="{2B2AAEC1-5F02-4ECD-91A1-65DDABB84C18}"/>
    <dgm:cxn modelId="{F8FDDAF3-973A-473E-A868-DCC3C61D7767}" type="presParOf" srcId="{3DE1AC2C-8A12-4210-BAA0-0CC5AB40F103}" destId="{234F3001-0B15-40B8-8CCC-281D458F9613}" srcOrd="0" destOrd="0" presId="urn:microsoft.com/office/officeart/2005/8/layout/lProcess1"/>
    <dgm:cxn modelId="{30C08ACA-D8EC-42C6-981A-751763237DD9}" type="presParOf" srcId="{234F3001-0B15-40B8-8CCC-281D458F9613}" destId="{976F6C01-573D-4F86-9FE4-822BA9804813}" srcOrd="0" destOrd="0" presId="urn:microsoft.com/office/officeart/2005/8/layout/lProcess1"/>
    <dgm:cxn modelId="{D8C54F36-A01F-45DB-9C20-80A706142A01}" type="presParOf" srcId="{234F3001-0B15-40B8-8CCC-281D458F9613}" destId="{BE33E789-76E2-4FE6-9707-DBAFD080EA97}" srcOrd="1" destOrd="0" presId="urn:microsoft.com/office/officeart/2005/8/layout/lProcess1"/>
    <dgm:cxn modelId="{26DBCBDD-C1DA-451A-AE7A-10542436613E}" type="presParOf" srcId="{234F3001-0B15-40B8-8CCC-281D458F9613}" destId="{646E3488-DC7F-43D3-9426-E4520FEA8C0E}" srcOrd="2" destOrd="0" presId="urn:microsoft.com/office/officeart/2005/8/layout/lProcess1"/>
    <dgm:cxn modelId="{36AC51D6-FE42-40AD-9034-462C08B55BC8}" type="presParOf" srcId="{3DE1AC2C-8A12-4210-BAA0-0CC5AB40F103}" destId="{0CF90F2C-027D-42C1-A900-3108D1F69243}" srcOrd="1" destOrd="0" presId="urn:microsoft.com/office/officeart/2005/8/layout/lProcess1"/>
    <dgm:cxn modelId="{1BF19027-F6D5-4A8C-AC6E-90B27AF1B46B}" type="presParOf" srcId="{3DE1AC2C-8A12-4210-BAA0-0CC5AB40F103}" destId="{9E2ECC3F-514F-4332-BF72-783D532B9CB6}" srcOrd="2" destOrd="0" presId="urn:microsoft.com/office/officeart/2005/8/layout/lProcess1"/>
    <dgm:cxn modelId="{C91EA190-C83A-4E7D-A5E0-8C078EBB8114}" type="presParOf" srcId="{9E2ECC3F-514F-4332-BF72-783D532B9CB6}" destId="{668B357C-AAD2-42FA-9E30-B7633ED73D3A}" srcOrd="0" destOrd="0" presId="urn:microsoft.com/office/officeart/2005/8/layout/lProcess1"/>
    <dgm:cxn modelId="{1A11965C-66BF-4637-8918-4D0503A4C518}" type="presParOf" srcId="{9E2ECC3F-514F-4332-BF72-783D532B9CB6}" destId="{A89B6BDB-19FC-4163-A607-48ABF92DC712}" srcOrd="1" destOrd="0" presId="urn:microsoft.com/office/officeart/2005/8/layout/lProcess1"/>
    <dgm:cxn modelId="{FA591A5C-CED5-492B-A15B-4BBB8A15CE29}" type="presParOf" srcId="{9E2ECC3F-514F-4332-BF72-783D532B9CB6}" destId="{A587BCC2-2F6F-44D0-B9CA-5BDCC7D93323}" srcOrd="2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E310978-723E-4085-B83D-032DC55178E7}" type="doc">
      <dgm:prSet loTypeId="urn:microsoft.com/office/officeart/2005/8/layout/lProcess1" loCatId="process" qsTypeId="urn:microsoft.com/office/officeart/2005/8/quickstyle/simple5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99B51498-4CC7-4F28-ACF7-5ADFBA8A924C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Почетные граждане города</a:t>
          </a:r>
        </a:p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Лица, попавшие в экстренную ситуацию</a:t>
          </a:r>
        </a:p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Инвалиды с ограниченными возможностями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CCA4556-BCB8-495B-BAF6-9DB2D188FFBA}" type="parTrans" cxnId="{996D329D-2A1F-440F-BEB5-1AA4F9A7EFCD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5BEB1D57-AD95-47B6-ADB2-6F29595E7389}" type="sibTrans" cxnId="{996D329D-2A1F-440F-BEB5-1AA4F9A7EFCD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6F248EEC-50A8-45A8-AFFC-F0F0C1125406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Ежемесячная социальная выплата почетным гражданам по 5 000 руб. </a:t>
          </a:r>
        </a:p>
        <a:p>
          <a:r>
            <a:rPr lang="ru-RU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(9 получателей)</a:t>
          </a:r>
        </a:p>
        <a:p>
          <a:endParaRPr lang="ru-RU" b="1" dirty="0" smtClean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  <a:p>
          <a:r>
            <a:rPr lang="ru-RU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Разовая материальная помощь, лицам попавшим в экстренную ситуацию – 309,0 тыс.руб. </a:t>
          </a:r>
        </a:p>
        <a:p>
          <a:endParaRPr lang="ru-RU" b="1" dirty="0" smtClean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  <a:p>
          <a:r>
            <a:rPr lang="ru-RU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Проведение мероприятий в рамках программы «Доступная среда»</a:t>
          </a:r>
          <a:endParaRPr lang="ru-RU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1D0A2511-16C9-4420-93AF-AB71F8E78DBA}" type="parTrans" cxnId="{9115A487-2A5C-403A-BD46-55043249F1AF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1A509CD7-4263-489A-AF91-90ADDD5C4BC9}" type="sibTrans" cxnId="{9115A487-2A5C-403A-BD46-55043249F1AF}">
      <dgm:prSet/>
      <dgm:spPr/>
      <dgm:t>
        <a:bodyPr/>
        <a:lstStyle/>
        <a:p>
          <a:endParaRPr lang="ru-RU" b="1">
            <a:effectLst/>
            <a:latin typeface="Times New Roman" pitchFamily="18" charset="0"/>
            <a:cs typeface="Times New Roman" pitchFamily="18" charset="0"/>
          </a:endParaRPr>
        </a:p>
      </dgm:t>
    </dgm:pt>
    <dgm:pt modelId="{3DE1AC2C-8A12-4210-BAA0-0CC5AB40F103}" type="pres">
      <dgm:prSet presAssocID="{2E310978-723E-4085-B83D-032DC55178E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4F3001-0B15-40B8-8CCC-281D458F9613}" type="pres">
      <dgm:prSet presAssocID="{99B51498-4CC7-4F28-ACF7-5ADFBA8A924C}" presName="vertFlow" presStyleCnt="0"/>
      <dgm:spPr/>
    </dgm:pt>
    <dgm:pt modelId="{976F6C01-573D-4F86-9FE4-822BA9804813}" type="pres">
      <dgm:prSet presAssocID="{99B51498-4CC7-4F28-ACF7-5ADFBA8A924C}" presName="header" presStyleLbl="node1" presStyleIdx="0" presStyleCnt="1" custScaleX="134980"/>
      <dgm:spPr/>
      <dgm:t>
        <a:bodyPr/>
        <a:lstStyle/>
        <a:p>
          <a:endParaRPr lang="ru-RU"/>
        </a:p>
      </dgm:t>
    </dgm:pt>
    <dgm:pt modelId="{BE33E789-76E2-4FE6-9707-DBAFD080EA97}" type="pres">
      <dgm:prSet presAssocID="{1D0A2511-16C9-4420-93AF-AB71F8E78DBA}" presName="parTrans" presStyleLbl="sibTrans2D1" presStyleIdx="0" presStyleCnt="1"/>
      <dgm:spPr/>
      <dgm:t>
        <a:bodyPr/>
        <a:lstStyle/>
        <a:p>
          <a:endParaRPr lang="ru-RU"/>
        </a:p>
      </dgm:t>
    </dgm:pt>
    <dgm:pt modelId="{646E3488-DC7F-43D3-9426-E4520FEA8C0E}" type="pres">
      <dgm:prSet presAssocID="{6F248EEC-50A8-45A8-AFFC-F0F0C1125406}" presName="child" presStyleLbl="alignAccFollowNode1" presStyleIdx="0" presStyleCnt="1" custScaleX="135860" custScaleY="3372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5114AC-238B-4DFC-BC93-C1C5CE5A602F}" type="presOf" srcId="{99B51498-4CC7-4F28-ACF7-5ADFBA8A924C}" destId="{976F6C01-573D-4F86-9FE4-822BA9804813}" srcOrd="0" destOrd="0" presId="urn:microsoft.com/office/officeart/2005/8/layout/lProcess1"/>
    <dgm:cxn modelId="{73A34CF8-6339-4D53-91F8-3805D81BD9E0}" type="presOf" srcId="{2E310978-723E-4085-B83D-032DC55178E7}" destId="{3DE1AC2C-8A12-4210-BAA0-0CC5AB40F103}" srcOrd="0" destOrd="0" presId="urn:microsoft.com/office/officeart/2005/8/layout/lProcess1"/>
    <dgm:cxn modelId="{996D329D-2A1F-440F-BEB5-1AA4F9A7EFCD}" srcId="{2E310978-723E-4085-B83D-032DC55178E7}" destId="{99B51498-4CC7-4F28-ACF7-5ADFBA8A924C}" srcOrd="0" destOrd="0" parTransId="{3CCA4556-BCB8-495B-BAF6-9DB2D188FFBA}" sibTransId="{5BEB1D57-AD95-47B6-ADB2-6F29595E7389}"/>
    <dgm:cxn modelId="{9115A487-2A5C-403A-BD46-55043249F1AF}" srcId="{99B51498-4CC7-4F28-ACF7-5ADFBA8A924C}" destId="{6F248EEC-50A8-45A8-AFFC-F0F0C1125406}" srcOrd="0" destOrd="0" parTransId="{1D0A2511-16C9-4420-93AF-AB71F8E78DBA}" sibTransId="{1A509CD7-4263-489A-AF91-90ADDD5C4BC9}"/>
    <dgm:cxn modelId="{B64557C9-19FD-4A14-BB2F-F1E24B543A70}" type="presOf" srcId="{1D0A2511-16C9-4420-93AF-AB71F8E78DBA}" destId="{BE33E789-76E2-4FE6-9707-DBAFD080EA97}" srcOrd="0" destOrd="0" presId="urn:microsoft.com/office/officeart/2005/8/layout/lProcess1"/>
    <dgm:cxn modelId="{293803AB-7AA1-44DA-B4D4-21C8A3581E2B}" type="presOf" srcId="{6F248EEC-50A8-45A8-AFFC-F0F0C1125406}" destId="{646E3488-DC7F-43D3-9426-E4520FEA8C0E}" srcOrd="0" destOrd="0" presId="urn:microsoft.com/office/officeart/2005/8/layout/lProcess1"/>
    <dgm:cxn modelId="{B4BC31E1-CE99-47C3-AFBB-0ED19E4B05D4}" type="presParOf" srcId="{3DE1AC2C-8A12-4210-BAA0-0CC5AB40F103}" destId="{234F3001-0B15-40B8-8CCC-281D458F9613}" srcOrd="0" destOrd="0" presId="urn:microsoft.com/office/officeart/2005/8/layout/lProcess1"/>
    <dgm:cxn modelId="{CC72D295-CD66-4416-81C2-0271043CD0BB}" type="presParOf" srcId="{234F3001-0B15-40B8-8CCC-281D458F9613}" destId="{976F6C01-573D-4F86-9FE4-822BA9804813}" srcOrd="0" destOrd="0" presId="urn:microsoft.com/office/officeart/2005/8/layout/lProcess1"/>
    <dgm:cxn modelId="{84648F7E-874C-4362-8271-7465198B06E3}" type="presParOf" srcId="{234F3001-0B15-40B8-8CCC-281D458F9613}" destId="{BE33E789-76E2-4FE6-9707-DBAFD080EA97}" srcOrd="1" destOrd="0" presId="urn:microsoft.com/office/officeart/2005/8/layout/lProcess1"/>
    <dgm:cxn modelId="{9E74181A-F9D9-4F4B-A4C2-5D1758B3B44C}" type="presParOf" srcId="{234F3001-0B15-40B8-8CCC-281D458F9613}" destId="{646E3488-DC7F-43D3-9426-E4520FEA8C0E}" srcOrd="2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9BCAAF3-534E-4E1C-9B71-AC00B7EC0B62}">
      <dsp:nvSpPr>
        <dsp:cNvPr id="0" name=""/>
        <dsp:cNvSpPr/>
      </dsp:nvSpPr>
      <dsp:spPr>
        <a:xfrm rot="5400000">
          <a:off x="-269230" y="269781"/>
          <a:ext cx="1794867" cy="1256406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37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-269230" y="269781"/>
        <a:ext cx="1794867" cy="1256406"/>
      </dsp:txXfrm>
    </dsp:sp>
    <dsp:sp modelId="{3DB94688-D019-4BA5-A2A3-FA399292067F}">
      <dsp:nvSpPr>
        <dsp:cNvPr id="0" name=""/>
        <dsp:cNvSpPr/>
      </dsp:nvSpPr>
      <dsp:spPr>
        <a:xfrm rot="5400000">
          <a:off x="5906828" y="-4649869"/>
          <a:ext cx="1166663" cy="104675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u="none" kern="1200" dirty="0" smtClean="0">
              <a:latin typeface="Times New Roman" pitchFamily="18" charset="0"/>
              <a:cs typeface="Times New Roman" pitchFamily="18" charset="0"/>
            </a:rPr>
            <a:t>соблюдение взвешенной долговой политики</a:t>
          </a:r>
          <a:r>
            <a:rPr lang="ru-RU" sz="2500" b="1" kern="1200" dirty="0" smtClean="0">
              <a:latin typeface="Times New Roman" pitchFamily="18" charset="0"/>
              <a:cs typeface="Times New Roman" pitchFamily="18" charset="0"/>
            </a:rPr>
            <a:t>, направленной на ограничение размера муниципального долга и дефицита местного бюджета</a:t>
          </a:r>
          <a:endParaRPr lang="ru-RU" sz="25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5906828" y="-4649869"/>
        <a:ext cx="1166663" cy="10467507"/>
      </dsp:txXfrm>
    </dsp:sp>
    <dsp:sp modelId="{BA00D6F3-9C5C-4B00-879C-C1528B672CA2}">
      <dsp:nvSpPr>
        <dsp:cNvPr id="0" name=""/>
        <dsp:cNvSpPr/>
      </dsp:nvSpPr>
      <dsp:spPr>
        <a:xfrm rot="5400000">
          <a:off x="-269230" y="1872400"/>
          <a:ext cx="1794867" cy="1256406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37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-269230" y="1872400"/>
        <a:ext cx="1794867" cy="1256406"/>
      </dsp:txXfrm>
    </dsp:sp>
    <dsp:sp modelId="{DBA6E42D-0ED3-4E8A-8055-B10AA2ECD260}">
      <dsp:nvSpPr>
        <dsp:cNvPr id="0" name=""/>
        <dsp:cNvSpPr/>
      </dsp:nvSpPr>
      <dsp:spPr>
        <a:xfrm rot="5400000">
          <a:off x="5906828" y="-3047251"/>
          <a:ext cx="1166663" cy="104675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>
              <a:latin typeface="Times New Roman" pitchFamily="18" charset="0"/>
              <a:cs typeface="Times New Roman" pitchFamily="18" charset="0"/>
            </a:rPr>
            <a:t>предоставление качественных муниципальных услуг населению города, поддержка отраслей экономики в целях решения приоритетных задач социально-экономического развития города</a:t>
          </a:r>
          <a:endParaRPr lang="ru-RU" sz="25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5906828" y="-3047251"/>
        <a:ext cx="1166663" cy="10467507"/>
      </dsp:txXfrm>
    </dsp:sp>
    <dsp:sp modelId="{C10A7977-D029-4112-8735-27359AA0AD4C}">
      <dsp:nvSpPr>
        <dsp:cNvPr id="0" name=""/>
        <dsp:cNvSpPr/>
      </dsp:nvSpPr>
      <dsp:spPr>
        <a:xfrm rot="5400000">
          <a:off x="-269230" y="3475019"/>
          <a:ext cx="1794867" cy="1256406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37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-269230" y="3475019"/>
        <a:ext cx="1794867" cy="1256406"/>
      </dsp:txXfrm>
    </dsp:sp>
    <dsp:sp modelId="{1692D67B-ABCC-4884-A15C-798E6407D450}">
      <dsp:nvSpPr>
        <dsp:cNvPr id="0" name=""/>
        <dsp:cNvSpPr/>
      </dsp:nvSpPr>
      <dsp:spPr>
        <a:xfrm rot="5400000">
          <a:off x="5887777" y="-1387477"/>
          <a:ext cx="1166663" cy="104675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u="none" kern="1200" dirty="0" smtClean="0">
              <a:latin typeface="Times New Roman" pitchFamily="18" charset="0"/>
              <a:cs typeface="Times New Roman" pitchFamily="18" charset="0"/>
            </a:rPr>
            <a:t>обеспечение открытости бюджетного процесса перед гражданами</a:t>
          </a:r>
          <a:endParaRPr lang="ru-RU" sz="2500" b="1" u="none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5887777" y="-1387477"/>
        <a:ext cx="1166663" cy="1046750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735BAC3-9D16-418A-8294-D125C0DF47CE}">
      <dsp:nvSpPr>
        <dsp:cNvPr id="0" name=""/>
        <dsp:cNvSpPr/>
      </dsp:nvSpPr>
      <dsp:spPr>
        <a:xfrm>
          <a:off x="5721645" y="754084"/>
          <a:ext cx="3478662" cy="2006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706"/>
              </a:lnTo>
              <a:lnTo>
                <a:pt x="3478662" y="136706"/>
              </a:lnTo>
              <a:lnTo>
                <a:pt x="3478662" y="200605"/>
              </a:lnTo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391F46-8078-466F-9E38-07963B46D785}">
      <dsp:nvSpPr>
        <dsp:cNvPr id="0" name=""/>
        <dsp:cNvSpPr/>
      </dsp:nvSpPr>
      <dsp:spPr>
        <a:xfrm>
          <a:off x="5675925" y="5487086"/>
          <a:ext cx="91440" cy="2006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0605"/>
              </a:lnTo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669E0F-F4FB-41E4-B18B-02FCDBCF7DF1}">
      <dsp:nvSpPr>
        <dsp:cNvPr id="0" name=""/>
        <dsp:cNvSpPr/>
      </dsp:nvSpPr>
      <dsp:spPr>
        <a:xfrm>
          <a:off x="5675925" y="4540486"/>
          <a:ext cx="91440" cy="2006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0605"/>
              </a:lnTo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E405DF-766E-47F5-984B-338FC3077DFD}">
      <dsp:nvSpPr>
        <dsp:cNvPr id="0" name=""/>
        <dsp:cNvSpPr/>
      </dsp:nvSpPr>
      <dsp:spPr>
        <a:xfrm>
          <a:off x="5675925" y="3593885"/>
          <a:ext cx="91440" cy="2006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0605"/>
              </a:lnTo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6D0D6E-A56C-4C6C-810E-A070FFEAFB1F}">
      <dsp:nvSpPr>
        <dsp:cNvPr id="0" name=""/>
        <dsp:cNvSpPr/>
      </dsp:nvSpPr>
      <dsp:spPr>
        <a:xfrm>
          <a:off x="5675925" y="2647285"/>
          <a:ext cx="91440" cy="2006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0605"/>
              </a:lnTo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402D7F-7B95-40E4-841D-F32E69FCAFCC}">
      <dsp:nvSpPr>
        <dsp:cNvPr id="0" name=""/>
        <dsp:cNvSpPr/>
      </dsp:nvSpPr>
      <dsp:spPr>
        <a:xfrm>
          <a:off x="5675925" y="1700684"/>
          <a:ext cx="91440" cy="2006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0605"/>
              </a:lnTo>
            </a:path>
          </a:pathLst>
        </a:custGeom>
        <a:noFill/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9D3F47-57F2-43A3-A058-C397D5756640}">
      <dsp:nvSpPr>
        <dsp:cNvPr id="0" name=""/>
        <dsp:cNvSpPr/>
      </dsp:nvSpPr>
      <dsp:spPr>
        <a:xfrm>
          <a:off x="5675925" y="754084"/>
          <a:ext cx="91440" cy="2006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0605"/>
              </a:lnTo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EA9A0-7E10-4FAC-B145-3C53C0A56F1B}">
      <dsp:nvSpPr>
        <dsp:cNvPr id="0" name=""/>
        <dsp:cNvSpPr/>
      </dsp:nvSpPr>
      <dsp:spPr>
        <a:xfrm>
          <a:off x="2197263" y="5487086"/>
          <a:ext cx="91440" cy="2006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0605"/>
              </a:lnTo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449B4D-582C-45D2-A175-746E4340374E}">
      <dsp:nvSpPr>
        <dsp:cNvPr id="0" name=""/>
        <dsp:cNvSpPr/>
      </dsp:nvSpPr>
      <dsp:spPr>
        <a:xfrm>
          <a:off x="2197263" y="4540486"/>
          <a:ext cx="91440" cy="2006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0605"/>
              </a:lnTo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AB2D3E-A586-493F-B4F1-69B6C7D6C42A}">
      <dsp:nvSpPr>
        <dsp:cNvPr id="0" name=""/>
        <dsp:cNvSpPr/>
      </dsp:nvSpPr>
      <dsp:spPr>
        <a:xfrm>
          <a:off x="2197263" y="3593885"/>
          <a:ext cx="91440" cy="2006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0605"/>
              </a:lnTo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2BFE0B-E9E7-4025-86C4-C306F8CDEDA6}">
      <dsp:nvSpPr>
        <dsp:cNvPr id="0" name=""/>
        <dsp:cNvSpPr/>
      </dsp:nvSpPr>
      <dsp:spPr>
        <a:xfrm>
          <a:off x="2197263" y="2647285"/>
          <a:ext cx="91440" cy="2006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0605"/>
              </a:lnTo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B9F2F6-2226-4FCF-B828-69FF9BE8DBCF}">
      <dsp:nvSpPr>
        <dsp:cNvPr id="0" name=""/>
        <dsp:cNvSpPr/>
      </dsp:nvSpPr>
      <dsp:spPr>
        <a:xfrm>
          <a:off x="2197263" y="1703606"/>
          <a:ext cx="91440" cy="19768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7684"/>
              </a:lnTo>
            </a:path>
          </a:pathLst>
        </a:custGeom>
        <a:noFill/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9C3BAD-6191-4493-B546-0E73C255DA48}">
      <dsp:nvSpPr>
        <dsp:cNvPr id="0" name=""/>
        <dsp:cNvSpPr/>
      </dsp:nvSpPr>
      <dsp:spPr>
        <a:xfrm>
          <a:off x="2242983" y="754084"/>
          <a:ext cx="3478662" cy="203527"/>
        </a:xfrm>
        <a:custGeom>
          <a:avLst/>
          <a:gdLst/>
          <a:ahLst/>
          <a:cxnLst/>
          <a:rect l="0" t="0" r="0" b="0"/>
          <a:pathLst>
            <a:path>
              <a:moveTo>
                <a:pt x="3478662" y="0"/>
              </a:moveTo>
              <a:lnTo>
                <a:pt x="3478662" y="139628"/>
              </a:lnTo>
              <a:lnTo>
                <a:pt x="0" y="139628"/>
              </a:lnTo>
              <a:lnTo>
                <a:pt x="0" y="203527"/>
              </a:lnTo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2C0692-C6E3-40CA-AC0D-F0476EAEABAC}">
      <dsp:nvSpPr>
        <dsp:cNvPr id="0" name=""/>
        <dsp:cNvSpPr/>
      </dsp:nvSpPr>
      <dsp:spPr>
        <a:xfrm>
          <a:off x="3146638" y="862"/>
          <a:ext cx="5150014" cy="7532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B8A3254-3701-48E5-A9D0-FECE1C51621B}">
      <dsp:nvSpPr>
        <dsp:cNvPr id="0" name=""/>
        <dsp:cNvSpPr/>
      </dsp:nvSpPr>
      <dsp:spPr>
        <a:xfrm>
          <a:off x="3223278" y="73670"/>
          <a:ext cx="5150014" cy="7532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rPr>
            <a:t>Доходы бюджета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rPr>
            <a:t>1 815 957,8</a:t>
          </a:r>
          <a:endParaRPr lang="ru-RU" sz="2000" b="1" kern="1200" dirty="0">
            <a:solidFill>
              <a:schemeClr val="tx2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223278" y="73670"/>
        <a:ext cx="5150014" cy="753221"/>
      </dsp:txXfrm>
    </dsp:sp>
    <dsp:sp modelId="{30AB9D9D-8AAE-40ED-AC25-871965484ABD}">
      <dsp:nvSpPr>
        <dsp:cNvPr id="0" name=""/>
        <dsp:cNvSpPr/>
      </dsp:nvSpPr>
      <dsp:spPr>
        <a:xfrm>
          <a:off x="580292" y="957611"/>
          <a:ext cx="3325381" cy="7459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499024E-75B0-48B2-B815-479F4E4CC2A7}">
      <dsp:nvSpPr>
        <dsp:cNvPr id="0" name=""/>
        <dsp:cNvSpPr/>
      </dsp:nvSpPr>
      <dsp:spPr>
        <a:xfrm>
          <a:off x="656932" y="1030419"/>
          <a:ext cx="3325381" cy="745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rPr>
            <a:t>Налоговые доходы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rPr>
            <a:t>470 051,2</a:t>
          </a:r>
          <a:endParaRPr lang="ru-RU" sz="1800" b="1" kern="1200" dirty="0">
            <a:solidFill>
              <a:schemeClr val="tx2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656932" y="1030419"/>
        <a:ext cx="3325381" cy="745994"/>
      </dsp:txXfrm>
    </dsp:sp>
    <dsp:sp modelId="{EC1DBE48-CEAD-4B5A-8B94-2324FB25838C}">
      <dsp:nvSpPr>
        <dsp:cNvPr id="0" name=""/>
        <dsp:cNvSpPr/>
      </dsp:nvSpPr>
      <dsp:spPr>
        <a:xfrm>
          <a:off x="580292" y="1901290"/>
          <a:ext cx="3325381" cy="745994"/>
        </a:xfrm>
        <a:prstGeom prst="roundRect">
          <a:avLst>
            <a:gd name="adj" fmla="val 10000"/>
          </a:avLst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582F3CB-573D-4A69-AE96-4315E4E7BE09}">
      <dsp:nvSpPr>
        <dsp:cNvPr id="0" name=""/>
        <dsp:cNvSpPr/>
      </dsp:nvSpPr>
      <dsp:spPr>
        <a:xfrm>
          <a:off x="656932" y="1974098"/>
          <a:ext cx="3325381" cy="745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Налог на доходы физических лиц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288 443,1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56932" y="1974098"/>
        <a:ext cx="3325381" cy="745994"/>
      </dsp:txXfrm>
    </dsp:sp>
    <dsp:sp modelId="{09A1FD72-2D11-4CB7-B105-507C0F041935}">
      <dsp:nvSpPr>
        <dsp:cNvPr id="0" name=""/>
        <dsp:cNvSpPr/>
      </dsp:nvSpPr>
      <dsp:spPr>
        <a:xfrm>
          <a:off x="580292" y="2847891"/>
          <a:ext cx="3325381" cy="7459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AA2EFB9-D404-4FCB-9CCB-1F24EFD7B2D3}">
      <dsp:nvSpPr>
        <dsp:cNvPr id="0" name=""/>
        <dsp:cNvSpPr/>
      </dsp:nvSpPr>
      <dsp:spPr>
        <a:xfrm>
          <a:off x="656932" y="2920699"/>
          <a:ext cx="3325381" cy="745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Налоги на совокупный доход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62 167,6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56932" y="2920699"/>
        <a:ext cx="3325381" cy="745994"/>
      </dsp:txXfrm>
    </dsp:sp>
    <dsp:sp modelId="{FB9A9722-78B2-481E-B2BC-4D89F4DF1631}">
      <dsp:nvSpPr>
        <dsp:cNvPr id="0" name=""/>
        <dsp:cNvSpPr/>
      </dsp:nvSpPr>
      <dsp:spPr>
        <a:xfrm>
          <a:off x="580292" y="3794491"/>
          <a:ext cx="3325381" cy="7459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A9E67CF-4975-473B-8CBD-2B69264EB15E}">
      <dsp:nvSpPr>
        <dsp:cNvPr id="0" name=""/>
        <dsp:cNvSpPr/>
      </dsp:nvSpPr>
      <dsp:spPr>
        <a:xfrm>
          <a:off x="656932" y="3867299"/>
          <a:ext cx="3325381" cy="745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Налоги на имущество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94 876,2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56932" y="3867299"/>
        <a:ext cx="3325381" cy="745994"/>
      </dsp:txXfrm>
    </dsp:sp>
    <dsp:sp modelId="{0D738464-A835-4B91-8BBE-134E4E6D575E}">
      <dsp:nvSpPr>
        <dsp:cNvPr id="0" name=""/>
        <dsp:cNvSpPr/>
      </dsp:nvSpPr>
      <dsp:spPr>
        <a:xfrm>
          <a:off x="580292" y="4741091"/>
          <a:ext cx="3325381" cy="7459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B5984F-5F22-43CB-8C8D-F2CD696169A3}">
      <dsp:nvSpPr>
        <dsp:cNvPr id="0" name=""/>
        <dsp:cNvSpPr/>
      </dsp:nvSpPr>
      <dsp:spPr>
        <a:xfrm>
          <a:off x="656932" y="4813900"/>
          <a:ext cx="3325381" cy="745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Акцизы на нефтепродукты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13 168,5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56932" y="4813900"/>
        <a:ext cx="3325381" cy="745994"/>
      </dsp:txXfrm>
    </dsp:sp>
    <dsp:sp modelId="{7D9EF5CD-2C19-4610-871B-50122BC4DD2E}">
      <dsp:nvSpPr>
        <dsp:cNvPr id="0" name=""/>
        <dsp:cNvSpPr/>
      </dsp:nvSpPr>
      <dsp:spPr>
        <a:xfrm>
          <a:off x="580292" y="5687692"/>
          <a:ext cx="3325381" cy="7459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22F331-027E-439A-BAEE-CE7423BB4F69}">
      <dsp:nvSpPr>
        <dsp:cNvPr id="0" name=""/>
        <dsp:cNvSpPr/>
      </dsp:nvSpPr>
      <dsp:spPr>
        <a:xfrm>
          <a:off x="656932" y="5760500"/>
          <a:ext cx="3325381" cy="745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Государственная пошлина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11 395,8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56932" y="5760500"/>
        <a:ext cx="3325381" cy="745994"/>
      </dsp:txXfrm>
    </dsp:sp>
    <dsp:sp modelId="{357F3013-BDAD-4DB7-896F-F8EB9A646C14}">
      <dsp:nvSpPr>
        <dsp:cNvPr id="0" name=""/>
        <dsp:cNvSpPr/>
      </dsp:nvSpPr>
      <dsp:spPr>
        <a:xfrm>
          <a:off x="4058954" y="954690"/>
          <a:ext cx="3325381" cy="7459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BE9108B-092E-4A32-B1DF-101D3D09B3FD}">
      <dsp:nvSpPr>
        <dsp:cNvPr id="0" name=""/>
        <dsp:cNvSpPr/>
      </dsp:nvSpPr>
      <dsp:spPr>
        <a:xfrm>
          <a:off x="4135595" y="1027498"/>
          <a:ext cx="3325381" cy="745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rPr>
            <a:t>Неналоговые доходы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rPr>
            <a:t>103 178,0</a:t>
          </a:r>
          <a:endParaRPr lang="ru-RU" sz="1800" b="1" kern="1200" dirty="0">
            <a:solidFill>
              <a:schemeClr val="tx2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4135595" y="1027498"/>
        <a:ext cx="3325381" cy="745994"/>
      </dsp:txXfrm>
    </dsp:sp>
    <dsp:sp modelId="{DD94D382-72A4-4E9B-8C35-0EF6D0FF60FD}">
      <dsp:nvSpPr>
        <dsp:cNvPr id="0" name=""/>
        <dsp:cNvSpPr/>
      </dsp:nvSpPr>
      <dsp:spPr>
        <a:xfrm>
          <a:off x="4058954" y="1901290"/>
          <a:ext cx="3325381" cy="745994"/>
        </a:xfrm>
        <a:prstGeom prst="roundRect">
          <a:avLst>
            <a:gd name="adj" fmla="val 10000"/>
          </a:avLst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2C40524-0512-4158-9832-F99B308E8DB5}">
      <dsp:nvSpPr>
        <dsp:cNvPr id="0" name=""/>
        <dsp:cNvSpPr/>
      </dsp:nvSpPr>
      <dsp:spPr>
        <a:xfrm>
          <a:off x="4135595" y="1974098"/>
          <a:ext cx="3325381" cy="745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Доходы от использования имущества, находящегося в государственной и муниципальной собственности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76 345,5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35595" y="1974098"/>
        <a:ext cx="3325381" cy="745994"/>
      </dsp:txXfrm>
    </dsp:sp>
    <dsp:sp modelId="{420671E9-B15E-4953-826D-2F190BB05964}">
      <dsp:nvSpPr>
        <dsp:cNvPr id="0" name=""/>
        <dsp:cNvSpPr/>
      </dsp:nvSpPr>
      <dsp:spPr>
        <a:xfrm>
          <a:off x="4058954" y="2847891"/>
          <a:ext cx="3325381" cy="7459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FBFEC3-C04F-4A1B-91B7-3ED257592680}">
      <dsp:nvSpPr>
        <dsp:cNvPr id="0" name=""/>
        <dsp:cNvSpPr/>
      </dsp:nvSpPr>
      <dsp:spPr>
        <a:xfrm>
          <a:off x="4135595" y="2920699"/>
          <a:ext cx="3325381" cy="745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Платежи при пользовании природными ресурсами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1 663,8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35595" y="2920699"/>
        <a:ext cx="3325381" cy="745994"/>
      </dsp:txXfrm>
    </dsp:sp>
    <dsp:sp modelId="{CE65C198-24B4-4088-A241-DEB06C8D8478}">
      <dsp:nvSpPr>
        <dsp:cNvPr id="0" name=""/>
        <dsp:cNvSpPr/>
      </dsp:nvSpPr>
      <dsp:spPr>
        <a:xfrm>
          <a:off x="4058954" y="3794491"/>
          <a:ext cx="3325381" cy="7459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E48F99C-E1FF-43B4-B3D3-D6C5EB719ACB}">
      <dsp:nvSpPr>
        <dsp:cNvPr id="0" name=""/>
        <dsp:cNvSpPr/>
      </dsp:nvSpPr>
      <dsp:spPr>
        <a:xfrm>
          <a:off x="4135595" y="3867299"/>
          <a:ext cx="3325381" cy="745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Доходы от оказания платных услуг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9 009,9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35595" y="3867299"/>
        <a:ext cx="3325381" cy="745994"/>
      </dsp:txXfrm>
    </dsp:sp>
    <dsp:sp modelId="{367DACA6-AB54-4AB4-B972-96B38A73EFD0}">
      <dsp:nvSpPr>
        <dsp:cNvPr id="0" name=""/>
        <dsp:cNvSpPr/>
      </dsp:nvSpPr>
      <dsp:spPr>
        <a:xfrm>
          <a:off x="4058954" y="4741091"/>
          <a:ext cx="3325381" cy="7459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53142F1-4FCA-4F7F-A025-F1C42E10FD7F}">
      <dsp:nvSpPr>
        <dsp:cNvPr id="0" name=""/>
        <dsp:cNvSpPr/>
      </dsp:nvSpPr>
      <dsp:spPr>
        <a:xfrm>
          <a:off x="4135595" y="4813900"/>
          <a:ext cx="3325381" cy="745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Доходы от продажи материальных и нематериальных активов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5 004,7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35595" y="4813900"/>
        <a:ext cx="3325381" cy="745994"/>
      </dsp:txXfrm>
    </dsp:sp>
    <dsp:sp modelId="{13A4BFC3-9973-447E-B90E-F761FEC8E8EB}">
      <dsp:nvSpPr>
        <dsp:cNvPr id="0" name=""/>
        <dsp:cNvSpPr/>
      </dsp:nvSpPr>
      <dsp:spPr>
        <a:xfrm>
          <a:off x="4058954" y="5687692"/>
          <a:ext cx="3325381" cy="7459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71E1E7F-7790-4315-B94A-9BF55EA65C8E}">
      <dsp:nvSpPr>
        <dsp:cNvPr id="0" name=""/>
        <dsp:cNvSpPr/>
      </dsp:nvSpPr>
      <dsp:spPr>
        <a:xfrm>
          <a:off x="4135595" y="5760500"/>
          <a:ext cx="3325381" cy="745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Штрафы, санкции, возмещение ущерба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11 154,1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35595" y="5760500"/>
        <a:ext cx="3325381" cy="745994"/>
      </dsp:txXfrm>
    </dsp:sp>
    <dsp:sp modelId="{91B83290-3389-4994-B68E-503EF4FFE430}">
      <dsp:nvSpPr>
        <dsp:cNvPr id="0" name=""/>
        <dsp:cNvSpPr/>
      </dsp:nvSpPr>
      <dsp:spPr>
        <a:xfrm>
          <a:off x="7537617" y="954690"/>
          <a:ext cx="3325381" cy="7459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8FF973-621A-48BF-99E1-D31D771E6478}">
      <dsp:nvSpPr>
        <dsp:cNvPr id="0" name=""/>
        <dsp:cNvSpPr/>
      </dsp:nvSpPr>
      <dsp:spPr>
        <a:xfrm>
          <a:off x="7614257" y="1027498"/>
          <a:ext cx="3325381" cy="745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rPr>
            <a:t>Безвозмездные поступления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rPr>
            <a:t>1 242 728,6</a:t>
          </a:r>
          <a:endParaRPr lang="ru-RU" sz="1800" b="1" kern="1200" dirty="0">
            <a:solidFill>
              <a:schemeClr val="tx2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7614257" y="1027498"/>
        <a:ext cx="3325381" cy="74599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86F8A98-3367-4027-BF84-BD264C592C76}">
      <dsp:nvSpPr>
        <dsp:cNvPr id="0" name=""/>
        <dsp:cNvSpPr/>
      </dsp:nvSpPr>
      <dsp:spPr>
        <a:xfrm>
          <a:off x="976383" y="338"/>
          <a:ext cx="2923646" cy="2220811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0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1,0 млн. рублей</a:t>
          </a:r>
          <a:r>
            <a:rPr lang="ru-RU" sz="22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/>
          </a:r>
          <a:br>
            <a:rPr lang="ru-RU" sz="22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</a:br>
          <a:r>
            <a:rPr lang="ru-RU" sz="22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обеспечение санитарно-эпидемиологического благополучия населения города</a:t>
          </a:r>
          <a:endParaRPr lang="ru-RU" sz="1800" kern="1200" dirty="0"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976383" y="338"/>
        <a:ext cx="2923646" cy="2220811"/>
      </dsp:txXfrm>
    </dsp:sp>
    <dsp:sp modelId="{A0665F0E-DE03-43B0-9B7F-6CDFE7B29BDD}">
      <dsp:nvSpPr>
        <dsp:cNvPr id="0" name=""/>
        <dsp:cNvSpPr/>
      </dsp:nvSpPr>
      <dsp:spPr>
        <a:xfrm>
          <a:off x="4181756" y="152"/>
          <a:ext cx="2817266" cy="2221183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0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</a:t>
          </a:r>
          <a:endParaRPr lang="ru-RU" sz="1800" b="1" kern="1200" dirty="0"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4181756" y="152"/>
        <a:ext cx="2817266" cy="2221183"/>
      </dsp:txXfrm>
    </dsp:sp>
    <dsp:sp modelId="{5C8ED64D-E9B0-4075-B745-790C0BC8E250}">
      <dsp:nvSpPr>
        <dsp:cNvPr id="0" name=""/>
        <dsp:cNvSpPr/>
      </dsp:nvSpPr>
      <dsp:spPr>
        <a:xfrm>
          <a:off x="7280750" y="152"/>
          <a:ext cx="2817266" cy="2221183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13428"/>
                <a:satOff val="88"/>
                <a:lumOff val="3075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50000"/>
                <a:hueOff val="13428"/>
                <a:satOff val="88"/>
                <a:lumOff val="3075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50000"/>
                <a:hueOff val="13428"/>
                <a:satOff val="88"/>
                <a:lumOff val="3075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10,5 млн. рублей</a:t>
          </a:r>
          <a:br>
            <a:rPr lang="ru-RU" sz="22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</a:br>
          <a:r>
            <a:rPr lang="ru-RU" sz="22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обеспечение деятельности муниципальных учреждений здравоохранения</a:t>
          </a:r>
          <a:endParaRPr lang="ru-RU" sz="1800" b="1" kern="1200" dirty="0"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7280750" y="152"/>
        <a:ext cx="2817266" cy="2221183"/>
      </dsp:txXfrm>
    </dsp:sp>
    <dsp:sp modelId="{334CC312-DA87-4263-AD61-33224518F3ED}">
      <dsp:nvSpPr>
        <dsp:cNvPr id="0" name=""/>
        <dsp:cNvSpPr/>
      </dsp:nvSpPr>
      <dsp:spPr>
        <a:xfrm>
          <a:off x="2579069" y="2503063"/>
          <a:ext cx="2817266" cy="2221183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13428"/>
                <a:satOff val="88"/>
                <a:lumOff val="3075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50000"/>
                <a:hueOff val="13428"/>
                <a:satOff val="88"/>
                <a:lumOff val="3075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50000"/>
                <a:hueOff val="13428"/>
                <a:satOff val="88"/>
                <a:lumOff val="3075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580,4 тыс. рублей</a:t>
          </a:r>
          <a:br>
            <a:rPr lang="ru-RU" sz="22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</a:br>
          <a:r>
            <a:rPr lang="ru-RU" sz="20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обеспечение медицинскими кадрами муниципальных бюджетных учреждений города</a:t>
          </a:r>
          <a:endParaRPr lang="ru-RU" sz="2000" b="1" kern="1200" dirty="0"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2579069" y="2503063"/>
        <a:ext cx="2817266" cy="2221183"/>
      </dsp:txXfrm>
    </dsp:sp>
    <dsp:sp modelId="{0EE5CC68-432D-46AF-AB7B-B12D7E961185}">
      <dsp:nvSpPr>
        <dsp:cNvPr id="0" name=""/>
        <dsp:cNvSpPr/>
      </dsp:nvSpPr>
      <dsp:spPr>
        <a:xfrm>
          <a:off x="5678063" y="2503063"/>
          <a:ext cx="2817266" cy="2221183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6714"/>
                <a:satOff val="44"/>
                <a:lumOff val="1537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50000"/>
                <a:hueOff val="6714"/>
                <a:satOff val="44"/>
                <a:lumOff val="1537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50000"/>
                <a:hueOff val="6714"/>
                <a:satOff val="44"/>
                <a:lumOff val="1537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550,0 тыс. рублей</a:t>
          </a:r>
          <a:r>
            <a:rPr lang="ru-RU" sz="18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/>
          </a:r>
          <a:br>
            <a:rPr lang="ru-RU" sz="18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</a:br>
          <a:r>
            <a:rPr lang="ru-RU" sz="22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транспортировка больных на процедуру гемодиализа</a:t>
          </a:r>
          <a:endParaRPr lang="ru-RU" sz="2200" b="1" kern="1200" dirty="0"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5678063" y="2503063"/>
        <a:ext cx="2817266" cy="222118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86F8A98-3367-4027-BF84-BD264C592C76}">
      <dsp:nvSpPr>
        <dsp:cNvPr id="0" name=""/>
        <dsp:cNvSpPr/>
      </dsp:nvSpPr>
      <dsp:spPr>
        <a:xfrm>
          <a:off x="0" y="29512"/>
          <a:ext cx="3012038" cy="2374347"/>
        </a:xfrm>
        <a:prstGeom prst="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Обеспечение больных сахарным диабетом средствами самоконтроля и изделиями медицинского назначения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– 220,0 тыс. рублей</a:t>
          </a:r>
          <a:endParaRPr lang="ru-RU" sz="1800" kern="1200" dirty="0"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0" y="29512"/>
        <a:ext cx="3012038" cy="2374347"/>
      </dsp:txXfrm>
    </dsp:sp>
    <dsp:sp modelId="{F3A186AE-5044-4D32-8EBA-8112744DCE1A}">
      <dsp:nvSpPr>
        <dsp:cNvPr id="0" name=""/>
        <dsp:cNvSpPr/>
      </dsp:nvSpPr>
      <dsp:spPr>
        <a:xfrm>
          <a:off x="3313242" y="29313"/>
          <a:ext cx="3012038" cy="2374745"/>
        </a:xfrm>
        <a:prstGeom prst="rect">
          <a:avLst/>
        </a:prstGeom>
        <a:gradFill rotWithShape="0">
          <a:gsLst>
            <a:gs pos="0">
              <a:schemeClr val="accent5">
                <a:shade val="50000"/>
                <a:hueOff val="126147"/>
                <a:satOff val="9846"/>
                <a:lumOff val="1309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26147"/>
                <a:satOff val="9846"/>
                <a:lumOff val="1309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26147"/>
                <a:satOff val="9846"/>
                <a:lumOff val="1309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Повышение квалификации и переподготовка врачей, среднего медицинского персонала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– 70,4 тыс. рублей</a:t>
          </a:r>
          <a:endParaRPr lang="ru-RU" sz="2000" b="1" kern="1200" dirty="0"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313242" y="29313"/>
        <a:ext cx="3012038" cy="2374745"/>
      </dsp:txXfrm>
    </dsp:sp>
    <dsp:sp modelId="{A0665F0E-DE03-43B0-9B7F-6CDFE7B29BDD}">
      <dsp:nvSpPr>
        <dsp:cNvPr id="0" name=""/>
        <dsp:cNvSpPr/>
      </dsp:nvSpPr>
      <dsp:spPr>
        <a:xfrm>
          <a:off x="6626485" y="29313"/>
          <a:ext cx="3012038" cy="2374745"/>
        </a:xfrm>
        <a:prstGeom prst="rect">
          <a:avLst/>
        </a:prstGeom>
        <a:gradFill rotWithShape="0">
          <a:gsLst>
            <a:gs pos="0">
              <a:schemeClr val="accent5">
                <a:shade val="50000"/>
                <a:hueOff val="252295"/>
                <a:satOff val="19692"/>
                <a:lumOff val="261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252295"/>
                <a:satOff val="19692"/>
                <a:lumOff val="261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252295"/>
                <a:satOff val="19692"/>
                <a:lumOff val="261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Выплата стипендий в рамках мероприятий по совершенствованию подготовки медицинских кадров,  5 человек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– 30,0 тыс. рублей</a:t>
          </a:r>
          <a:endParaRPr lang="ru-RU" sz="1800" b="1" kern="1200" dirty="0"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6626485" y="29313"/>
        <a:ext cx="3012038" cy="2374745"/>
      </dsp:txXfrm>
    </dsp:sp>
    <dsp:sp modelId="{5C8ED64D-E9B0-4075-B745-790C0BC8E250}">
      <dsp:nvSpPr>
        <dsp:cNvPr id="0" name=""/>
        <dsp:cNvSpPr/>
      </dsp:nvSpPr>
      <dsp:spPr>
        <a:xfrm>
          <a:off x="0" y="2705262"/>
          <a:ext cx="3012038" cy="2374745"/>
        </a:xfrm>
        <a:prstGeom prst="rect">
          <a:avLst/>
        </a:prstGeom>
        <a:gradFill rotWithShape="0">
          <a:gsLst>
            <a:gs pos="0">
              <a:schemeClr val="accent5">
                <a:shade val="50000"/>
                <a:hueOff val="378442"/>
                <a:satOff val="29538"/>
                <a:lumOff val="3927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378442"/>
                <a:satOff val="29538"/>
                <a:lumOff val="3927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378442"/>
                <a:satOff val="29538"/>
                <a:lumOff val="3927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Единовременные выплаты выпускникам интернатуры и ординатуры, трудоустраиваемым в городе, 6 человек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– 300,0 тыс. рублей</a:t>
          </a:r>
          <a:endParaRPr lang="ru-RU" sz="1800" b="1" kern="1200" dirty="0"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0" y="2705262"/>
        <a:ext cx="3012038" cy="2374745"/>
      </dsp:txXfrm>
    </dsp:sp>
    <dsp:sp modelId="{334CC312-DA87-4263-AD61-33224518F3ED}">
      <dsp:nvSpPr>
        <dsp:cNvPr id="0" name=""/>
        <dsp:cNvSpPr/>
      </dsp:nvSpPr>
      <dsp:spPr>
        <a:xfrm>
          <a:off x="3313242" y="2705262"/>
          <a:ext cx="3012038" cy="2374745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313242" y="2705262"/>
        <a:ext cx="3012038" cy="2374745"/>
      </dsp:txXfrm>
    </dsp:sp>
    <dsp:sp modelId="{0EE5CC68-432D-46AF-AB7B-B12D7E961185}">
      <dsp:nvSpPr>
        <dsp:cNvPr id="0" name=""/>
        <dsp:cNvSpPr/>
      </dsp:nvSpPr>
      <dsp:spPr>
        <a:xfrm>
          <a:off x="6626485" y="2705262"/>
          <a:ext cx="3012038" cy="2374745"/>
        </a:xfrm>
        <a:prstGeom prst="rect">
          <a:avLst/>
        </a:prstGeom>
        <a:gradFill rotWithShape="0">
          <a:gsLst>
            <a:gs pos="0">
              <a:schemeClr val="accent5">
                <a:shade val="50000"/>
                <a:hueOff val="126147"/>
                <a:satOff val="9846"/>
                <a:lumOff val="1309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26147"/>
                <a:satOff val="9846"/>
                <a:lumOff val="1309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26147"/>
                <a:satOff val="9846"/>
                <a:lumOff val="1309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Компенсация за найм жилья вновь прибывшим врачам,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5 человек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– 180,0 тыс. рублей</a:t>
          </a:r>
          <a:endParaRPr lang="ru-RU" sz="2000" b="1" kern="1200" dirty="0"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6626485" y="2705262"/>
        <a:ext cx="3012038" cy="2374745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6F6C01-573D-4F86-9FE4-822BA9804813}">
      <dsp:nvSpPr>
        <dsp:cNvPr id="0" name=""/>
        <dsp:cNvSpPr/>
      </dsp:nvSpPr>
      <dsp:spPr>
        <a:xfrm>
          <a:off x="2948" y="972497"/>
          <a:ext cx="3835012" cy="9587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Ветераны и инвалиды ВОВ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Инвалиды общего заболевания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Инвалиды ЧАЭС </a:t>
          </a:r>
          <a:endParaRPr lang="ru-RU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2948" y="972497"/>
        <a:ext cx="3835012" cy="958753"/>
      </dsp:txXfrm>
    </dsp:sp>
    <dsp:sp modelId="{BE33E789-76E2-4FE6-9707-DBAFD080EA97}">
      <dsp:nvSpPr>
        <dsp:cNvPr id="0" name=""/>
        <dsp:cNvSpPr/>
      </dsp:nvSpPr>
      <dsp:spPr>
        <a:xfrm rot="5400000">
          <a:off x="1836563" y="2015141"/>
          <a:ext cx="167781" cy="167781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4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46E3488-DC7F-43D3-9426-E4520FEA8C0E}">
      <dsp:nvSpPr>
        <dsp:cNvPr id="0" name=""/>
        <dsp:cNvSpPr/>
      </dsp:nvSpPr>
      <dsp:spPr>
        <a:xfrm>
          <a:off x="2948" y="2266813"/>
          <a:ext cx="3835012" cy="958753"/>
        </a:xfrm>
        <a:prstGeom prst="roundRect">
          <a:avLst>
            <a:gd name="adj" fmla="val 10000"/>
          </a:avLst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Компенсация расходов на оплату жилого помещения и коммунальных услуг 8 038 руб. (8 031 получателей)</a:t>
          </a:r>
          <a:endParaRPr lang="ru-RU" sz="16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948" y="2266813"/>
        <a:ext cx="3835012" cy="958753"/>
      </dsp:txXfrm>
    </dsp:sp>
    <dsp:sp modelId="{3A32982B-DFD2-4233-A90F-0A185867338A}">
      <dsp:nvSpPr>
        <dsp:cNvPr id="0" name=""/>
        <dsp:cNvSpPr/>
      </dsp:nvSpPr>
      <dsp:spPr>
        <a:xfrm rot="5400000">
          <a:off x="1836563" y="3309457"/>
          <a:ext cx="167781" cy="167781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4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AD46E5A-3AF7-4D8A-A163-57A4B67E2622}">
      <dsp:nvSpPr>
        <dsp:cNvPr id="0" name=""/>
        <dsp:cNvSpPr/>
      </dsp:nvSpPr>
      <dsp:spPr>
        <a:xfrm>
          <a:off x="2948" y="3561130"/>
          <a:ext cx="3835012" cy="958753"/>
        </a:xfrm>
        <a:prstGeom prst="roundRect">
          <a:avLst>
            <a:gd name="adj" fmla="val 10000"/>
          </a:avLst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Компенсации страховых премий по договорам обязательного страхования гражданской ответственности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(5 получателей)</a:t>
          </a:r>
          <a:endParaRPr lang="ru-RU" sz="16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948" y="3561130"/>
        <a:ext cx="3835012" cy="958753"/>
      </dsp:txXfrm>
    </dsp:sp>
    <dsp:sp modelId="{668B357C-AAD2-42FA-9E30-B7633ED73D3A}">
      <dsp:nvSpPr>
        <dsp:cNvPr id="0" name=""/>
        <dsp:cNvSpPr/>
      </dsp:nvSpPr>
      <dsp:spPr>
        <a:xfrm>
          <a:off x="4374862" y="972497"/>
          <a:ext cx="3835012" cy="9587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Почетные доноры России</a:t>
          </a:r>
          <a:endParaRPr lang="ru-RU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4374862" y="972497"/>
        <a:ext cx="3835012" cy="958753"/>
      </dsp:txXfrm>
    </dsp:sp>
    <dsp:sp modelId="{A89B6BDB-19FC-4163-A607-48ABF92DC712}">
      <dsp:nvSpPr>
        <dsp:cNvPr id="0" name=""/>
        <dsp:cNvSpPr/>
      </dsp:nvSpPr>
      <dsp:spPr>
        <a:xfrm rot="5400000">
          <a:off x="6208477" y="2015141"/>
          <a:ext cx="167781" cy="167781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4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587BCC2-2F6F-44D0-B9CA-5BDCC7D93323}">
      <dsp:nvSpPr>
        <dsp:cNvPr id="0" name=""/>
        <dsp:cNvSpPr/>
      </dsp:nvSpPr>
      <dsp:spPr>
        <a:xfrm>
          <a:off x="4374862" y="2266813"/>
          <a:ext cx="3835012" cy="958753"/>
        </a:xfrm>
        <a:prstGeom prst="roundRect">
          <a:avLst>
            <a:gd name="adj" fmla="val 10000"/>
          </a:avLst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Ежегодная денежная выплата в размере 12 373 руб. (765 получателей)</a:t>
          </a:r>
          <a:endParaRPr lang="ru-RU" sz="16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4374862" y="2266813"/>
        <a:ext cx="3835012" cy="958753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6F6C01-573D-4F86-9FE4-822BA9804813}">
      <dsp:nvSpPr>
        <dsp:cNvPr id="0" name=""/>
        <dsp:cNvSpPr/>
      </dsp:nvSpPr>
      <dsp:spPr>
        <a:xfrm>
          <a:off x="2948" y="482363"/>
          <a:ext cx="3835012" cy="9587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Ветераны труда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Ветераны труда Ростовской области Репрессированные граждане</a:t>
          </a:r>
          <a:endParaRPr lang="ru-RU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2948" y="482363"/>
        <a:ext cx="3835012" cy="958753"/>
      </dsp:txXfrm>
    </dsp:sp>
    <dsp:sp modelId="{BE33E789-76E2-4FE6-9707-DBAFD080EA97}">
      <dsp:nvSpPr>
        <dsp:cNvPr id="0" name=""/>
        <dsp:cNvSpPr/>
      </dsp:nvSpPr>
      <dsp:spPr>
        <a:xfrm rot="5400000">
          <a:off x="1836563" y="1525007"/>
          <a:ext cx="167781" cy="167781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4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46E3488-DC7F-43D3-9426-E4520FEA8C0E}">
      <dsp:nvSpPr>
        <dsp:cNvPr id="0" name=""/>
        <dsp:cNvSpPr/>
      </dsp:nvSpPr>
      <dsp:spPr>
        <a:xfrm>
          <a:off x="2948" y="1776680"/>
          <a:ext cx="3835012" cy="3233337"/>
        </a:xfrm>
        <a:prstGeom prst="roundRect">
          <a:avLst>
            <a:gd name="adj" fmla="val 10000"/>
          </a:avLst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Бесплатное изготовление и ремонт зубных протезов 6 958 руб.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(890 получателей);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500" b="1" kern="1200" dirty="0" smtClean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Компенсация расходов на оплату ЖКУ, телефон и радио 14 070 руб.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 (9 445 получателей);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500" b="1" kern="1200" dirty="0" smtClean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Бесплатный проезд на территории Ростовской области на всех видах городского транспорта (кроме такси)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265 руб. (9 032 пользователя);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500" b="1" kern="1200" dirty="0" smtClean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Оплата стоимости лекарств 1 809 руб. (105 получателей)</a:t>
          </a:r>
          <a:endParaRPr lang="ru-RU" sz="15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948" y="1776680"/>
        <a:ext cx="3835012" cy="3233337"/>
      </dsp:txXfrm>
    </dsp:sp>
    <dsp:sp modelId="{668B357C-AAD2-42FA-9E30-B7633ED73D3A}">
      <dsp:nvSpPr>
        <dsp:cNvPr id="0" name=""/>
        <dsp:cNvSpPr/>
      </dsp:nvSpPr>
      <dsp:spPr>
        <a:xfrm>
          <a:off x="4374862" y="482363"/>
          <a:ext cx="3835012" cy="9587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Труженики тыла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Жилищные субсидии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и другие</a:t>
          </a:r>
          <a:endParaRPr lang="ru-RU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4374862" y="482363"/>
        <a:ext cx="3835012" cy="958753"/>
      </dsp:txXfrm>
    </dsp:sp>
    <dsp:sp modelId="{A89B6BDB-19FC-4163-A607-48ABF92DC712}">
      <dsp:nvSpPr>
        <dsp:cNvPr id="0" name=""/>
        <dsp:cNvSpPr/>
      </dsp:nvSpPr>
      <dsp:spPr>
        <a:xfrm rot="5400000">
          <a:off x="6208477" y="1525007"/>
          <a:ext cx="167781" cy="167781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4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587BCC2-2F6F-44D0-B9CA-5BDCC7D93323}">
      <dsp:nvSpPr>
        <dsp:cNvPr id="0" name=""/>
        <dsp:cNvSpPr/>
      </dsp:nvSpPr>
      <dsp:spPr>
        <a:xfrm>
          <a:off x="4374862" y="1776680"/>
          <a:ext cx="3835012" cy="958753"/>
        </a:xfrm>
        <a:prstGeom prst="roundRect">
          <a:avLst>
            <a:gd name="adj" fmla="val 10000"/>
          </a:avLst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Компенсация расходов на услуги ЖКУ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 1 397,67 руб. (3 025 получателей)</a:t>
          </a:r>
          <a:endParaRPr lang="ru-RU" sz="15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4374862" y="1776680"/>
        <a:ext cx="3835012" cy="958753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6F6C01-573D-4F86-9FE4-822BA9804813}">
      <dsp:nvSpPr>
        <dsp:cNvPr id="0" name=""/>
        <dsp:cNvSpPr/>
      </dsp:nvSpPr>
      <dsp:spPr>
        <a:xfrm>
          <a:off x="191770" y="1005"/>
          <a:ext cx="5723644" cy="10600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Почетные граждане города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Лица, попавшие в экстренную ситуацию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Инвалиды с ограниченными возможностями</a:t>
          </a:r>
          <a:endParaRPr lang="ru-RU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191770" y="1005"/>
        <a:ext cx="5723644" cy="1060091"/>
      </dsp:txXfrm>
    </dsp:sp>
    <dsp:sp modelId="{BE33E789-76E2-4FE6-9707-DBAFD080EA97}">
      <dsp:nvSpPr>
        <dsp:cNvPr id="0" name=""/>
        <dsp:cNvSpPr/>
      </dsp:nvSpPr>
      <dsp:spPr>
        <a:xfrm rot="5400000">
          <a:off x="2960835" y="1153854"/>
          <a:ext cx="185515" cy="185515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4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46E3488-DC7F-43D3-9426-E4520FEA8C0E}">
      <dsp:nvSpPr>
        <dsp:cNvPr id="0" name=""/>
        <dsp:cNvSpPr/>
      </dsp:nvSpPr>
      <dsp:spPr>
        <a:xfrm>
          <a:off x="173113" y="1432128"/>
          <a:ext cx="5760959" cy="3575094"/>
        </a:xfrm>
        <a:prstGeom prst="roundRect">
          <a:avLst>
            <a:gd name="adj" fmla="val 10000"/>
          </a:avLst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Ежемесячная социальная выплата почетным гражданам по 5 000 руб.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(9 получателей)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b="1" kern="1200" dirty="0" smtClean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Разовая материальная помощь, лицам попавшим в экстренную ситуацию – 309,0 тыс.руб.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b="1" kern="1200" dirty="0" smtClean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Проведение мероприятий в рамках программы «Доступная среда»</a:t>
          </a:r>
          <a:endParaRPr lang="ru-RU" sz="21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73113" y="1432128"/>
        <a:ext cx="5760959" cy="35750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0.35011</cdr:x>
      <cdr:y>0.51442</cdr:y>
    </cdr:from>
    <cdr:to>
      <cdr:x>0.66302</cdr:x>
      <cdr:y>0.61779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42239" y="1795245"/>
          <a:ext cx="1199625" cy="3607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0" tIns="0" rIns="0" bIns="0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15 078,1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  <a:reflection blurRad="6350" stA="55000" endA="300" endPos="45500" dir="5400000" sy="-100000" algn="bl" rotWithShape="0"/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0.35011</cdr:x>
      <cdr:y>0.51442</cdr:y>
    </cdr:from>
    <cdr:to>
      <cdr:x>0.66302</cdr:x>
      <cdr:y>0.61779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42239" y="1795245"/>
          <a:ext cx="1199625" cy="3607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0" tIns="0" rIns="0" bIns="0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16 071,6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  <a:reflection blurRad="6350" stA="55000" endA="300" endPos="45500" dir="5400000" sy="-100000" algn="bl" rotWithShape="0"/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0.35011</cdr:x>
      <cdr:y>0.51442</cdr:y>
    </cdr:from>
    <cdr:to>
      <cdr:x>0.66302</cdr:x>
      <cdr:y>0.61779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42239" y="1795245"/>
          <a:ext cx="1199625" cy="3607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0" tIns="0" rIns="0" bIns="0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20 390,3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  <a:reflection blurRad="6350" stA="55000" endA="300" endPos="45500" dir="5400000" sy="-100000" algn="bl" rotWithShape="0"/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0.20033</cdr:x>
      <cdr:y>0.23294</cdr:y>
    </cdr:from>
    <cdr:to>
      <cdr:x>0.28599</cdr:x>
      <cdr:y>0.25924</cdr:y>
    </cdr:to>
    <cdr:sp macro="" textlink="">
      <cdr:nvSpPr>
        <cdr:cNvPr id="3" name="Прямая со стрелкой 2"/>
        <cdr:cNvSpPr/>
      </cdr:nvSpPr>
      <cdr:spPr>
        <a:xfrm xmlns:a="http://schemas.openxmlformats.org/drawingml/2006/main">
          <a:off x="2247630" y="1156999"/>
          <a:ext cx="961053" cy="130626"/>
        </a:xfrm>
        <a:prstGeom xmlns:a="http://schemas.openxmlformats.org/drawingml/2006/main" prst="straightConnector1">
          <a:avLst/>
        </a:prstGeom>
        <a:ln xmlns:a="http://schemas.openxmlformats.org/drawingml/2006/main" w="50800">
          <a:solidFill>
            <a:schemeClr val="tx2"/>
          </a:solidFill>
          <a:prstDash val="dash"/>
          <a:tailEnd type="arrow"/>
        </a:ln>
        <a:effectLst xmlns:a="http://schemas.openxmlformats.org/drawingml/2006/main">
          <a:outerShdw blurRad="50800" dist="38100" dir="5400000" algn="t" rotWithShape="0">
            <a:prstClr val="black">
              <a:alpha val="40000"/>
            </a:prstClr>
          </a:outerShdw>
        </a:effectLst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0.36931</cdr:x>
      <cdr:y>0.15216</cdr:y>
    </cdr:from>
    <cdr:to>
      <cdr:x>0.45814</cdr:x>
      <cdr:y>0.23967</cdr:y>
    </cdr:to>
    <cdr:sp macro="" textlink="">
      <cdr:nvSpPr>
        <cdr:cNvPr id="4" name="Прямая со стрелкой 3"/>
        <cdr:cNvSpPr/>
      </cdr:nvSpPr>
      <cdr:spPr>
        <a:xfrm xmlns:a="http://schemas.openxmlformats.org/drawingml/2006/main" flipV="1">
          <a:off x="4143490" y="755780"/>
          <a:ext cx="996630" cy="434622"/>
        </a:xfrm>
        <a:prstGeom xmlns:a="http://schemas.openxmlformats.org/drawingml/2006/main" prst="straightConnector1">
          <a:avLst/>
        </a:prstGeom>
        <a:noFill xmlns:a="http://schemas.openxmlformats.org/drawingml/2006/main"/>
        <a:ln xmlns:a="http://schemas.openxmlformats.org/drawingml/2006/main" w="50800" cap="flat" cmpd="sng" algn="ctr">
          <a:solidFill>
            <a:srgbClr val="000000"/>
          </a:solidFill>
          <a:prstDash val="dash"/>
          <a:tailEnd type="arrow"/>
        </a:ln>
        <a:effectLst xmlns:a="http://schemas.openxmlformats.org/drawingml/2006/main">
          <a:outerShdw blurRad="50800" dist="38100" dir="5400000" algn="t" rotWithShape="0">
            <a:prstClr val="black">
              <a:alpha val="40000"/>
            </a:prstClr>
          </a:outerShdw>
        </a:effectLst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rgbClr val="000000"/>
              </a:solidFill>
              <a:latin typeface="Arial"/>
            </a:defRPr>
          </a:lvl1pPr>
          <a:lvl2pPr marL="457200" indent="0">
            <a:defRPr sz="1100">
              <a:solidFill>
                <a:srgbClr val="000000"/>
              </a:solidFill>
              <a:latin typeface="Arial"/>
            </a:defRPr>
          </a:lvl2pPr>
          <a:lvl3pPr marL="914400" indent="0">
            <a:defRPr sz="1100">
              <a:solidFill>
                <a:srgbClr val="000000"/>
              </a:solidFill>
              <a:latin typeface="Arial"/>
            </a:defRPr>
          </a:lvl3pPr>
          <a:lvl4pPr marL="1371600" indent="0">
            <a:defRPr sz="1100">
              <a:solidFill>
                <a:srgbClr val="000000"/>
              </a:solidFill>
              <a:latin typeface="Arial"/>
            </a:defRPr>
          </a:lvl4pPr>
          <a:lvl5pPr marL="1828800" indent="0">
            <a:defRPr sz="1100">
              <a:solidFill>
                <a:srgbClr val="000000"/>
              </a:solidFill>
              <a:latin typeface="Arial"/>
            </a:defRPr>
          </a:lvl5pPr>
          <a:lvl6pPr marL="2286000" indent="0">
            <a:defRPr sz="1100">
              <a:solidFill>
                <a:srgbClr val="000000"/>
              </a:solidFill>
              <a:latin typeface="Arial"/>
            </a:defRPr>
          </a:lvl6pPr>
          <a:lvl7pPr marL="2743200" indent="0">
            <a:defRPr sz="1100">
              <a:solidFill>
                <a:srgbClr val="000000"/>
              </a:solidFill>
              <a:latin typeface="Arial"/>
            </a:defRPr>
          </a:lvl7pPr>
          <a:lvl8pPr marL="3200400" indent="0">
            <a:defRPr sz="1100">
              <a:solidFill>
                <a:srgbClr val="000000"/>
              </a:solidFill>
              <a:latin typeface="Arial"/>
            </a:defRPr>
          </a:lvl8pPr>
          <a:lvl9pPr marL="3657600" indent="0">
            <a:defRPr sz="1100">
              <a:solidFill>
                <a:srgbClr val="000000"/>
              </a:solidFill>
              <a:latin typeface="Arial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0.70597</cdr:x>
      <cdr:y>0.12398</cdr:y>
    </cdr:from>
    <cdr:to>
      <cdr:x>0.79828</cdr:x>
      <cdr:y>0.23482</cdr:y>
    </cdr:to>
    <cdr:sp macro="" textlink="">
      <cdr:nvSpPr>
        <cdr:cNvPr id="5" name="Прямая со стрелкой 4"/>
        <cdr:cNvSpPr/>
      </cdr:nvSpPr>
      <cdr:spPr>
        <a:xfrm xmlns:a="http://schemas.openxmlformats.org/drawingml/2006/main" flipV="1">
          <a:off x="7920644" y="615820"/>
          <a:ext cx="1035698" cy="550507"/>
        </a:xfrm>
        <a:prstGeom xmlns:a="http://schemas.openxmlformats.org/drawingml/2006/main" prst="straightConnector1">
          <a:avLst/>
        </a:prstGeom>
        <a:noFill xmlns:a="http://schemas.openxmlformats.org/drawingml/2006/main"/>
        <a:ln xmlns:a="http://schemas.openxmlformats.org/drawingml/2006/main" w="50800" cap="flat" cmpd="sng" algn="ctr">
          <a:solidFill>
            <a:srgbClr val="000000"/>
          </a:solidFill>
          <a:prstDash val="dash"/>
          <a:tailEnd type="arrow"/>
        </a:ln>
        <a:effectLst xmlns:a="http://schemas.openxmlformats.org/drawingml/2006/main">
          <a:outerShdw blurRad="50800" dist="38100" dir="5400000" algn="t" rotWithShape="0">
            <a:prstClr val="black">
              <a:alpha val="40000"/>
            </a:prstClr>
          </a:outerShdw>
        </a:effectLst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rgbClr val="000000"/>
              </a:solidFill>
              <a:latin typeface="Arial"/>
            </a:defRPr>
          </a:lvl1pPr>
          <a:lvl2pPr marL="457200" indent="0">
            <a:defRPr sz="1100">
              <a:solidFill>
                <a:srgbClr val="000000"/>
              </a:solidFill>
              <a:latin typeface="Arial"/>
            </a:defRPr>
          </a:lvl2pPr>
          <a:lvl3pPr marL="914400" indent="0">
            <a:defRPr sz="1100">
              <a:solidFill>
                <a:srgbClr val="000000"/>
              </a:solidFill>
              <a:latin typeface="Arial"/>
            </a:defRPr>
          </a:lvl3pPr>
          <a:lvl4pPr marL="1371600" indent="0">
            <a:defRPr sz="1100">
              <a:solidFill>
                <a:srgbClr val="000000"/>
              </a:solidFill>
              <a:latin typeface="Arial"/>
            </a:defRPr>
          </a:lvl4pPr>
          <a:lvl5pPr marL="1828800" indent="0">
            <a:defRPr sz="1100">
              <a:solidFill>
                <a:srgbClr val="000000"/>
              </a:solidFill>
              <a:latin typeface="Arial"/>
            </a:defRPr>
          </a:lvl5pPr>
          <a:lvl6pPr marL="2286000" indent="0">
            <a:defRPr sz="1100">
              <a:solidFill>
                <a:srgbClr val="000000"/>
              </a:solidFill>
              <a:latin typeface="Arial"/>
            </a:defRPr>
          </a:lvl6pPr>
          <a:lvl7pPr marL="2743200" indent="0">
            <a:defRPr sz="1100">
              <a:solidFill>
                <a:srgbClr val="000000"/>
              </a:solidFill>
              <a:latin typeface="Arial"/>
            </a:defRPr>
          </a:lvl7pPr>
          <a:lvl8pPr marL="3200400" indent="0">
            <a:defRPr sz="1100">
              <a:solidFill>
                <a:srgbClr val="000000"/>
              </a:solidFill>
              <a:latin typeface="Arial"/>
            </a:defRPr>
          </a:lvl8pPr>
          <a:lvl9pPr marL="3657600" indent="0">
            <a:defRPr sz="1100">
              <a:solidFill>
                <a:srgbClr val="000000"/>
              </a:solidFill>
              <a:latin typeface="Arial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3D5444-F62C-42C3-A75A-D9DBA807730F}" type="datetimeFigureOut">
              <a:rPr lang="ru-RU" smtClean="0"/>
              <a:pPr/>
              <a:t>14.12.2015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A4F617-7A30-41D4-AB86-5D833C98E18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46248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CAA1FA-7B6A-47D2-8D61-F225D71B51FF}" type="datetimeFigureOut">
              <a:rPr lang="ru-RU" smtClean="0"/>
              <a:pPr/>
              <a:t>14.12.2015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A179D-2D27-49E2-B022-8EDDA2EFE68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74603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7A2CB9-F651-48C8-AAC2-121D81354FFF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 noChangeArrowheads="1"/>
          </p:cNvSpPr>
          <p:nvPr/>
        </p:nvSpPr>
        <p:spPr bwMode="white">
          <a:xfrm>
            <a:off x="8429022" y="0"/>
            <a:ext cx="3762978" cy="6858000"/>
          </a:xfrm>
          <a:custGeom>
            <a:avLst/>
            <a:gdLst>
              <a:gd name="connsiteX0" fmla="*/ 0 w 3762978"/>
              <a:gd name="connsiteY0" fmla="*/ 0 h 6858000"/>
              <a:gd name="connsiteX1" fmla="*/ 3762978 w 3762978"/>
              <a:gd name="connsiteY1" fmla="*/ 0 h 6858000"/>
              <a:gd name="connsiteX2" fmla="*/ 3762978 w 3762978"/>
              <a:gd name="connsiteY2" fmla="*/ 6858000 h 6858000"/>
              <a:gd name="connsiteX3" fmla="*/ 338667 w 3762978"/>
              <a:gd name="connsiteY3" fmla="*/ 6858000 h 6858000"/>
              <a:gd name="connsiteX4" fmla="*/ 1189567 w 3762978"/>
              <a:gd name="connsiteY4" fmla="*/ 43370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62978" h="6858000">
                <a:moveTo>
                  <a:pt x="0" y="0"/>
                </a:moveTo>
                <a:lnTo>
                  <a:pt x="3762978" y="0"/>
                </a:lnTo>
                <a:lnTo>
                  <a:pt x="3762978" y="6858000"/>
                </a:lnTo>
                <a:lnTo>
                  <a:pt x="338667" y="6858000"/>
                </a:lnTo>
                <a:lnTo>
                  <a:pt x="1189567" y="43370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 sz="1800" dirty="0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>
            <a:off x="8145385" y="0"/>
            <a:ext cx="1672169" cy="6858000"/>
          </a:xfrm>
          <a:custGeom>
            <a:avLst/>
            <a:gdLst/>
            <a:ahLst/>
            <a:cxnLst/>
            <a:rect l="l" t="t" r="r" b="b"/>
            <a:pathLst>
              <a:path w="1254127" h="6858000">
                <a:moveTo>
                  <a:pt x="0" y="0"/>
                </a:moveTo>
                <a:lnTo>
                  <a:pt x="365127" y="0"/>
                </a:lnTo>
                <a:lnTo>
                  <a:pt x="1254127" y="4337050"/>
                </a:lnTo>
                <a:lnTo>
                  <a:pt x="619127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z="1800" dirty="0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950653" y="0"/>
            <a:ext cx="1528232" cy="6858000"/>
          </a:xfrm>
          <a:custGeom>
            <a:avLst/>
            <a:gdLst/>
            <a:ahLst/>
            <a:cxnLst/>
            <a:rect l="l" t="t" r="r" b="b"/>
            <a:pathLst>
              <a:path w="1146174" h="6858000">
                <a:moveTo>
                  <a:pt x="0" y="0"/>
                </a:moveTo>
                <a:lnTo>
                  <a:pt x="253999" y="0"/>
                </a:lnTo>
                <a:lnTo>
                  <a:pt x="1146174" y="4337050"/>
                </a:lnTo>
                <a:lnTo>
                  <a:pt x="511174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177800" dist="508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5400" y="1873584"/>
            <a:ext cx="6400800" cy="256032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4572000"/>
            <a:ext cx="6400800" cy="1600200"/>
          </a:xfrm>
        </p:spPr>
        <p:txBody>
          <a:bodyPr/>
          <a:lstStyle>
            <a:lvl1pPr marL="0" indent="0" algn="l">
              <a:spcBef>
                <a:spcPts val="12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2585971"/>
      </p:ext>
    </p:extLst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724400" y="1828801"/>
            <a:ext cx="6172200" cy="4343400"/>
          </a:xfrm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400" y="1828800"/>
            <a:ext cx="3017520" cy="4343400"/>
          </a:xfrm>
        </p:spPr>
        <p:txBody>
          <a:bodyPr anchor="ctr"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ru-RU" smtClean="0"/>
              <a:pPr/>
              <a:t>14.12.2015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6759009"/>
      </p:ext>
    </p:extLst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Две картинки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295400" y="5257800"/>
            <a:ext cx="45720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71273" y="5333098"/>
            <a:ext cx="4420252" cy="839102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ru-RU" smtClean="0"/>
              <a:pPr/>
              <a:t>14.12.2015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324599" y="5257800"/>
            <a:ext cx="45720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295400" y="5257800"/>
            <a:ext cx="4572000" cy="548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324599" y="5257800"/>
            <a:ext cx="4572000" cy="548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13" name="Текст 3"/>
          <p:cNvSpPr>
            <a:spLocks noGrp="1"/>
          </p:cNvSpPr>
          <p:nvPr>
            <p:ph type="body" sz="half" idx="14"/>
          </p:nvPr>
        </p:nvSpPr>
        <p:spPr>
          <a:xfrm>
            <a:off x="6412954" y="5333098"/>
            <a:ext cx="4420252" cy="839102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295400" y="1828801"/>
            <a:ext cx="4572000" cy="3428999"/>
          </a:xfrm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8" name="Рисунок 2"/>
          <p:cNvSpPr>
            <a:spLocks noGrp="1"/>
          </p:cNvSpPr>
          <p:nvPr>
            <p:ph type="pic" idx="13"/>
          </p:nvPr>
        </p:nvSpPr>
        <p:spPr>
          <a:xfrm>
            <a:off x="6324600" y="1828801"/>
            <a:ext cx="4572000" cy="3428999"/>
          </a:xfrm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44010454"/>
      </p:ext>
    </p:extLst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ru-RU" smtClean="0"/>
              <a:pPr/>
              <a:t>14.12.2015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92945374"/>
      </p:ext>
    </p:extLst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 rot="5400000">
            <a:off x="7562850" y="2228850"/>
            <a:ext cx="6858000" cy="24003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6331230" y="3387909"/>
            <a:ext cx="6858000" cy="8218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6251613" y="3387909"/>
            <a:ext cx="6858000" cy="8218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71318" y="685800"/>
            <a:ext cx="1033272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95400" y="685800"/>
            <a:ext cx="7976754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ru-RU" smtClean="0"/>
              <a:pPr/>
              <a:t>14.12.2015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04110326"/>
      </p:ext>
    </p:extLst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57201"/>
            <a:ext cx="100584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508000" y="1295400"/>
            <a:ext cx="11074400" cy="4724400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16000" y="6553200"/>
            <a:ext cx="2438400" cy="2286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463819" y="6554622"/>
            <a:ext cx="7584843" cy="21602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Финансовое управление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2488109" y="6555498"/>
            <a:ext cx="2844800" cy="228600"/>
          </a:xfrm>
        </p:spPr>
        <p:txBody>
          <a:bodyPr/>
          <a:lstStyle>
            <a:lvl1pPr>
              <a:defRPr/>
            </a:lvl1pPr>
          </a:lstStyle>
          <a:p>
            <a:fld id="{F30D5482-8B58-4586-A11C-A8A8A90C98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ru-RU" smtClean="0"/>
              <a:pPr/>
              <a:t>14.12.2015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96182316"/>
      </p:ext>
    </p:ext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5"/>
          <p:cNvSpPr>
            <a:spLocks noChangeArrowheads="1"/>
          </p:cNvSpPr>
          <p:nvPr/>
        </p:nvSpPr>
        <p:spPr bwMode="white">
          <a:xfrm>
            <a:off x="6540503" y="0"/>
            <a:ext cx="5651496" cy="6858000"/>
          </a:xfrm>
          <a:custGeom>
            <a:avLst/>
            <a:gdLst/>
            <a:ahLst/>
            <a:cxnLst/>
            <a:rect l="l" t="t" r="r" b="b"/>
            <a:pathLst>
              <a:path w="4238622" h="6858000">
                <a:moveTo>
                  <a:pt x="0" y="0"/>
                </a:moveTo>
                <a:lnTo>
                  <a:pt x="4086222" y="0"/>
                </a:lnTo>
                <a:lnTo>
                  <a:pt x="4237035" y="0"/>
                </a:lnTo>
                <a:lnTo>
                  <a:pt x="4238622" y="0"/>
                </a:lnTo>
                <a:lnTo>
                  <a:pt x="4238622" y="6858000"/>
                </a:lnTo>
                <a:lnTo>
                  <a:pt x="4237035" y="6858000"/>
                </a:lnTo>
                <a:lnTo>
                  <a:pt x="4086222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/>
          </a:p>
        </p:txBody>
      </p:sp>
      <p:sp>
        <p:nvSpPr>
          <p:cNvPr id="11" name="Полилиния 6"/>
          <p:cNvSpPr>
            <a:spLocks/>
          </p:cNvSpPr>
          <p:nvPr/>
        </p:nvSpPr>
        <p:spPr bwMode="auto">
          <a:xfrm>
            <a:off x="6256868" y="0"/>
            <a:ext cx="1672169" cy="6858000"/>
          </a:xfrm>
          <a:custGeom>
            <a:avLst/>
            <a:gdLst/>
            <a:ahLst/>
            <a:cxnLst/>
            <a:rect l="l" t="t" r="r" b="b"/>
            <a:pathLst>
              <a:path w="1254127" h="6858000">
                <a:moveTo>
                  <a:pt x="0" y="0"/>
                </a:moveTo>
                <a:lnTo>
                  <a:pt x="365127" y="0"/>
                </a:lnTo>
                <a:lnTo>
                  <a:pt x="1254127" y="4337050"/>
                </a:lnTo>
                <a:lnTo>
                  <a:pt x="619127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z="1800" dirty="0"/>
          </a:p>
        </p:txBody>
      </p:sp>
      <p:sp>
        <p:nvSpPr>
          <p:cNvPr id="12" name="Полилиния 7"/>
          <p:cNvSpPr>
            <a:spLocks/>
          </p:cNvSpPr>
          <p:nvPr/>
        </p:nvSpPr>
        <p:spPr bwMode="auto">
          <a:xfrm>
            <a:off x="6062136" y="0"/>
            <a:ext cx="1528232" cy="6858000"/>
          </a:xfrm>
          <a:custGeom>
            <a:avLst/>
            <a:gdLst/>
            <a:ahLst/>
            <a:cxnLst/>
            <a:rect l="l" t="t" r="r" b="b"/>
            <a:pathLst>
              <a:path w="1146174" h="6858000">
                <a:moveTo>
                  <a:pt x="0" y="0"/>
                </a:moveTo>
                <a:lnTo>
                  <a:pt x="253999" y="0"/>
                </a:lnTo>
                <a:lnTo>
                  <a:pt x="1146174" y="4337050"/>
                </a:lnTo>
                <a:lnTo>
                  <a:pt x="511174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177800" dist="508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5401" y="1873584"/>
            <a:ext cx="5120640" cy="256032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1" y="4572000"/>
            <a:ext cx="5120640" cy="1600200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10"/>
          </p:nvPr>
        </p:nvSpPr>
        <p:spPr>
          <a:xfrm>
            <a:off x="6743703" y="0"/>
            <a:ext cx="5448297" cy="6858000"/>
          </a:xfrm>
          <a:custGeom>
            <a:avLst/>
            <a:gdLst>
              <a:gd name="connsiteX0" fmla="*/ 0 w 5448297"/>
              <a:gd name="connsiteY0" fmla="*/ 0 h 6858000"/>
              <a:gd name="connsiteX1" fmla="*/ 5448297 w 5448297"/>
              <a:gd name="connsiteY1" fmla="*/ 0 h 6858000"/>
              <a:gd name="connsiteX2" fmla="*/ 5448297 w 5448297"/>
              <a:gd name="connsiteY2" fmla="*/ 6858000 h 6858000"/>
              <a:gd name="connsiteX3" fmla="*/ 338667 w 5448297"/>
              <a:gd name="connsiteY3" fmla="*/ 6858000 h 6858000"/>
              <a:gd name="connsiteX4" fmla="*/ 1185333 w 5448297"/>
              <a:gd name="connsiteY4" fmla="*/ 43370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8297" h="6858000">
                <a:moveTo>
                  <a:pt x="0" y="0"/>
                </a:moveTo>
                <a:lnTo>
                  <a:pt x="5448297" y="0"/>
                </a:lnTo>
                <a:lnTo>
                  <a:pt x="5448297" y="6858000"/>
                </a:lnTo>
                <a:lnTo>
                  <a:pt x="338667" y="6858000"/>
                </a:lnTo>
                <a:lnTo>
                  <a:pt x="1185333" y="433705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6" name="Инструкции"/>
          <p:cNvSpPr/>
          <p:nvPr/>
        </p:nvSpPr>
        <p:spPr>
          <a:xfrm>
            <a:off x="12344400" y="0"/>
            <a:ext cx="1295400" cy="68580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14400">
              <a:buNone/>
            </a:pPr>
            <a:r>
              <a:rPr lang="ru-RU" sz="1200" b="1" i="1" dirty="0" smtClean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ПРИМЕЧАНИЕ.</a:t>
            </a:r>
          </a:p>
          <a:p>
            <a:pPr algn="l" defTabSz="914400">
              <a:buNone/>
            </a:pPr>
            <a:r>
              <a:rPr lang="ru-RU" sz="1200" b="0" i="1" dirty="0" smtClean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Чтобы изменить изображение на этом слайде, выделите рисунок и удалите его. Затем щелкните значок "Рисунки" в заполнителе и вставьте свое изображение.</a:t>
            </a:r>
            <a:endParaRPr lang="ru-RU" sz="1200" b="0" i="1" dirty="0">
              <a:solidFill>
                <a:schemeClr val="lt1"/>
              </a:solidFill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2813400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5"/>
          <p:cNvSpPr>
            <a:spLocks noChangeArrowheads="1"/>
          </p:cNvSpPr>
          <p:nvPr/>
        </p:nvSpPr>
        <p:spPr bwMode="white">
          <a:xfrm>
            <a:off x="9622368" y="0"/>
            <a:ext cx="2569632" cy="6858000"/>
          </a:xfrm>
          <a:custGeom>
            <a:avLst/>
            <a:gdLst/>
            <a:ahLst/>
            <a:cxnLst/>
            <a:rect l="l" t="t" r="r" b="b"/>
            <a:pathLst>
              <a:path w="1927224" h="6858000">
                <a:moveTo>
                  <a:pt x="0" y="0"/>
                </a:moveTo>
                <a:lnTo>
                  <a:pt x="1927224" y="0"/>
                </a:lnTo>
                <a:lnTo>
                  <a:pt x="1927224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/>
          </a:p>
        </p:txBody>
      </p:sp>
      <p:sp>
        <p:nvSpPr>
          <p:cNvPr id="8" name="Полилиния 6"/>
          <p:cNvSpPr>
            <a:spLocks/>
          </p:cNvSpPr>
          <p:nvPr/>
        </p:nvSpPr>
        <p:spPr bwMode="auto">
          <a:xfrm>
            <a:off x="9237132" y="0"/>
            <a:ext cx="1672169" cy="6858000"/>
          </a:xfrm>
          <a:custGeom>
            <a:avLst/>
            <a:gdLst/>
            <a:ahLst/>
            <a:cxnLst/>
            <a:rect l="l" t="t" r="r" b="b"/>
            <a:pathLst>
              <a:path w="1254127" h="6858000">
                <a:moveTo>
                  <a:pt x="0" y="0"/>
                </a:moveTo>
                <a:lnTo>
                  <a:pt x="365127" y="0"/>
                </a:lnTo>
                <a:lnTo>
                  <a:pt x="1254127" y="4337050"/>
                </a:lnTo>
                <a:lnTo>
                  <a:pt x="619127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01600" dist="50800" algn="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z="1800" dirty="0"/>
          </a:p>
        </p:txBody>
      </p:sp>
      <p:sp>
        <p:nvSpPr>
          <p:cNvPr id="9" name="Полилиния 7"/>
          <p:cNvSpPr>
            <a:spLocks/>
          </p:cNvSpPr>
          <p:nvPr/>
        </p:nvSpPr>
        <p:spPr bwMode="auto">
          <a:xfrm>
            <a:off x="9173633" y="0"/>
            <a:ext cx="1460499" cy="6858000"/>
          </a:xfrm>
          <a:custGeom>
            <a:avLst/>
            <a:gdLst/>
            <a:ahLst/>
            <a:cxnLst/>
            <a:rect l="l" t="t" r="r" b="b"/>
            <a:pathLst>
              <a:path w="1095374" h="6858000">
                <a:moveTo>
                  <a:pt x="0" y="0"/>
                </a:moveTo>
                <a:lnTo>
                  <a:pt x="203199" y="0"/>
                </a:lnTo>
                <a:lnTo>
                  <a:pt x="1095374" y="4337050"/>
                </a:lnTo>
                <a:lnTo>
                  <a:pt x="460374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01600" dist="50800" algn="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z="1800" dirty="0"/>
          </a:p>
        </p:txBody>
      </p:sp>
      <p:sp>
        <p:nvSpPr>
          <p:cNvPr id="10" name="Полилиния 7"/>
          <p:cNvSpPr>
            <a:spLocks/>
          </p:cNvSpPr>
          <p:nvPr/>
        </p:nvSpPr>
        <p:spPr bwMode="auto">
          <a:xfrm>
            <a:off x="9173633" y="0"/>
            <a:ext cx="1460499" cy="6858000"/>
          </a:xfrm>
          <a:custGeom>
            <a:avLst/>
            <a:gdLst/>
            <a:ahLst/>
            <a:cxnLst/>
            <a:rect l="l" t="t" r="r" b="b"/>
            <a:pathLst>
              <a:path w="1095374" h="6858000">
                <a:moveTo>
                  <a:pt x="0" y="0"/>
                </a:moveTo>
                <a:lnTo>
                  <a:pt x="203199" y="0"/>
                </a:lnTo>
                <a:lnTo>
                  <a:pt x="1095374" y="4337050"/>
                </a:lnTo>
                <a:lnTo>
                  <a:pt x="460374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8" y="2914650"/>
            <a:ext cx="8046720" cy="1557338"/>
          </a:xfrm>
        </p:spPr>
        <p:txBody>
          <a:bodyPr anchor="b"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398" y="4589463"/>
            <a:ext cx="8046718" cy="1011237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519642984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24600" y="1828799"/>
            <a:ext cx="4572000" cy="43434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ru-RU" smtClean="0"/>
              <a:pPr/>
              <a:t>14.12.2015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48206090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1828800"/>
            <a:ext cx="4572000" cy="847725"/>
          </a:xfrm>
        </p:spPr>
        <p:txBody>
          <a:bodyPr anchor="ctr">
            <a:normAutofit/>
          </a:bodyPr>
          <a:lstStyle>
            <a:lvl1pPr marL="0" indent="0">
              <a:buNone/>
              <a:defRPr sz="2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95400" y="2705100"/>
            <a:ext cx="4572000" cy="3467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24600" y="1828800"/>
            <a:ext cx="4572000" cy="847725"/>
          </a:xfrm>
        </p:spPr>
        <p:txBody>
          <a:bodyPr anchor="ctr">
            <a:normAutofit/>
          </a:bodyPr>
          <a:lstStyle>
            <a:lvl1pPr marL="0" indent="0">
              <a:buNone/>
              <a:defRPr sz="2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324600" y="2705100"/>
            <a:ext cx="4572000" cy="3467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ru-RU" smtClean="0"/>
              <a:pPr/>
              <a:t>14.12.2015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02360303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ru-RU" smtClean="0"/>
              <a:pPr/>
              <a:t>14.12.2015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97337026"/>
      </p:ext>
    </p:extLst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ru-RU" smtClean="0"/>
              <a:pPr/>
              <a:t>14.12.2015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83636450"/>
      </p:ext>
    </p:extLst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28209" y="1828800"/>
            <a:ext cx="6126480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400" y="1828800"/>
            <a:ext cx="3017520" cy="4343400"/>
          </a:xfrm>
        </p:spPr>
        <p:txBody>
          <a:bodyPr anchor="ctr"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ru-RU" smtClean="0"/>
              <a:pPr/>
              <a:t>14.12.2015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4763864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0"/>
            <a:ext cx="12192000" cy="1371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371600"/>
            <a:ext cx="12192000" cy="8218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1443006"/>
            <a:ext cx="12192000" cy="8218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1828800"/>
            <a:ext cx="96012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791449" y="6374999"/>
            <a:ext cx="1480705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79A3335-6331-4872-A8B7-ECD55539F4D0}" type="datetimeFigureOut">
              <a:rPr lang="ru-RU" smtClean="0"/>
              <a:pPr/>
              <a:t>14.12.2015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95399" y="6374999"/>
            <a:ext cx="624320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25000" y="6374999"/>
            <a:ext cx="1371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9473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61" r:id="rId11"/>
    <p:sldLayoutId id="2147483658" r:id="rId12"/>
    <p:sldLayoutId id="2147483659" r:id="rId13"/>
    <p:sldLayoutId id="2147483662" r:id="rId14"/>
  </p:sldLayoutIdLst>
  <p:transition>
    <p:fade thruBlk="1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7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chart" Target="../charts/char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3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939140"/>
            <a:ext cx="6896877" cy="1951961"/>
          </a:xfrm>
        </p:spPr>
        <p:txBody>
          <a:bodyPr>
            <a:normAutofit/>
          </a:bodyPr>
          <a:lstStyle/>
          <a:p>
            <a:pPr algn="ctr">
              <a:spcBef>
                <a:spcPts val="1"/>
              </a:spcBef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Проект бюджета города Каменск-Шахтинский на 2016 год</a:t>
            </a:r>
            <a:endParaRPr lang="ru-RU" sz="4400" b="1" i="0" dirty="0">
              <a:solidFill>
                <a:srgbClr val="595959"/>
              </a:solidFill>
              <a:latin typeface="Book Antiqua"/>
              <a:ea typeface="+mj-ea"/>
              <a:cs typeface="+mj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02" y="6456785"/>
            <a:ext cx="6598302" cy="279918"/>
          </a:xfrm>
        </p:spPr>
        <p:txBody>
          <a:bodyPr>
            <a:no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Финансовое управление Администрации города Каменск-Шахтинского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005.jpg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/>
          <a:srcRect l="1354" r="13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138059557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federalnyi-zak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0602" y="1"/>
            <a:ext cx="3534560" cy="247419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780" y="102636"/>
            <a:ext cx="9601200" cy="1170686"/>
          </a:xfrm>
        </p:spPr>
        <p:txBody>
          <a:bodyPr anchor="ctr"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Оценка изменения доходной базы местного бюджета в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году в связи с изменением налогового и бюджетного законодательства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94775" y="2151278"/>
          <a:ext cx="9219228" cy="4241292"/>
        </p:xfrm>
        <a:graphic>
          <a:graphicData uri="http://schemas.openxmlformats.org/drawingml/2006/table">
            <a:tbl>
              <a:tblPr/>
              <a:tblGrid>
                <a:gridCol w="5478188"/>
                <a:gridCol w="1870991"/>
                <a:gridCol w="1870049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2200" b="1" dirty="0"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млн. рублей</a:t>
                      </a:r>
                      <a:endParaRPr lang="ru-RU" sz="2200" b="1" dirty="0"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200" b="1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200" b="1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доходного источника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200" b="1" dirty="0"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</a:t>
                      </a:r>
                      <a:r>
                        <a:rPr lang="ru-RU" sz="2200" b="1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200" b="1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увеличение доходов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200" b="1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снижение 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200" b="1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доходов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200" b="1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Налог, взимаемый в связи с применением упрощенной системы налогообложения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2200" b="1" dirty="0"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200" b="1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200" b="1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Государственная пошлина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200" b="1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2200" b="1" dirty="0"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200" b="1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2200" b="1" dirty="0"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2200" b="1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200" b="1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Итого по всем доходным источникам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2200" b="1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2200" b="1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0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2200" b="1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Отклонение (+.-)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2200" b="1" dirty="0"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2200" b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-37,2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9526" y="255134"/>
            <a:ext cx="9756397" cy="1036850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Объем налоговых льгот, установленных на местном уровне (тыс. рублей)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536895" y="1988190"/>
            <a:ext cx="11125200" cy="4311942"/>
            <a:chOff x="536895" y="1988190"/>
            <a:chExt cx="11125200" cy="4311942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536895" y="1988190"/>
              <a:ext cx="11125200" cy="3491219"/>
              <a:chOff x="536895" y="1988190"/>
              <a:chExt cx="11125200" cy="3491219"/>
            </a:xfrm>
          </p:grpSpPr>
          <p:graphicFrame>
            <p:nvGraphicFramePr>
              <p:cNvPr id="3" name="Диаграмма 2"/>
              <p:cNvGraphicFramePr/>
              <p:nvPr/>
            </p:nvGraphicFramePr>
            <p:xfrm>
              <a:off x="536895" y="1988190"/>
              <a:ext cx="3833769" cy="348982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4" name="Диаграмма 3"/>
              <p:cNvGraphicFramePr/>
              <p:nvPr/>
            </p:nvGraphicFramePr>
            <p:xfrm>
              <a:off x="4179116" y="1989588"/>
              <a:ext cx="3833769" cy="348982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aphicFrame>
            <p:nvGraphicFramePr>
              <p:cNvPr id="5" name="Диаграмма 4"/>
              <p:cNvGraphicFramePr/>
              <p:nvPr/>
            </p:nvGraphicFramePr>
            <p:xfrm>
              <a:off x="7828326" y="1989588"/>
              <a:ext cx="3833769" cy="348982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grpSp>
          <p:nvGrpSpPr>
            <p:cNvPr id="10" name="Группа 9"/>
            <p:cNvGrpSpPr/>
            <p:nvPr/>
          </p:nvGrpSpPr>
          <p:grpSpPr>
            <a:xfrm>
              <a:off x="1132513" y="5813571"/>
              <a:ext cx="3447875" cy="486561"/>
              <a:chOff x="1090568" y="5813571"/>
              <a:chExt cx="3447875" cy="486561"/>
            </a:xfrm>
          </p:grpSpPr>
          <p:sp>
            <p:nvSpPr>
              <p:cNvPr id="8" name="Овал 7"/>
              <p:cNvSpPr/>
              <p:nvPr/>
            </p:nvSpPr>
            <p:spPr>
              <a:xfrm>
                <a:off x="1090568" y="5813571"/>
                <a:ext cx="478173" cy="486561"/>
              </a:xfrm>
              <a:prstGeom prst="ellipse">
                <a:avLst/>
              </a:prstGeom>
              <a:solidFill>
                <a:schemeClr val="accent2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648834" y="5871500"/>
                <a:ext cx="288960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Земельный налог</a:t>
                </a:r>
                <a:endParaRPr lang="ru-RU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4" name="Группа 13"/>
            <p:cNvGrpSpPr/>
            <p:nvPr/>
          </p:nvGrpSpPr>
          <p:grpSpPr>
            <a:xfrm>
              <a:off x="3768058" y="5806580"/>
              <a:ext cx="4469930" cy="486561"/>
              <a:chOff x="4229453" y="5806580"/>
              <a:chExt cx="4469930" cy="486561"/>
            </a:xfrm>
          </p:grpSpPr>
          <p:sp>
            <p:nvSpPr>
              <p:cNvPr id="12" name="Овал 11"/>
              <p:cNvSpPr/>
              <p:nvPr/>
            </p:nvSpPr>
            <p:spPr>
              <a:xfrm>
                <a:off x="4229453" y="5806580"/>
                <a:ext cx="478173" cy="486561"/>
              </a:xfrm>
              <a:prstGeom prst="ellipse">
                <a:avLst/>
              </a:prstGeom>
              <a:solidFill>
                <a:schemeClr val="accent1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4787719" y="5864509"/>
                <a:ext cx="39116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Налог на имущество физических лиц</a:t>
                </a:r>
                <a:endParaRPr lang="ru-RU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pic>
        <p:nvPicPr>
          <p:cNvPr id="16" name="Рисунок 15" descr="kodeks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933" y="327170"/>
            <a:ext cx="1292666" cy="1735122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755" y="255134"/>
            <a:ext cx="10347649" cy="1036850"/>
          </a:xfrm>
        </p:spPr>
        <p:txBody>
          <a:bodyPr>
            <a:no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Объем безвозмездных поступлений в местный бюджет в </a:t>
            </a: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году – всего </a:t>
            </a: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1 242,7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 рублей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5"/>
          <p:cNvGraphicFramePr>
            <a:graphicFrameLocks noGrp="1"/>
          </p:cNvGraphicFramePr>
          <p:nvPr>
            <p:ph idx="1"/>
          </p:nvPr>
        </p:nvGraphicFramePr>
        <p:xfrm>
          <a:off x="5234473" y="1576874"/>
          <a:ext cx="6574972" cy="51225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0046" y="1951170"/>
            <a:ext cx="5475904" cy="41703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Субвенции на выполнение переданных государственных полномочий - 901,6 млн. рублей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Субсидии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 областного бюджета – 338,2 млн. рублей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Иные межбюджетные трансферты- 2,9 млн. рублей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Динамика расходов бюджета города Каменск-Шахтинский в </a:t>
            </a: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2012-2016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годах</a:t>
            </a:r>
            <a:endParaRPr lang="en-US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87" name="Text Box 27"/>
          <p:cNvSpPr txBox="1">
            <a:spLocks noChangeArrowheads="1"/>
          </p:cNvSpPr>
          <p:nvPr/>
        </p:nvSpPr>
        <p:spPr bwMode="gray">
          <a:xfrm>
            <a:off x="2767599" y="3657600"/>
            <a:ext cx="33855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40990" name="Text Box 30"/>
          <p:cNvSpPr txBox="1">
            <a:spLocks noChangeArrowheads="1"/>
          </p:cNvSpPr>
          <p:nvPr/>
        </p:nvSpPr>
        <p:spPr bwMode="gray">
          <a:xfrm>
            <a:off x="2767599" y="4572000"/>
            <a:ext cx="33855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graphicFrame>
        <p:nvGraphicFramePr>
          <p:cNvPr id="31" name="Содержимое 10"/>
          <p:cNvGraphicFramePr>
            <a:graphicFrameLocks noGrp="1"/>
          </p:cNvGraphicFramePr>
          <p:nvPr>
            <p:ph sz="half" idx="4294967295"/>
          </p:nvPr>
        </p:nvGraphicFramePr>
        <p:xfrm>
          <a:off x="486239" y="1660849"/>
          <a:ext cx="11219523" cy="4966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696334" y="2439272"/>
            <a:ext cx="1248139" cy="3077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98,7%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07213" y="2100366"/>
            <a:ext cx="1248139" cy="3077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108,2%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92168" y="2143979"/>
            <a:ext cx="1248139" cy="3077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92,9%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596658" y="1500553"/>
            <a:ext cx="17120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ая со стрелкой 11"/>
          <p:cNvSpPr/>
          <p:nvPr/>
        </p:nvSpPr>
        <p:spPr>
          <a:xfrm>
            <a:off x="6540075" y="2368017"/>
            <a:ext cx="1045713" cy="487149"/>
          </a:xfrm>
          <a:prstGeom prst="straightConnector1">
            <a:avLst/>
          </a:prstGeom>
          <a:noFill/>
          <a:ln w="50800" cap="flat" cmpd="sng" algn="ctr">
            <a:solidFill>
              <a:srgbClr val="000000"/>
            </a:solidFill>
            <a:prstDash val="dash"/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8220226" y="1839179"/>
            <a:ext cx="1248139" cy="3077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110%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755" y="255134"/>
            <a:ext cx="10496931" cy="1036850"/>
          </a:xfrm>
        </p:spPr>
        <p:txBody>
          <a:bodyPr>
            <a:no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расходов местного бюджета на </a:t>
            </a: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разделам классификации расходов бюджета, всего – 1 879,8 млн. руб.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5"/>
          <p:cNvGraphicFramePr>
            <a:graphicFrameLocks noGrp="1"/>
          </p:cNvGraphicFramePr>
          <p:nvPr>
            <p:ph idx="1"/>
          </p:nvPr>
        </p:nvGraphicFramePr>
        <p:xfrm>
          <a:off x="5234473" y="1576874"/>
          <a:ext cx="6574972" cy="51225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67747" y="1560645"/>
            <a:ext cx="512250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Национальная оборона.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Национальная экономика.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Жилищно-коммунальное хозяйство.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Охрана окружающей среды.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Образование.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Культура, кинематография.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Здравоохранение.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Социальная политика.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Средства массовой информации.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Обслуживание государственного и муниципального долга.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udi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55008"/>
            <a:ext cx="6761091" cy="450299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6048" y="411062"/>
            <a:ext cx="10058400" cy="8362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Общий объем бюджетных ассигнований на </a:t>
            </a: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1 879 757,8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рублей.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5"/>
          <p:cNvGraphicFramePr>
            <a:graphicFrameLocks noGrp="1"/>
          </p:cNvGraphicFramePr>
          <p:nvPr>
            <p:ph type="chart" idx="1"/>
          </p:nvPr>
        </p:nvGraphicFramePr>
        <p:xfrm>
          <a:off x="558800" y="1082350"/>
          <a:ext cx="11074400" cy="501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6" descr="15297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03662" y="3004457"/>
            <a:ext cx="3888338" cy="385354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335" y="245803"/>
            <a:ext cx="9601200" cy="1036850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Перечень муниципальных программ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города Каменск-Шахтинский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6554687" y="1730015"/>
          <a:ext cx="5521291" cy="4969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2122" y="1653952"/>
            <a:ext cx="647328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0" indent="-228600">
              <a:buFont typeface="+mj-lt"/>
              <a:buAutoNum type="arabicPeriod"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«Развитие здравоохранения в городе Каменск-Шахтинский на </a:t>
            </a:r>
            <a:r>
              <a:rPr lang="ru-RU" sz="1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2014-2020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годы».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«Развитие образования в городе Каменск-Шахтинский на </a:t>
            </a:r>
            <a:r>
              <a:rPr lang="ru-RU" sz="1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2014-2020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годы».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«Социальная поддержка граждан и социальное обслуживание населения города Каменск-Шахтинский на </a:t>
            </a:r>
            <a:r>
              <a:rPr lang="ru-RU" sz="1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2014-2020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годы».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«Развитие физической культуры и массового спорта в городе Каменск-Шахтинский на </a:t>
            </a:r>
            <a:r>
              <a:rPr lang="ru-RU" sz="1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2014-2020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годы».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«Обеспечение доступным, комфортным жильем и коммунальными услугами граждан города на </a:t>
            </a:r>
            <a:r>
              <a:rPr lang="ru-RU" sz="1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2014-2020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годы».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«Энергосбережение и повышение энергетической эффективности на территории города Каменск-Шахтинский на </a:t>
            </a:r>
            <a:r>
              <a:rPr lang="ru-RU" sz="1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2014-2020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годы».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«Развитие дорожного хозяйства, благоустройство города и охрана окружающей среды города Каменск-Шахтинский на </a:t>
            </a:r>
            <a:r>
              <a:rPr lang="ru-RU" sz="1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2014-2020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годы».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«Развитие культуры, туризма и средств массовой информации в городе Каменск-Шахтинский на </a:t>
            </a:r>
            <a:r>
              <a:rPr lang="ru-RU" sz="1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2014-2020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годы».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«Управление муниципальным имуществом в городе Каменск-Шахтинский на </a:t>
            </a:r>
            <a:r>
              <a:rPr lang="ru-RU" sz="1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2014-2020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годы».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«Экономическое развитие города Каменск-Шахтинский на </a:t>
            </a:r>
            <a:r>
              <a:rPr lang="ru-RU" sz="1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2014-2020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годы».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«Развитие информационного общества города Каменск-Шахтинский на </a:t>
            </a:r>
            <a:r>
              <a:rPr lang="ru-RU" sz="1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2014-2020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годы».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«Защита населения и территории от чрезвычайных ситуаций, обеспечение пожарной безопасности и безопасности людей на водных объектах на </a:t>
            </a:r>
            <a:r>
              <a:rPr lang="ru-RU" sz="1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2014-2020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годы».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«Обеспечение общественного порядка на территории города Каменск-Шахтинский на </a:t>
            </a:r>
            <a:r>
              <a:rPr lang="ru-RU" sz="1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2014-2020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годы».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«Управление муниципальными финансами города Каменск-Шахтинский на период до </a:t>
            </a:r>
            <a:r>
              <a:rPr lang="ru-RU" sz="1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года».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Непрограммные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расходы.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55363" y="5936907"/>
            <a:ext cx="140892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Непрограммные</a:t>
            </a:r>
            <a:r>
              <a:rPr lang="ru-RU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расходы – 3,1%</a:t>
            </a:r>
            <a:endParaRPr lang="ru-RU" sz="1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Dogaeva.REGION\Pictures\095ee43b3579f51fe9cf122852dd9a0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2138" y="2202045"/>
            <a:ext cx="5626360" cy="432940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"/>
              </a:spcBef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Бюджетные инвестиции в </a:t>
            </a: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году</a:t>
            </a:r>
            <a:endParaRPr lang="ru-RU" sz="3200" b="0" i="0" dirty="0">
              <a:solidFill>
                <a:schemeClr val="bg1"/>
              </a:solidFill>
              <a:latin typeface="Book Antiqua"/>
              <a:ea typeface="+mj-ea"/>
              <a:cs typeface="+mj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746" y="1632857"/>
            <a:ext cx="6495658" cy="5103845"/>
          </a:xfrm>
        </p:spPr>
        <p:txBody>
          <a:bodyPr>
            <a:normAutofit/>
          </a:bodyPr>
          <a:lstStyle/>
          <a:p>
            <a:pPr>
              <a:buClr>
                <a:srgbClr val="595959"/>
              </a:buClr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Всего – </a:t>
            </a:r>
            <a:r>
              <a:rPr lang="ru-RU" sz="2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351,3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млн. рублей</a:t>
            </a:r>
          </a:p>
          <a:p>
            <a:pPr>
              <a:buClr>
                <a:srgbClr val="595959"/>
              </a:buCl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 том числе:</a:t>
            </a:r>
          </a:p>
          <a:p>
            <a:pPr>
              <a:buClr>
                <a:srgbClr val="595959"/>
              </a:buClr>
              <a:buFont typeface="Arial"/>
              <a:buChar char="•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строительство новых линий основного и резервного водоводов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мкр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Лиховского – </a:t>
            </a:r>
            <a:r>
              <a:rPr lang="ru-RU" sz="26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169,6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млн. рублей; </a:t>
            </a:r>
          </a:p>
          <a:p>
            <a:pPr>
              <a:buClr>
                <a:srgbClr val="595959"/>
              </a:buClr>
              <a:buFont typeface="Arial"/>
              <a:buChar char="•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строительство котельной в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мкр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Заводской – </a:t>
            </a:r>
            <a:r>
              <a:rPr lang="ru-RU" sz="26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134,5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млн. рублей; </a:t>
            </a:r>
            <a:endParaRPr lang="ru-RU" sz="2600" b="0" i="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595959"/>
              </a:buClr>
              <a:buFont typeface="Arial"/>
              <a:buChar char="•"/>
            </a:pPr>
            <a:r>
              <a:rPr lang="ru-RU" sz="2600" b="0" i="0" dirty="0" smtClean="0">
                <a:latin typeface="Times New Roman" pitchFamily="18" charset="0"/>
                <a:cs typeface="Times New Roman" pitchFamily="18" charset="0"/>
              </a:rPr>
              <a:t>строительство внутригородской дороги от пер.Полевой 78-г до ул. Профильной и реконструкция дороги по пер.Полевой 76 до 78-г – </a:t>
            </a:r>
            <a:r>
              <a:rPr lang="ru-RU" sz="26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47,2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млн. рублей</a:t>
            </a:r>
            <a:r>
              <a:rPr lang="ru-RU" sz="2600" b="0" i="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600" b="0" i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Dogaeva.REGION\Pictures\DSC_0039(9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32034" y="223938"/>
            <a:ext cx="2964685" cy="19874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63987235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Бюджетные инвестиции в </a:t>
            </a: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году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Строительство котельной в </a:t>
            </a:r>
          </a:p>
          <a:p>
            <a:pPr algn="ctr"/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мкр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Заводской – 134,5 млн. рублей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14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Строительство внутригородской дороги от пер.Полевой 78-г до ул. Профильной и реконструкция дороги по пер.Полевой 76 до 78-г – 47,2 млн. рублей.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IMGP0046.JPG"/>
          <p:cNvPicPr>
            <a:picLocks noGrp="1" noChangeAspect="1"/>
          </p:cNvPicPr>
          <p:nvPr>
            <p:ph type="pic" idx="13"/>
          </p:nvPr>
        </p:nvPicPr>
        <p:blipFill>
          <a:blip r:embed="rId2" cstate="print"/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2" name="Рисунок 11" descr="CIMG1734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18884140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5283" y="1610369"/>
            <a:ext cx="760444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2016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год сформирован в объеме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98,8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млн.рублей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Направления расходования дорожного фонда: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Содержание дорог –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48,8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мн.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руб.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них: - санитарная уборка и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895350" lvl="0" eaLnBrk="0" fontAlgn="base" hangingPunct="0">
              <a:spcBef>
                <a:spcPts val="1200"/>
              </a:spcBef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зимнее содержание дорог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15,1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мн. руб.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  <a:p>
            <a:pPr marL="895350" marR="0" lvl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уличное освещение, ремонт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895350" lvl="0" eaLnBrk="0" fontAlgn="base" hangingPunct="0">
              <a:spcBef>
                <a:spcPts val="1200"/>
              </a:spcBef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электрических сетей –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22,7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мн. руб.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  <a:p>
            <a:pPr marL="895350" lvl="0" eaLnBrk="0" fontAlgn="base" hangingPunct="0">
              <a:spcBef>
                <a:spcPts val="1200"/>
              </a:spcBef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ремонт дорог –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5,3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мн. руб.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ts val="1200"/>
              </a:spcBef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Безопасность дорожного движения 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2,8 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мн. руб.</a:t>
            </a:r>
            <a:endParaRPr lang="ru-RU" sz="2000" b="1" dirty="0" smtClean="0">
              <a:solidFill>
                <a:schemeClr val="accent2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ts val="1200"/>
              </a:spcBef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Строительство внутригородской дороги от пер.Полевой 78-г до ул.Профильной и реконструкция дороги по пер.Полевой 76 до 78-г –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47,2 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мн. руб.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sneg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81428" y="18657"/>
            <a:ext cx="3901242" cy="2593911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356" y="255134"/>
            <a:ext cx="9601200" cy="1036850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МУНИЦИПАЛЬНЫЙ ДОРОЖНЫЙ ФОНД</a:t>
            </a:r>
            <a:endParaRPr lang="ru-RU" dirty="0"/>
          </a:p>
        </p:txBody>
      </p:sp>
      <p:pic>
        <p:nvPicPr>
          <p:cNvPr id="6" name="Рисунок 5" descr="tamozna-inomar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8971" y="2286020"/>
            <a:ext cx="4724142" cy="314091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Рисунок 4" descr="plyaz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1729" y="4432048"/>
            <a:ext cx="3610947" cy="240729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Группа 31"/>
          <p:cNvGrpSpPr/>
          <p:nvPr/>
        </p:nvGrpSpPr>
        <p:grpSpPr>
          <a:xfrm>
            <a:off x="428625" y="554385"/>
            <a:ext cx="11334750" cy="5749231"/>
            <a:chOff x="485775" y="165793"/>
            <a:chExt cx="11334750" cy="5749231"/>
          </a:xfrm>
        </p:grpSpPr>
        <p:sp>
          <p:nvSpPr>
            <p:cNvPr id="26" name="Выгнутая вниз стрелка 25"/>
            <p:cNvSpPr/>
            <p:nvPr/>
          </p:nvSpPr>
          <p:spPr>
            <a:xfrm rot="315070">
              <a:off x="2032217" y="3191639"/>
              <a:ext cx="2750345" cy="605108"/>
            </a:xfrm>
            <a:prstGeom prst="curvedUpArrow">
              <a:avLst>
                <a:gd name="adj1" fmla="val 9276"/>
                <a:gd name="adj2" fmla="val 24660"/>
                <a:gd name="adj3" fmla="val 19576"/>
              </a:avLst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3600450" y="752476"/>
              <a:ext cx="2962275" cy="2362200"/>
            </a:xfrm>
            <a:prstGeom prst="round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>
                <a:buFont typeface="Arial" pitchFamily="34" charset="0"/>
                <a:buChar char="•"/>
              </a:pPr>
              <a:r>
                <a:rPr lang="ru-RU" sz="16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Федеральный закон от 30.09.2015 № 273-ФЗ </a:t>
              </a:r>
              <a:r>
                <a:rPr lang="ru-RU" sz="1600" b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«Об особенностях составления и утверждения проектов бюджетов бюджетной системы РФ на 2016 год…»</a:t>
              </a:r>
              <a:endPara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9858375" y="1095374"/>
              <a:ext cx="1962150" cy="1323975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Внесен в </a:t>
              </a:r>
              <a:r>
                <a:rPr lang="ru-RU" sz="2000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гор.Думу</a:t>
              </a:r>
              <a:r>
                <a:rPr lang="ru-RU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– </a:t>
              </a:r>
            </a:p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25 ноября 2015 года</a:t>
              </a:r>
              <a:endPara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9" name="Группа 28"/>
            <p:cNvGrpSpPr/>
            <p:nvPr/>
          </p:nvGrpSpPr>
          <p:grpSpPr>
            <a:xfrm>
              <a:off x="1085850" y="3952874"/>
              <a:ext cx="2419349" cy="1476375"/>
              <a:chOff x="1228725" y="4048125"/>
              <a:chExt cx="2171699" cy="150495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grpSpPr>
          <p:sp>
            <p:nvSpPr>
              <p:cNvPr id="28" name="Прямоугольник 27"/>
              <p:cNvSpPr/>
              <p:nvPr/>
            </p:nvSpPr>
            <p:spPr>
              <a:xfrm>
                <a:off x="2228849" y="5248275"/>
                <a:ext cx="1171575" cy="30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Овал 8"/>
              <p:cNvSpPr/>
              <p:nvPr/>
            </p:nvSpPr>
            <p:spPr>
              <a:xfrm>
                <a:off x="1228725" y="4048125"/>
                <a:ext cx="2133600" cy="1504950"/>
              </a:xfrm>
              <a:prstGeom prst="ellipse">
                <a:avLst/>
              </a:prstGeom>
              <a:solidFill>
                <a:schemeClr val="accent1"/>
              </a:solidFill>
              <a:effec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Несмотря на однолетний бюджет</a:t>
                </a:r>
                <a:endPara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0" name="Скругленный прямоугольник 9"/>
            <p:cNvSpPr/>
            <p:nvPr/>
          </p:nvSpPr>
          <p:spPr>
            <a:xfrm>
              <a:off x="3629025" y="4095749"/>
              <a:ext cx="5067300" cy="1819275"/>
            </a:xfrm>
            <a:prstGeom prst="roundRect">
              <a:avLst/>
            </a:prstGeom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spcAft>
                  <a:spcPts val="1200"/>
                </a:spcAft>
                <a:buFont typeface="Wingdings" pitchFamily="2" charset="2"/>
                <a:buChar char="Ø"/>
              </a:pPr>
              <a:r>
                <a:rPr lang="ru-RU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прогноз социально-экономического развития города - </a:t>
              </a:r>
              <a:r>
                <a:rPr lang="ru-RU" sz="20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 3-х летний период</a:t>
              </a:r>
            </a:p>
            <a:p>
              <a:pPr>
                <a:spcAft>
                  <a:spcPts val="1200"/>
                </a:spcAft>
                <a:buFont typeface="Wingdings" pitchFamily="2" charset="2"/>
                <a:buChar char="Ø"/>
              </a:pPr>
              <a:r>
                <a:rPr lang="ru-RU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основные направления бюджетной политики и налоговой политики города - </a:t>
              </a:r>
              <a:r>
                <a:rPr lang="ru-RU" sz="20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 3-х летний период </a:t>
              </a:r>
              <a:endPara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Вертикальный свиток 15"/>
            <p:cNvSpPr/>
            <p:nvPr/>
          </p:nvSpPr>
          <p:spPr>
            <a:xfrm>
              <a:off x="485775" y="371474"/>
              <a:ext cx="2867025" cy="2590801"/>
            </a:xfrm>
            <a:prstGeom prst="verticalScroll">
              <a:avLst/>
            </a:prstGeom>
            <a:gradFill>
              <a:gsLst>
                <a:gs pos="0">
                  <a:schemeClr val="accent2">
                    <a:lumMod val="110000"/>
                    <a:satMod val="105000"/>
                    <a:tint val="67000"/>
                  </a:schemeClr>
                </a:gs>
                <a:gs pos="50000">
                  <a:schemeClr val="accent2">
                    <a:lumMod val="105000"/>
                    <a:satMod val="103000"/>
                    <a:tint val="73000"/>
                  </a:schemeClr>
                </a:gs>
                <a:gs pos="100000">
                  <a:schemeClr val="accent2">
                    <a:lumMod val="105000"/>
                    <a:satMod val="109000"/>
                    <a:tint val="81000"/>
                  </a:schemeClr>
                </a:gs>
              </a:gsLst>
            </a:gra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>
                <a:buFont typeface="Arial" pitchFamily="34" charset="0"/>
                <a:buChar char="•"/>
              </a:pPr>
              <a:r>
                <a:rPr lang="ru-RU" sz="2000" b="1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Особенности формирования местного бюджета </a:t>
              </a:r>
              <a:r>
                <a:rPr lang="ru-RU" sz="20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 2016 год</a:t>
              </a:r>
              <a:endPara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257301" y="2628900"/>
              <a:ext cx="2038350" cy="62865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Основание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6677025" y="742951"/>
              <a:ext cx="2962275" cy="2362200"/>
            </a:xfrm>
            <a:prstGeom prst="round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buFont typeface="Arial" pitchFamily="34" charset="0"/>
                <a:buChar char="•"/>
              </a:pPr>
              <a:r>
                <a:rPr lang="ru-RU" sz="16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Решение Каменск-Шахтинской городской  Думы от 28 октября 2015 года №7</a:t>
              </a:r>
              <a:r>
                <a:rPr lang="ru-RU" sz="1600" b="1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«Об особенностях регулирования бюджетных правоотношений в городе Каменск-Шахтинский в 2015 и 2016 годах»</a:t>
              </a:r>
              <a:endPara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9172574" y="2867025"/>
              <a:ext cx="1809751" cy="1695450"/>
            </a:xfrm>
            <a:prstGeom prst="rect">
              <a:avLst/>
            </a:prstGeom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Проект решения о бюджете </a:t>
              </a:r>
            </a:p>
            <a:p>
              <a:pPr algn="ctr"/>
              <a:r>
                <a:rPr lang="ru-RU" sz="24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 1 год</a:t>
              </a:r>
              <a:endParaRPr lang="ru-RU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Выгнутая влево стрелка 24"/>
            <p:cNvSpPr/>
            <p:nvPr/>
          </p:nvSpPr>
          <p:spPr>
            <a:xfrm rot="19020672">
              <a:off x="8410247" y="3151035"/>
              <a:ext cx="403429" cy="1037125"/>
            </a:xfrm>
            <a:prstGeom prst="curvedRightArrow">
              <a:avLst>
                <a:gd name="adj1" fmla="val 13391"/>
                <a:gd name="adj2" fmla="val 50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7" name="Выгнутая влево стрелка 26"/>
            <p:cNvSpPr/>
            <p:nvPr/>
          </p:nvSpPr>
          <p:spPr>
            <a:xfrm rot="11666639">
              <a:off x="11308993" y="2536512"/>
              <a:ext cx="370130" cy="1534333"/>
            </a:xfrm>
            <a:prstGeom prst="curvedRightArrow">
              <a:avLst>
                <a:gd name="adj1" fmla="val 13391"/>
                <a:gd name="adj2" fmla="val 50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31" name="Рисунок 30" descr="data-mashiny-470x0-b41e3d9c-517x315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25581" y="219074"/>
              <a:ext cx="1891604" cy="1152525"/>
            </a:xfrm>
            <a:prstGeom prst="rect">
              <a:avLst/>
            </a:prstGeom>
            <a:ln>
              <a:noFill/>
            </a:ln>
            <a:effectLst>
              <a:softEdge rad="317500"/>
            </a:effectLst>
          </p:spPr>
        </p:pic>
        <p:sp>
          <p:nvSpPr>
            <p:cNvPr id="30" name="Выгнутая вниз стрелка 29"/>
            <p:cNvSpPr/>
            <p:nvPr/>
          </p:nvSpPr>
          <p:spPr>
            <a:xfrm flipV="1">
              <a:off x="5066762" y="165793"/>
              <a:ext cx="2750345" cy="491431"/>
            </a:xfrm>
            <a:prstGeom prst="curvedUpArrow">
              <a:avLst>
                <a:gd name="adj1" fmla="val 9276"/>
                <a:gd name="adj2" fmla="val 24660"/>
                <a:gd name="adj3" fmla="val 19576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23_10_2015_тепл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67" y="1568098"/>
            <a:ext cx="4166063" cy="2978735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1" name="Рисунок 10" descr="schetk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075" y="4630723"/>
            <a:ext cx="2866629" cy="2133769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0" name="Рисунок 9" descr="84b8f10a5bf2d0f6d4a7728ae7a22c9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21211" y="1054684"/>
            <a:ext cx="3753373" cy="2502249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7" name="Рисунок 6" descr="C:\Users\Dogaeva.REGION\Pictures\P1060649(1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0637" y="3748852"/>
            <a:ext cx="4686961" cy="308415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710" y="-1"/>
            <a:ext cx="11140580" cy="135901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Расходы местного бюджета по разделу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«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Жилищно-коммунальное хозяйство</a:t>
            </a: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»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на </a:t>
            </a: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2016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год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– </a:t>
            </a: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355,6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млн. рублей</a:t>
            </a:r>
            <a:endParaRPr lang="ru-RU" dirty="0">
              <a:cs typeface="Times New Roman" pitchFamily="18" charset="0"/>
            </a:endParaRPr>
          </a:p>
        </p:txBody>
      </p:sp>
      <p:graphicFrame>
        <p:nvGraphicFramePr>
          <p:cNvPr id="4" name="Содержимое 5"/>
          <p:cNvGraphicFramePr>
            <a:graphicFrameLocks/>
          </p:cNvGraphicFramePr>
          <p:nvPr/>
        </p:nvGraphicFramePr>
        <p:xfrm>
          <a:off x="530085" y="1551964"/>
          <a:ext cx="11074400" cy="5184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06172927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Клумба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21894" y="1523083"/>
            <a:ext cx="4960700" cy="412265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656" y="255134"/>
            <a:ext cx="11109960" cy="1036850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Благоустройство города и охрана окружающей среды в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году –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14,0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млн. рублей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5346" y="1471477"/>
            <a:ext cx="7190403" cy="357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 них:</a:t>
            </a:r>
          </a:p>
          <a:p>
            <a:pPr marL="274320" lvl="0" indent="-274320">
              <a:lnSpc>
                <a:spcPct val="90000"/>
              </a:lnSpc>
              <a:spcBef>
                <a:spcPts val="600"/>
              </a:spcBef>
              <a:buFontTx/>
              <a:buChar char="-"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озеленение – </a:t>
            </a:r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9,3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млн. руб.</a:t>
            </a:r>
          </a:p>
          <a:p>
            <a:pPr marL="274320" lvl="0" indent="-274320">
              <a:lnSpc>
                <a:spcPct val="90000"/>
              </a:lnSpc>
              <a:spcBef>
                <a:spcPts val="600"/>
              </a:spcBef>
              <a:buFontTx/>
              <a:buChar char="-"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содержание прочих объектов благоустройства – </a:t>
            </a:r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2,3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млн. руб.</a:t>
            </a:r>
          </a:p>
          <a:p>
            <a:pPr marL="274320" lvl="0" indent="-274320">
              <a:lnSpc>
                <a:spcPct val="90000"/>
              </a:lnSpc>
              <a:spcBef>
                <a:spcPts val="600"/>
              </a:spcBef>
              <a:buFontTx/>
              <a:buChar char="-"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содержание мест захоронения – </a:t>
            </a:r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1,5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млн. руб.</a:t>
            </a:r>
          </a:p>
          <a:p>
            <a:pPr marL="274320" lvl="0" indent="-274320">
              <a:lnSpc>
                <a:spcPct val="90000"/>
              </a:lnSpc>
              <a:spcBef>
                <a:spcPts val="600"/>
              </a:spcBef>
              <a:buFontTx/>
              <a:buChar char="-"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охрана окружающей среды – </a:t>
            </a:r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0,6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млн. руб.</a:t>
            </a:r>
          </a:p>
          <a:p>
            <a:pPr marL="274320" lvl="0" indent="-274320">
              <a:lnSpc>
                <a:spcPct val="90000"/>
              </a:lnSpc>
              <a:spcBef>
                <a:spcPts val="600"/>
              </a:spcBef>
              <a:buFontTx/>
              <a:buChar char="-"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защита лесов - </a:t>
            </a:r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0,3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млн. руб.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клумба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693298"/>
            <a:ext cx="8360229" cy="2164702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8674" y="255134"/>
            <a:ext cx="9919987" cy="103685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выполнение полномочий в сфере предупреждения и ликвидации чрезвычайных ситуаций в </a:t>
            </a:r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году планируется направить </a:t>
            </a:r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720,1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тыс. рублей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0632" y="2659107"/>
            <a:ext cx="7109068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fontAlgn="base"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v"/>
              <a:tabLst>
                <a:tab pos="269875" algn="l"/>
              </a:tabLs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финансовое обеспечение и улучшение учебной и материально-технической базы отдела обучения МКУ «Управление по делам ГО и ЧС г.Каменск-Шахтинский» –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380,0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тыс. рублей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fontAlgn="base"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v"/>
              <a:tabLst>
                <a:tab pos="269875" algn="l"/>
              </a:tabLs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организацию осуществления мероприятий по гражданской обороне и защите населения –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498,7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тыс. рублей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fontAlgn="base"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v"/>
              <a:tabLst>
                <a:tab pos="269875" algn="l"/>
              </a:tabLs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осуществление полномочий по реализации мероприятий по обеспечению безопасности дорожного движения и организации охраны общественного порядка на территории города –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960,0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тыс. рублей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 приобретение камер видеонаблюдения –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600,0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тыс. рублей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; техническое обслуживание системы видеонаблюдения –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360,0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тыс. рублей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r_I3a6b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83567" cy="148356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39960" y="1627786"/>
            <a:ext cx="11737910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ts val="60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том числе:</a:t>
            </a:r>
          </a:p>
          <a:p>
            <a:pPr lvl="0" indent="450850" fontAlgn="base">
              <a:spcBef>
                <a:spcPct val="0"/>
              </a:spcBef>
              <a:buFont typeface="Wingdings" pitchFamily="2" charset="2"/>
              <a:buChar char="v"/>
              <a:tabLst>
                <a:tab pos="269875" algn="l"/>
              </a:tabLs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финансовое обеспечение и дооснащение современной техникой, оборудованием, снаряжением и улучшение материально-технической базы аварийно-спасательного формированиям –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9 200,0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pic>
        <p:nvPicPr>
          <p:cNvPr id="7" name="Рисунок 6" descr="каменскспас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16620" y="2200158"/>
            <a:ext cx="5175380" cy="465784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2015-05-25-1432521067-9240595-booksfornewblo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70784" y="1507850"/>
            <a:ext cx="8021214" cy="535015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graphicFrame>
        <p:nvGraphicFramePr>
          <p:cNvPr id="31" name="Содержимое 10"/>
          <p:cNvGraphicFramePr>
            <a:graphicFrameLocks noGrp="1"/>
          </p:cNvGraphicFramePr>
          <p:nvPr>
            <p:ph sz="half" idx="4294967295"/>
          </p:nvPr>
        </p:nvGraphicFramePr>
        <p:xfrm>
          <a:off x="184989" y="1548882"/>
          <a:ext cx="11822022" cy="5048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местного бюджета по разделу </a:t>
            </a: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en-US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57930" y="1599431"/>
            <a:ext cx="1714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82275" y="2050103"/>
            <a:ext cx="1344149" cy="276999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779 551,4</a:t>
            </a:r>
            <a:endParaRPr lang="ru-RU" b="1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65775" y="2076877"/>
            <a:ext cx="1344149" cy="276999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774 555,6</a:t>
            </a:r>
            <a:endParaRPr lang="ru-RU" b="1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24595" y="2287420"/>
            <a:ext cx="1344149" cy="276999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724 108,2</a:t>
            </a:r>
            <a:endParaRPr lang="ru-RU" b="1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767944" y="1595129"/>
            <a:ext cx="72498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2016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году предусмотрены бюджетные ассигнования в сумме </a:t>
            </a:r>
          </a:p>
          <a:p>
            <a:pPr algn="ctr"/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285 448,9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тыс.рублей на финансовое обеспечение муниципального задания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33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муниципальным бюджетным дошкольных образовательным организациям на оказание муниципальных услуг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4527103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"/>
            <a:ext cx="4914899" cy="304496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623392" y="2806282"/>
            <a:ext cx="10945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2016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году будут сохранены мероприятия направленные на </a:t>
            </a:r>
          </a:p>
          <a:p>
            <a:pPr algn="ct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здоровьесбережение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детей  такие как: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27963_html_m5f824c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987" y="2668884"/>
            <a:ext cx="3993499" cy="273293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839750" y="3743614"/>
            <a:ext cx="45125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Обучение детей плаванию, закаливание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photo_1494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58697" y="2724538"/>
            <a:ext cx="4133304" cy="269682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4833668" y="4458414"/>
            <a:ext cx="25246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Организация питания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93708" y="5279907"/>
            <a:ext cx="8604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Также в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2016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году продолжится выплата компенсации  части родительской платы за содержание ребенка в муниципальном дошкольном учреждении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529829" y="550505"/>
            <a:ext cx="7332306" cy="722817"/>
          </a:xfrm>
        </p:spPr>
        <p:txBody>
          <a:bodyPr/>
          <a:lstStyle/>
          <a:p>
            <a:pPr algn="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на дошкольное образование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8364" y="6111559"/>
            <a:ext cx="11635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Услугу дошкольного образования в </a:t>
            </a:r>
            <a:r>
              <a:rPr lang="ru-RU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2016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году получат более </a:t>
            </a:r>
            <a:r>
              <a:rPr lang="ru-RU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тысяч детей дошкольного возраста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eda_v_shkolnoj_stolovoj_stanet_luchsh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610948" cy="240142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2" name="Рисунок 11" descr="457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93698" y="-20"/>
            <a:ext cx="4298303" cy="287113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1" name="Рисунок 10" descr="motto.net_.ua-25520-1024x76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88424" y="3480318"/>
            <a:ext cx="4503576" cy="337768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288706" y="2194910"/>
            <a:ext cx="8754626" cy="44319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Расходы , запланированные на </a:t>
            </a:r>
            <a:r>
              <a:rPr lang="ru-RU" sz="2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2016</a:t>
            </a:r>
            <a:r>
              <a:rPr lang="ru-RU" sz="2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год в сумме </a:t>
            </a:r>
            <a:r>
              <a:rPr lang="ru-RU" sz="2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387,2</a:t>
            </a: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млн. рублей, </a:t>
            </a:r>
          </a:p>
          <a:p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направлены на: </a:t>
            </a:r>
          </a:p>
          <a:p>
            <a:pPr marL="1612900">
              <a:spcAft>
                <a:spcPts val="1200"/>
              </a:spcAft>
            </a:pP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Указы Президента РФ – </a:t>
            </a:r>
            <a:r>
              <a:rPr lang="ru-RU" sz="2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8,6 </a:t>
            </a: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2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1612900">
              <a:spcAft>
                <a:spcPts val="1200"/>
              </a:spcAft>
            </a:pP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услуги по питанию – </a:t>
            </a:r>
            <a:r>
              <a:rPr lang="ru-RU" sz="2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13,0 </a:t>
            </a: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2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1612900">
              <a:spcAft>
                <a:spcPts val="1200"/>
              </a:spcAft>
            </a:pP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приобретение кисломолочной продукции – </a:t>
            </a:r>
            <a:r>
              <a:rPr lang="ru-RU" sz="2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1,3 </a:t>
            </a: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2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1612900"/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реализацию проекта «Всеобуч по плаванию» </a:t>
            </a:r>
          </a:p>
          <a:p>
            <a:pPr marL="1612900"/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1,0 </a:t>
            </a: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2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1612900">
              <a:spcBef>
                <a:spcPts val="1200"/>
              </a:spcBef>
            </a:pP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приобретение аппаратно-программных комплексов доврачебной диагностики состояния здоровья обучающихся – </a:t>
            </a:r>
            <a:r>
              <a:rPr lang="ru-RU" sz="2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0,9 </a:t>
            </a: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2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48" y="129134"/>
            <a:ext cx="10058400" cy="1130499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общего образования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5260629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72084" y="1632858"/>
            <a:ext cx="2819917" cy="158620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6" name="Рисунок 15" descr="cecea6886f490e6f337b86e25d496ac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271610">
            <a:off x="56188" y="1732374"/>
            <a:ext cx="2266473" cy="1679482"/>
          </a:xfrm>
          <a:prstGeom prst="ellipse">
            <a:avLst/>
          </a:prstGeom>
          <a:ln w="63500" cap="rnd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</p:spPr>
      </p:pic>
      <p:pic>
        <p:nvPicPr>
          <p:cNvPr id="15" name="Рисунок 14" descr="51c942506fe4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966" y="4898572"/>
            <a:ext cx="2146293" cy="184746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8" name="Рисунок 17" descr="sluhPk6CXFAcN3v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800807">
            <a:off x="9769430" y="4707197"/>
            <a:ext cx="2319037" cy="2026798"/>
          </a:xfrm>
          <a:prstGeom prst="ellipse">
            <a:avLst/>
          </a:prstGeom>
          <a:ln w="63500" cap="rnd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3420" y="689857"/>
            <a:ext cx="10058400" cy="563563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на оздоровление детей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66427" y="1751120"/>
            <a:ext cx="825914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2016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году предусмотрено </a:t>
            </a:r>
            <a:r>
              <a:rPr lang="ru-RU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16 853,2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тыс. рублей на оздоровление детей. </a:t>
            </a:r>
          </a:p>
          <a:p>
            <a:pPr algn="ctr">
              <a:spcAft>
                <a:spcPts val="120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 счет данных средств выделяются такие мероприятия как:</a:t>
            </a:r>
          </a:p>
          <a:p>
            <a:pPr algn="ctr">
              <a:spcAft>
                <a:spcPts val="120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Организация и обеспечение отдыха детей, находящихся в трудной жизненной ситуации, детей-сирот, в части перевозки детей к месту отдыха и обратно по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90,0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тыс. рублей в год</a:t>
            </a:r>
          </a:p>
          <a:p>
            <a:pPr algn="ctr">
              <a:spcAft>
                <a:spcPts val="120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Осуществление полномочий по организации и обеспечению отдыха и оздоровлению детей –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12 430,0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pPr algn="ctr">
              <a:spcAft>
                <a:spcPts val="120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Оплата стоимости набора продуктов для организации питания в пришкольных лагерях в рамках мероприятий по организации отдыха детей в каникулярное время –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2 637,3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Оплата торговой наценки на приготовление горячего питания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850,0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тыс. рублей</a:t>
            </a:r>
          </a:p>
          <a:p>
            <a:pPr algn="ctr">
              <a:spcBef>
                <a:spcPts val="1200"/>
              </a:spcBef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Компенсация за приобретение путевки в ДООЦ «Орлёнок» для детей работников бюджетной сферы –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450,3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leto_deti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82245">
            <a:off x="9646458" y="131737"/>
            <a:ext cx="2420376" cy="1690584"/>
          </a:xfrm>
          <a:prstGeom prst="ellipse">
            <a:avLst/>
          </a:prstGeom>
          <a:ln w="63500" cap="rnd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</p:spPr>
      </p:pic>
      <p:pic>
        <p:nvPicPr>
          <p:cNvPr id="19" name="Рисунок 18" descr="400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4274" y="129817"/>
            <a:ext cx="2945498" cy="1643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ДК Гагари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3" y="509954"/>
            <a:ext cx="6939453" cy="390344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739" y="121299"/>
            <a:ext cx="11924522" cy="1194318"/>
          </a:xfrm>
        </p:spPr>
        <p:txBody>
          <a:bodyPr>
            <a:noAutofit/>
          </a:bodyPr>
          <a:lstStyle/>
          <a:p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города Каменск-Шахтинский в </a:t>
            </a:r>
            <a:r>
              <a:rPr lang="ru-RU" sz="3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году</a:t>
            </a:r>
            <a:b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культуру и средства массовой информации – </a:t>
            </a:r>
            <a:r>
              <a:rPr lang="ru-RU" sz="3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54,2 </a:t>
            </a:r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 рублей</a:t>
            </a:r>
            <a:endParaRPr lang="ru-RU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5"/>
          <p:cNvGraphicFramePr>
            <a:graphicFrameLocks noGrp="1"/>
          </p:cNvGraphicFramePr>
          <p:nvPr>
            <p:ph idx="1"/>
          </p:nvPr>
        </p:nvGraphicFramePr>
        <p:xfrm>
          <a:off x="558800" y="1439348"/>
          <a:ext cx="1107440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obsyaj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3433665"/>
            <a:ext cx="12055150" cy="3424335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67189" y="1840614"/>
          <a:ext cx="110744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318783"/>
            <a:ext cx="10349408" cy="964734"/>
          </a:xfrm>
        </p:spPr>
        <p:txBody>
          <a:bodyPr>
            <a:no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на здравоохранение в </a:t>
            </a: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году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20,1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 рублей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lec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18408"/>
            <a:ext cx="12192000" cy="53395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70210" y="5028582"/>
            <a:ext cx="3951214" cy="163121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борьбу с переносчиками возбудителей природно-очаговых инфекций (дезинсекция, дератизация) – 399,0 тыс. рублей.</a:t>
            </a:r>
            <a:endParaRPr lang="ru-RU" sz="20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03446" y="314397"/>
            <a:ext cx="9985109" cy="1323439"/>
          </a:xfrm>
          <a:prstGeom prst="rect">
            <a:avLst/>
          </a:prstGeom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Противоклещевая обработка: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кладбище – 50 тыс. рублей;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парк Маяковского – 65 тыс. рублей;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ДОД ДООЦ «Орлёнок» - 32,4 тыс. рублей.</a:t>
            </a:r>
            <a:endParaRPr lang="ru-RU" sz="20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121298"/>
            <a:ext cx="9601200" cy="1170686"/>
          </a:xfrm>
        </p:spPr>
        <p:txBody>
          <a:bodyPr>
            <a:noAutofit/>
          </a:bodyPr>
          <a:lstStyle/>
          <a:p>
            <a:pPr lvl="0" algn="ctr"/>
            <a:r>
              <a:rPr lang="ru-RU" sz="4000" dirty="0" smtClean="0"/>
              <a:t>Цели и задачи стоящие перед бюджетом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234043" y="1688841"/>
          <a:ext cx="11723914" cy="50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axresdefau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3584" y="2088890"/>
            <a:ext cx="8478416" cy="4769109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1296" y="354563"/>
            <a:ext cx="10349408" cy="923731"/>
          </a:xfrm>
        </p:spPr>
        <p:txBody>
          <a:bodyPr>
            <a:no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Социальная поддержка в сфере здравоохранения в </a:t>
            </a: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году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0629" y="1636711"/>
          <a:ext cx="9638524" cy="5109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76108" y="663857"/>
            <a:ext cx="6480155" cy="4719908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graphicFrame>
        <p:nvGraphicFramePr>
          <p:cNvPr id="4" name="Содержимое 5"/>
          <p:cNvGraphicFramePr>
            <a:graphicFrameLocks noGrp="1"/>
          </p:cNvGraphicFramePr>
          <p:nvPr>
            <p:ph idx="1"/>
          </p:nvPr>
        </p:nvGraphicFramePr>
        <p:xfrm>
          <a:off x="-461393" y="1551962"/>
          <a:ext cx="12510056" cy="5306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9275" y="411061"/>
            <a:ext cx="10733451" cy="897622"/>
          </a:xfrm>
        </p:spPr>
        <p:txBody>
          <a:bodyPr>
            <a:no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расходов местного бюджета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физическую культуру и спорт в </a:t>
            </a: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году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68526" y="2915217"/>
            <a:ext cx="2208245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7 239,4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977d184b963fa43722997f46d44fffb80ab814a9_90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632" r="2632"/>
          <a:stretch>
            <a:fillRect/>
          </a:stretch>
        </p:blipFill>
        <p:spPr>
          <a:xfrm>
            <a:off x="5219351" y="1560352"/>
            <a:ext cx="6844018" cy="4816161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221" y="255134"/>
            <a:ext cx="9601200" cy="1036850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ЖИЛЬЕМ ОТДЕЛЬНЫХ КАТЕГОРИЙ ГРАЖДАН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7171" y="1535185"/>
            <a:ext cx="4790113" cy="4605556"/>
          </a:xfrm>
        </p:spPr>
        <p:txBody>
          <a:bodyPr>
            <a:normAutofit/>
          </a:bodyPr>
          <a:lstStyle/>
          <a:p>
            <a:pPr marL="360363" indent="-360363">
              <a:spcBef>
                <a:spcPts val="0"/>
              </a:spcBef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Социальные выплаты молодым семьям (2 семьи)</a:t>
            </a:r>
          </a:p>
          <a:p>
            <a:pPr marL="360363" indent="-360363">
              <a:spcBef>
                <a:spcPts val="0"/>
              </a:spcBef>
              <a:buFont typeface="Wingdings" pitchFamily="2" charset="2"/>
              <a:buChar char="ü"/>
            </a:pPr>
            <a:endParaRPr lang="ru-RU" sz="2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0363" indent="-360363">
              <a:spcBef>
                <a:spcPts val="0"/>
              </a:spcBef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Приобретение жилья для детей-сирот (10 квартир)</a:t>
            </a:r>
          </a:p>
          <a:p>
            <a:pPr marL="360363" indent="-360363">
              <a:spcBef>
                <a:spcPts val="0"/>
              </a:spcBef>
              <a:buFont typeface="Wingdings" pitchFamily="2" charset="2"/>
              <a:buChar char="ü"/>
            </a:pPr>
            <a:endParaRPr lang="ru-RU" sz="2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0363" indent="-360363">
              <a:spcBef>
                <a:spcPts val="0"/>
              </a:spcBef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Обеспечение жильем ветеранов Великой Отечественной войны 1 257,1 тыс.руб. (1 получатель)</a:t>
            </a:r>
          </a:p>
          <a:p>
            <a:pPr marL="360363" indent="-360363">
              <a:spcBef>
                <a:spcPts val="0"/>
              </a:spcBef>
              <a:buFont typeface="Wingdings" pitchFamily="2" charset="2"/>
              <a:buChar char="ü"/>
            </a:pPr>
            <a:endParaRPr lang="ru-RU" sz="2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0363" indent="-360363">
              <a:spcBef>
                <a:spcPts val="0"/>
              </a:spcBef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Обеспечение жильем семей –инвалидов 628,6 тыс.руб.          (1 получатель)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2061" y="6123963"/>
            <a:ext cx="7877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Предусмотрено средств на </a:t>
            </a:r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2016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год – </a:t>
            </a:r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12 345,9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тыс. руб.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i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96044" y="0"/>
            <a:ext cx="3995956" cy="400262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graphicFrame>
        <p:nvGraphicFramePr>
          <p:cNvPr id="3" name="Схема 2"/>
          <p:cNvGraphicFramePr/>
          <p:nvPr/>
        </p:nvGraphicFramePr>
        <p:xfrm>
          <a:off x="327170" y="904224"/>
          <a:ext cx="8212823" cy="54923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 descr="1345653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307179" y="3842158"/>
            <a:ext cx="7717261" cy="2885638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>
            <a:off x="335560" y="5754848"/>
            <a:ext cx="4202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Предусмотрено средств на </a:t>
            </a:r>
            <a:r>
              <a:rPr lang="ru-RU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2016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год – </a:t>
            </a:r>
            <a:r>
              <a:rPr lang="ru-RU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76 257,7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386" y="255134"/>
            <a:ext cx="9601200" cy="1036850"/>
          </a:xfrm>
        </p:spPr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Меры социальной поддержки за счет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 федерального бюджета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63523"/>
            <a:ext cx="9601200" cy="1036850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Меры социальной поддержки за счет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 федерального бюджета</a:t>
            </a:r>
            <a:endParaRPr lang="ru-RU" dirty="0"/>
          </a:p>
        </p:txBody>
      </p:sp>
      <p:pic>
        <p:nvPicPr>
          <p:cNvPr id="5" name="Рисунок 4" descr="np_kalinox10317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652" r="2652"/>
          <a:stretch>
            <a:fillRect/>
          </a:stretch>
        </p:blipFill>
        <p:spPr>
          <a:xfrm>
            <a:off x="6333687" y="1828801"/>
            <a:ext cx="5544425" cy="434340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4950" y="1778465"/>
            <a:ext cx="6274966" cy="459716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выплаты единовременного пособия беременной жене военнослужащего, проходящего военную службу по призыву в размере 22 958,78 руб., а также ежемесячного пособия на ребенка в размере 9 839,48 руб. (4 получателя); 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выплаты пособий лицам, не подлежащим обязательному страхованию на случай временной нетрудоспособности, и в связи с материнством, и лицам, уволенным в связи с ликвидацией организаций – 40% от зарплаты, но не более 10 873,36 руб. – 503 получателя.</a:t>
            </a:r>
          </a:p>
          <a:p>
            <a:pPr>
              <a:buFont typeface="Wingdings" pitchFamily="2" charset="2"/>
              <a:buChar char="ü"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Предусмотрено средств на </a:t>
            </a:r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2016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</a:p>
          <a:p>
            <a:pPr algn="ctr">
              <a:spcBef>
                <a:spcPts val="0"/>
              </a:spcBef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30 293,1 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veteran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2903" y="1424031"/>
            <a:ext cx="6370039" cy="4777529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Меры социальной поддержки за счет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 областного бюджета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327170" y="1365619"/>
          <a:ext cx="8212823" cy="54923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476536" y="5662569"/>
            <a:ext cx="4440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Предусмотрено средств на </a:t>
            </a:r>
            <a:r>
              <a:rPr lang="ru-RU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2016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год </a:t>
            </a:r>
          </a:p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202 469,8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Меры социальной поддержки за счет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 областного бюджета</a:t>
            </a:r>
            <a:endParaRPr lang="ru-RU" dirty="0"/>
          </a:p>
        </p:txBody>
      </p:sp>
      <p:pic>
        <p:nvPicPr>
          <p:cNvPr id="5" name="Рисунок 4" descr="image13084838_1699bf8cb7f12d3b6cdc3d047255bb69.jpe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3086" b="3086"/>
          <a:stretch>
            <a:fillRect/>
          </a:stretch>
        </p:blipFill>
        <p:spPr>
          <a:xfrm>
            <a:off x="6174296" y="1669409"/>
            <a:ext cx="5896763" cy="4605555"/>
          </a:xfrm>
          <a:effectLst>
            <a:softEdge rad="6350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7170" y="1535185"/>
            <a:ext cx="6367245" cy="4446166"/>
          </a:xfrm>
        </p:spPr>
        <p:txBody>
          <a:bodyPr>
            <a:normAutofit fontScale="92500" lnSpcReduction="10000"/>
          </a:bodyPr>
          <a:lstStyle/>
          <a:p>
            <a:pPr marL="360363" indent="-360363">
              <a:spcBef>
                <a:spcPts val="60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Многодетные малообеспеченные семьи</a:t>
            </a:r>
          </a:p>
          <a:p>
            <a:pPr marL="360363" indent="-3603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Ежемесячное пособие на ребенка 351 руб. (4 091 получатель)</a:t>
            </a:r>
          </a:p>
          <a:p>
            <a:pPr marL="360363" indent="-360363">
              <a:spcBef>
                <a:spcPts val="600"/>
              </a:spcBef>
              <a:spcAft>
                <a:spcPts val="600"/>
              </a:spcAft>
              <a:buSzPct val="130000"/>
              <a:buFont typeface="Wingdings" pitchFamily="2" charset="2"/>
              <a:buChar char="ü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Ежемесячная денежная выплата на детей 1-2 года жизни – 700 руб. (695 получателей)</a:t>
            </a:r>
          </a:p>
          <a:p>
            <a:pPr marL="360363" indent="-360363">
              <a:spcBef>
                <a:spcPts val="600"/>
              </a:spcBef>
              <a:spcAft>
                <a:spcPts val="600"/>
              </a:spcAft>
              <a:buSzPct val="130000"/>
              <a:buFont typeface="Wingdings" pitchFamily="2" charset="2"/>
              <a:buChar char="ü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Выплаты беременным женщинам, кормящим матерям и детям в возрасте до 3-х лет на питание 409 руб. (12 получателей)</a:t>
            </a:r>
          </a:p>
          <a:p>
            <a:pPr marL="360363" indent="-360363">
              <a:spcBef>
                <a:spcPts val="600"/>
              </a:spcBef>
              <a:spcAft>
                <a:spcPts val="600"/>
              </a:spcAft>
              <a:buSzPct val="130000"/>
              <a:buFont typeface="Wingdings" pitchFamily="2" charset="2"/>
              <a:buChar char="ü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Ежемесячная денежная выплата в случае рождения 3-го ребенка 7 240 руб. (244 получателя)</a:t>
            </a:r>
          </a:p>
          <a:p>
            <a:pPr marL="360363" indent="-360363">
              <a:spcBef>
                <a:spcPts val="600"/>
              </a:spcBef>
              <a:spcAft>
                <a:spcPts val="600"/>
              </a:spcAft>
              <a:buSzPct val="130000"/>
              <a:buFont typeface="Wingdings" pitchFamily="2" charset="2"/>
              <a:buChar char="ü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Предоставление средств регионального материнского капитала 117 754 руб. (6 получателей)</a:t>
            </a:r>
          </a:p>
          <a:p>
            <a:pPr marL="360363" indent="-360363">
              <a:spcBef>
                <a:spcPts val="600"/>
              </a:spcBef>
              <a:spcAft>
                <a:spcPts val="600"/>
              </a:spcAft>
              <a:buSzPct val="130000"/>
              <a:buFont typeface="Wingdings" pitchFamily="2" charset="2"/>
              <a:buChar char="ü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Поддержка детей из многодетных семей (671 получатель)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2061" y="6073629"/>
            <a:ext cx="7877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Предусмотрено средств на </a:t>
            </a:r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2016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год – </a:t>
            </a:r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56 142,8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0_79200_53eb80c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1971413"/>
            <a:ext cx="6515448" cy="488658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Меры социальной поддержки за счет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 местного бюджета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5975757" y="1652631"/>
          <a:ext cx="6107186" cy="50082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43949" y="1518407"/>
            <a:ext cx="55031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Предусмотрено средств на </a:t>
            </a:r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2016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год </a:t>
            </a:r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1 019,7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979" y="120770"/>
            <a:ext cx="11550043" cy="1138863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Соблюдение городом Каменск-Шахтинский</a:t>
            </a:r>
            <a:b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нормативов Бюджетного кодекса РФ по уровню долговой нагрузки</a:t>
            </a:r>
            <a:b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расходам на обслуживание муниципального долга в </a:t>
            </a:r>
            <a:r>
              <a:rPr lang="ru-RU" sz="2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году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378128" y="2250218"/>
          <a:ext cx="5378615" cy="4397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6444272" y="2258294"/>
          <a:ext cx="5378615" cy="4397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753118" y="1759636"/>
            <a:ext cx="4026231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Уровень долговой нагрузки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61358" y="1756767"/>
            <a:ext cx="3794565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Обслуживание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долга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WordArt 3"/>
          <p:cNvSpPr>
            <a:spLocks noChangeArrowheads="1" noChangeShapeType="1" noTextEdit="1"/>
          </p:cNvSpPr>
          <p:nvPr/>
        </p:nvSpPr>
        <p:spPr bwMode="gray">
          <a:xfrm>
            <a:off x="575387" y="3009900"/>
            <a:ext cx="11041227" cy="8382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/>
              </a:rPr>
              <a:t>Спасибо за внимание </a:t>
            </a:r>
            <a:r>
              <a:rPr lang="en-US" sz="54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/>
              </a:rPr>
              <a:t>!</a:t>
            </a:r>
            <a:endParaRPr lang="ru-RU" sz="54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erdan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401580" y="3352086"/>
            <a:ext cx="444617" cy="6599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reflection blurRad="6350" stA="50000" endA="300" endPos="55000" dir="5400000" sy="-100000" algn="bl" rotWithShape="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7" name="Рисунок 6" descr="5000-3.jpg"/>
          <p:cNvPicPr>
            <a:picLocks noChangeAspect="1"/>
          </p:cNvPicPr>
          <p:nvPr/>
        </p:nvPicPr>
        <p:blipFill>
          <a:blip r:embed="rId2" cstate="print">
            <a:lum bright="30000" contrast="-50000"/>
          </a:blip>
          <a:stretch>
            <a:fillRect/>
          </a:stretch>
        </p:blipFill>
        <p:spPr>
          <a:xfrm>
            <a:off x="0" y="5166418"/>
            <a:ext cx="12192000" cy="1679291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270" y="260649"/>
            <a:ext cx="10829461" cy="105642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Основные характеристики местного бюджета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2012 - 2016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годы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одержимое 10"/>
          <p:cNvGraphicFramePr>
            <a:graphicFrameLocks/>
          </p:cNvGraphicFramePr>
          <p:nvPr/>
        </p:nvGraphicFramePr>
        <p:xfrm>
          <a:off x="256127" y="1627464"/>
          <a:ext cx="11664619" cy="5230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977635" y="3540344"/>
            <a:ext cx="445821" cy="54754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121730" y="3469831"/>
            <a:ext cx="452392" cy="29850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696574" y="1955050"/>
            <a:ext cx="444617" cy="57674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546447" y="2302363"/>
            <a:ext cx="444617" cy="7340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9258300" y="2676525"/>
            <a:ext cx="146518" cy="14617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9406395" y="2504665"/>
            <a:ext cx="15664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Дефицит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72334" y="2982197"/>
            <a:ext cx="589791" cy="3077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74,3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91584" y="3172697"/>
            <a:ext cx="589791" cy="3077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60,5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25109" y="1943972"/>
            <a:ext cx="589791" cy="3077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9,0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25309" y="3106022"/>
            <a:ext cx="589791" cy="3077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33,3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77884" y="1591547"/>
            <a:ext cx="589791" cy="3077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63,8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81308" y="1395778"/>
            <a:ext cx="2061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939140"/>
            <a:ext cx="6896877" cy="1951961"/>
          </a:xfrm>
        </p:spPr>
        <p:txBody>
          <a:bodyPr>
            <a:normAutofit/>
          </a:bodyPr>
          <a:lstStyle/>
          <a:p>
            <a:pPr algn="ctr">
              <a:spcBef>
                <a:spcPts val="1"/>
              </a:spcBef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Проект бюджета города Каменск-Шахтинский на 2016 год</a:t>
            </a:r>
            <a:endParaRPr lang="ru-RU" sz="4400" b="1" i="0" dirty="0">
              <a:solidFill>
                <a:srgbClr val="595959"/>
              </a:solidFill>
              <a:latin typeface="Book Antiqua"/>
              <a:ea typeface="+mj-ea"/>
              <a:cs typeface="+mj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02" y="6456785"/>
            <a:ext cx="6598302" cy="279918"/>
          </a:xfrm>
        </p:spPr>
        <p:txBody>
          <a:bodyPr>
            <a:no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Финансовое управление Администрации города Каменск-Шахтинского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005.jpg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/>
          <a:srcRect l="1354" r="13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138059557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49ed8ac5a0313318f24a23d8109088b__520x3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82974" y="2776754"/>
            <a:ext cx="5423333" cy="3233141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graphicFrame>
        <p:nvGraphicFramePr>
          <p:cNvPr id="2" name="Схема 1"/>
          <p:cNvGraphicFramePr/>
          <p:nvPr/>
        </p:nvGraphicFramePr>
        <p:xfrm>
          <a:off x="336034" y="173360"/>
          <a:ext cx="11519932" cy="65073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age_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61853" y="0"/>
            <a:ext cx="4827062" cy="301691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2125" y="255134"/>
            <a:ext cx="9601200" cy="1036850"/>
          </a:xfrm>
        </p:spPr>
        <p:txBody>
          <a:bodyPr/>
          <a:lstStyle/>
          <a:p>
            <a:pPr algn="l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3200" b="0" i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/>
                <a:ea typeface="+mj-ea"/>
                <a:cs typeface="+mj-cs"/>
              </a:rPr>
              <a:t>Собственные доходы бюджета</a:t>
            </a:r>
            <a:endParaRPr lang="ru-RU" sz="3200" b="0" i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/>
              <a:ea typeface="+mj-ea"/>
              <a:cs typeface="+mj-cs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788173"/>
              </p:ext>
            </p:extLst>
          </p:nvPr>
        </p:nvGraphicFramePr>
        <p:xfrm>
          <a:off x="1099457" y="1978089"/>
          <a:ext cx="96012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Доклад на Публичных слушаниях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28 ноября 2014 года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Уважаемый Александр Никитич!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Уважаемый Алексей Николаевич!</a:t>
            </a:r>
            <a:b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Уважаемые участники публичных слушаний!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423165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1583109" y="158620"/>
            <a:ext cx="10058400" cy="1101013"/>
          </a:xfrm>
        </p:spPr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СОБСТВЕННЫХ ДОХОДОВ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МЕСТНОГО БЮДЖЕТА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431371" y="1800605"/>
          <a:ext cx="11329259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 descr="myatyie_dengi_sobstvennoe-f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4577" y="3652260"/>
            <a:ext cx="3246540" cy="320574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налоговых и неналоговых доходов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местного бюджета в </a:t>
            </a: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году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1129004" y="1623528"/>
            <a:ext cx="10842179" cy="4973216"/>
            <a:chOff x="1129004" y="1623528"/>
            <a:chExt cx="10842179" cy="4973216"/>
          </a:xfrm>
        </p:grpSpPr>
        <p:graphicFrame>
          <p:nvGraphicFramePr>
            <p:cNvPr id="3" name="Диаграмма 2"/>
            <p:cNvGraphicFramePr/>
            <p:nvPr/>
          </p:nvGraphicFramePr>
          <p:xfrm>
            <a:off x="2512008" y="1782148"/>
            <a:ext cx="7149323" cy="48145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7" name="Группа 6"/>
            <p:cNvGrpSpPr/>
            <p:nvPr/>
          </p:nvGrpSpPr>
          <p:grpSpPr>
            <a:xfrm>
              <a:off x="7576456" y="5449078"/>
              <a:ext cx="2864500" cy="839755"/>
              <a:chOff x="7912358" y="2080726"/>
              <a:chExt cx="2864500" cy="839755"/>
            </a:xfrm>
          </p:grpSpPr>
          <p:sp>
            <p:nvSpPr>
              <p:cNvPr id="5" name="Овал 4"/>
              <p:cNvSpPr/>
              <p:nvPr/>
            </p:nvSpPr>
            <p:spPr>
              <a:xfrm>
                <a:off x="7912358" y="2080726"/>
                <a:ext cx="877078" cy="839755"/>
              </a:xfrm>
              <a:prstGeom prst="ellipse">
                <a:avLst/>
              </a:prstGeom>
              <a:solidFill>
                <a:schemeClr val="accent3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50,3 %</a:t>
                </a:r>
                <a:endParaRPr lang="ru-RU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8854752" y="2164704"/>
                <a:ext cx="192210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Налог на доходы физических лиц</a:t>
                </a:r>
                <a:endParaRPr lang="ru-RU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8232715" y="3408785"/>
              <a:ext cx="3738468" cy="1200329"/>
              <a:chOff x="8279361" y="3436778"/>
              <a:chExt cx="3785121" cy="1200329"/>
            </a:xfrm>
          </p:grpSpPr>
          <p:sp>
            <p:nvSpPr>
              <p:cNvPr id="9" name="Овал 8"/>
              <p:cNvSpPr/>
              <p:nvPr/>
            </p:nvSpPr>
            <p:spPr>
              <a:xfrm>
                <a:off x="8279361" y="3632718"/>
                <a:ext cx="877078" cy="839755"/>
              </a:xfrm>
              <a:prstGeom prst="ellipse">
                <a:avLst/>
              </a:prstGeom>
              <a:solidFill>
                <a:schemeClr val="accent2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13,3 %</a:t>
                </a:r>
                <a:endParaRPr lang="ru-RU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9203094" y="3436778"/>
                <a:ext cx="2861388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Доходы от использования имущества, находящегося в </a:t>
                </a:r>
                <a:r>
                  <a:rPr lang="ru-RU" dirty="0" err="1" smtClean="0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госуд</a:t>
                </a:r>
                <a:r>
                  <a:rPr lang="ru-RU" dirty="0" smtClean="0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. и </a:t>
                </a:r>
                <a:r>
                  <a:rPr lang="ru-RU" dirty="0" err="1" smtClean="0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муницип</a:t>
                </a:r>
                <a:r>
                  <a:rPr lang="ru-RU" dirty="0" smtClean="0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. собственности</a:t>
                </a:r>
                <a:endParaRPr lang="ru-RU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5" name="Группа 14"/>
            <p:cNvGrpSpPr/>
            <p:nvPr/>
          </p:nvGrpSpPr>
          <p:grpSpPr>
            <a:xfrm>
              <a:off x="7554682" y="2040293"/>
              <a:ext cx="3775790" cy="839755"/>
              <a:chOff x="7610666" y="1797697"/>
              <a:chExt cx="3775790" cy="839755"/>
            </a:xfrm>
          </p:grpSpPr>
          <p:sp>
            <p:nvSpPr>
              <p:cNvPr id="13" name="Овал 12"/>
              <p:cNvSpPr/>
              <p:nvPr/>
            </p:nvSpPr>
            <p:spPr>
              <a:xfrm>
                <a:off x="7610666" y="1797697"/>
                <a:ext cx="877078" cy="839755"/>
              </a:xfrm>
              <a:prstGeom prst="ellipse">
                <a:avLst/>
              </a:prstGeom>
              <a:solidFill>
                <a:schemeClr val="accent1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16,6 %</a:t>
                </a:r>
                <a:endParaRPr lang="ru-RU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8525068" y="2021638"/>
                <a:ext cx="28613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Налоги на имущество</a:t>
                </a:r>
                <a:endParaRPr lang="ru-RU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9" name="Группа 18"/>
            <p:cNvGrpSpPr/>
            <p:nvPr/>
          </p:nvGrpSpPr>
          <p:grpSpPr>
            <a:xfrm>
              <a:off x="1166326" y="3511422"/>
              <a:ext cx="2727649" cy="839755"/>
              <a:chOff x="989045" y="4043267"/>
              <a:chExt cx="2727649" cy="839755"/>
            </a:xfrm>
          </p:grpSpPr>
          <p:sp>
            <p:nvSpPr>
              <p:cNvPr id="17" name="Овал 16"/>
              <p:cNvSpPr/>
              <p:nvPr/>
            </p:nvSpPr>
            <p:spPr>
              <a:xfrm>
                <a:off x="2839616" y="4043267"/>
                <a:ext cx="877078" cy="83975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2,3 %</a:t>
                </a:r>
                <a:endParaRPr lang="ru-RU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989045" y="4155237"/>
                <a:ext cx="184124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Акцизы на нефтепродукты</a:t>
                </a:r>
                <a:endParaRPr lang="ru-RU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3" name="Группа 22"/>
            <p:cNvGrpSpPr/>
            <p:nvPr/>
          </p:nvGrpSpPr>
          <p:grpSpPr>
            <a:xfrm>
              <a:off x="1129004" y="2413521"/>
              <a:ext cx="3141306" cy="839755"/>
              <a:chOff x="923731" y="2254900"/>
              <a:chExt cx="3141306" cy="839755"/>
            </a:xfrm>
          </p:grpSpPr>
          <p:sp>
            <p:nvSpPr>
              <p:cNvPr id="21" name="Овал 20"/>
              <p:cNvSpPr/>
              <p:nvPr/>
            </p:nvSpPr>
            <p:spPr>
              <a:xfrm>
                <a:off x="3187959" y="2254900"/>
                <a:ext cx="877078" cy="839755"/>
              </a:xfrm>
              <a:prstGeom prst="ellipse">
                <a:avLst/>
              </a:prstGeom>
              <a:solidFill>
                <a:schemeClr val="accent5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6,6 %</a:t>
                </a:r>
                <a:endParaRPr lang="ru-RU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923731" y="2366870"/>
                <a:ext cx="225489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Прочие налоговые и неналоговые доходы</a:t>
                </a:r>
                <a:endParaRPr lang="ru-RU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7" name="Группа 26"/>
            <p:cNvGrpSpPr/>
            <p:nvPr/>
          </p:nvGrpSpPr>
          <p:grpSpPr>
            <a:xfrm>
              <a:off x="2407298" y="1623528"/>
              <a:ext cx="2873829" cy="839755"/>
              <a:chOff x="2407298" y="1623528"/>
              <a:chExt cx="2873829" cy="839755"/>
            </a:xfrm>
          </p:grpSpPr>
          <p:sp>
            <p:nvSpPr>
              <p:cNvPr id="25" name="Овал 24"/>
              <p:cNvSpPr/>
              <p:nvPr/>
            </p:nvSpPr>
            <p:spPr>
              <a:xfrm>
                <a:off x="4404049" y="1623528"/>
                <a:ext cx="877078" cy="839755"/>
              </a:xfrm>
              <a:prstGeom prst="ellipse">
                <a:avLst/>
              </a:prstGeom>
              <a:solidFill>
                <a:schemeClr val="accent6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10,9 %</a:t>
                </a:r>
                <a:endParaRPr lang="ru-RU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2407298" y="1735498"/>
                <a:ext cx="198742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Налоги на совокупный доход</a:t>
                </a:r>
                <a:endParaRPr lang="ru-RU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4889241" y="3387013"/>
              <a:ext cx="2369976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ВСЕГО:</a:t>
              </a:r>
            </a:p>
            <a:p>
              <a:pPr algn="ctr"/>
              <a:r>
                <a:rPr lang="ru-RU" sz="2800" b="1" dirty="0" smtClean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573,2</a:t>
              </a:r>
            </a:p>
            <a:p>
              <a:pPr algn="ctr"/>
              <a:r>
                <a:rPr lang="ru-RU" sz="2400" b="1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млн.</a:t>
              </a:r>
            </a:p>
            <a:p>
              <a:pPr algn="ctr"/>
              <a:r>
                <a:rPr lang="ru-RU" sz="2400" b="1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рублей</a:t>
              </a:r>
              <a:endPara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b005d16000a799537fcbe07739b640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0" y="1"/>
            <a:ext cx="3810000" cy="28575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926042"/>
            <a:ext cx="5105400" cy="2931958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825" y="438149"/>
            <a:ext cx="10296526" cy="577609"/>
          </a:xfrm>
        </p:spPr>
        <p:txBody>
          <a:bodyPr>
            <a:noAutofit/>
          </a:bodyPr>
          <a:lstStyle/>
          <a:p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Бюджетообразующие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предприятия города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23950" y="1543050"/>
            <a:ext cx="10363200" cy="318135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ФКП «Комбинат «Каменский»,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ОАО «Каменский стеклотарный завод», 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ОАО «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Каменскволокно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»,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ЗАО «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Комз-Экспорт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</p:txBody>
      </p:sp>
      <p:pic>
        <p:nvPicPr>
          <p:cNvPr id="4" name="Рисунок 3" descr="76273888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53250" y="2928937"/>
            <a:ext cx="5238750" cy="392906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zvitie-biznesa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lesDirection_16x9_TP103431346" id="{2E021FAA-F19F-4374-BB87-70577DFAD819}" vid="{E1AA2BE0-B234-4F41-BA7E-DC1D3C8A1211}"/>
    </a:ext>
  </a:extLst>
</a:theme>
</file>

<file path=ppt/theme/theme2.xml><?xml version="1.0" encoding="utf-8"?>
<a:theme xmlns:a="http://schemas.openxmlformats.org/drawingml/2006/main" name="Office Theme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0D23229-ACB3-4158-AD37-197CF918333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Razvitie-biznesa</Template>
  <TotalTime>0</TotalTime>
  <Words>2256</Words>
  <Application>Microsoft Office PowerPoint</Application>
  <PresentationFormat>Произвольный</PresentationFormat>
  <Paragraphs>389</Paragraphs>
  <Slides>40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Razvitie-biznesa</vt:lpstr>
      <vt:lpstr>Проект бюджета города Каменск-Шахтинский на 2016 год</vt:lpstr>
      <vt:lpstr>Слайд 2</vt:lpstr>
      <vt:lpstr>Цели и задачи стоящие перед бюджетом</vt:lpstr>
      <vt:lpstr>Основные характеристики местного бюджета 2012 - 2016 годы</vt:lpstr>
      <vt:lpstr>Слайд 5</vt:lpstr>
      <vt:lpstr>Собственные доходы бюджета</vt:lpstr>
      <vt:lpstr>СТРУКТУРА СОБСТВЕННЫХ ДОХОДОВ  МЕСТНОГО БЮДЖЕТА</vt:lpstr>
      <vt:lpstr>Структура налоговых и неналоговых доходов местного бюджета в 2016 году</vt:lpstr>
      <vt:lpstr>Бюджетообразующие предприятия города</vt:lpstr>
      <vt:lpstr>Оценка изменения доходной базы местного бюджета в 2016 году в связи с изменением налогового и бюджетного законодательства</vt:lpstr>
      <vt:lpstr>Объем налоговых льгот, установленных на местном уровне (тыс. рублей)</vt:lpstr>
      <vt:lpstr>Объем безвозмездных поступлений в местный бюджет в 2016 году – всего 1 242,7 млн. рублей</vt:lpstr>
      <vt:lpstr>Динамика расходов бюджета города Каменск-Шахтинский в 2012-2016 годах</vt:lpstr>
      <vt:lpstr>Структура расходов местного бюджета на 2016 год  по разделам классификации расходов бюджета, всего – 1 879,8 млн. руб.</vt:lpstr>
      <vt:lpstr>Общий объем бюджетных ассигнований на 2016 год – 1 879 757,8 тыс. рублей.</vt:lpstr>
      <vt:lpstr>Перечень муниципальных программ  города Каменск-Шахтинский</vt:lpstr>
      <vt:lpstr>Бюджетные инвестиции в 2016 году</vt:lpstr>
      <vt:lpstr>Бюджетные инвестиции в 2016 году</vt:lpstr>
      <vt:lpstr>МУНИЦИПАЛЬНЫЙ ДОРОЖНЫЙ ФОНД</vt:lpstr>
      <vt:lpstr>Расходы местного бюджета по разделу  «Жилищно-коммунальное хозяйство» на 2016 год  – 355,6 млн. рублей</vt:lpstr>
      <vt:lpstr>Благоустройство города и охрана окружающей среды в 2016 году – 14,0 млн. рублей</vt:lpstr>
      <vt:lpstr>На выполнение полномочий в сфере предупреждения и ликвидации чрезвычайных ситуаций в 2016 году планируется направить 22 720,1 тыс. рублей</vt:lpstr>
      <vt:lpstr>Расходы местного бюджета по разделу «Образование»</vt:lpstr>
      <vt:lpstr>Расходы на дошкольное образование</vt:lpstr>
      <vt:lpstr>Развитие общего образования</vt:lpstr>
      <vt:lpstr>Расходы на оздоровление детей</vt:lpstr>
      <vt:lpstr>Расходы бюджета города Каменск-Шахтинский в 2016 году на культуру и средства массовой информации – 54,2 млн. рублей</vt:lpstr>
      <vt:lpstr>Расходы на здравоохранение в 2016 году  – 20,1 млн. рублей</vt:lpstr>
      <vt:lpstr>Слайд 29</vt:lpstr>
      <vt:lpstr>Социальная поддержка в сфере здравоохранения в 2016 году</vt:lpstr>
      <vt:lpstr>Структура расходов местного бюджета  на физическую культуру и спорт в 2016 году</vt:lpstr>
      <vt:lpstr>ОБЕСПЕЧЕНИЕ ЖИЛЬЕМ ОТДЕЛЬНЫХ КАТЕГОРИЙ ГРАЖДАН</vt:lpstr>
      <vt:lpstr>Меры социальной поддержки за счет  средств федерального бюджета</vt:lpstr>
      <vt:lpstr>Меры социальной поддержки за счет  средств федерального бюджета</vt:lpstr>
      <vt:lpstr>Меры социальной поддержки за счет  средств областного бюджета</vt:lpstr>
      <vt:lpstr>Меры социальной поддержки за счет  средств областного бюджета</vt:lpstr>
      <vt:lpstr>Меры социальной поддержки за счет  средств местного бюджета</vt:lpstr>
      <vt:lpstr>Соблюдение городом Каменск-Шахтинский нормативов Бюджетного кодекса РФ по уровню долговой нагрузки и расходам на обслуживание муниципального долга в 2016 году</vt:lpstr>
      <vt:lpstr>Слайд 39</vt:lpstr>
      <vt:lpstr>Проект бюджета города Каменск-Шахтинский на 2016 год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2015-11-24T12:06:17Z</dcterms:created>
  <dcterms:modified xsi:type="dcterms:W3CDTF">2015-12-14T06:39:16Z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TC034313749991</vt:lpwstr>
  </property>
</Properties>
</file>