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5" autoAdjust="0"/>
    <p:restoredTop sz="94660" autoAdjust="0"/>
  </p:normalViewPr>
  <p:slideViewPr>
    <p:cSldViewPr snapToGrid="0">
      <p:cViewPr varScale="1">
        <p:scale>
          <a:sx n="73" d="100"/>
          <a:sy n="73" d="100"/>
        </p:scale>
        <p:origin x="-594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11/30/2017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11/30/2017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11/30/2017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61D51FE-588E-4588-83B5-3F42451020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357809"/>
            <a:ext cx="7766936" cy="5521826"/>
          </a:xfrm>
        </p:spPr>
        <p:txBody>
          <a:bodyPr/>
          <a:lstStyle/>
          <a:p>
            <a:pPr algn="ctr"/>
            <a:r>
              <a:rPr lang="ru-RU" sz="4800" cap="all" dirty="0"/>
              <a:t>ИНФОРМАЦИЯ ДЛЯ ГРАЖДАН, ЖЕЛАЮЩИХ ПРИНЯТЬ В СЕМЬЮ РЕБЕНКА, ОСТАВШЕГОСЯ БЕЗ ПОПЕЧЕНИЯ РОДИТЕЛЕЙ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A213C36-846A-4676-B8FD-CF09FAEBD4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6613571"/>
            <a:ext cx="7766936" cy="210561"/>
          </a:xfrm>
        </p:spPr>
        <p:txBody>
          <a:bodyPr>
            <a:normAutofit fontScale="47500" lnSpcReduction="20000"/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8458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460FB9F3-70A9-4A54-998D-BC020093F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009" y="265042"/>
            <a:ext cx="5433391" cy="62947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44682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838A37C8-F8C4-4D6D-8F77-4EB1DB3C8268}"/>
              </a:ext>
            </a:extLst>
          </p:cNvPr>
          <p:cNvSpPr/>
          <p:nvPr/>
        </p:nvSpPr>
        <p:spPr>
          <a:xfrm>
            <a:off x="516836" y="278295"/>
            <a:ext cx="10787268" cy="8166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3000"/>
              </a:lnSpc>
              <a:spcAft>
                <a:spcPts val="0"/>
              </a:spcAft>
            </a:pPr>
            <a:r>
              <a:rPr lang="ru-RU" b="1" dirty="0">
                <a:solidFill>
                  <a:srgbClr val="5F5F5F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Усыновление, удочерение детей</a:t>
            </a:r>
            <a:endParaRPr lang="ru-RU" sz="2400" dirty="0">
              <a:latin typeface="Constantia" panose="02030602050306030303" pitchFamily="18" charset="0"/>
              <a:ea typeface="Constantia" panose="02030602050306030303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Статья 127 Семейного кодекса РФ. </a:t>
            </a:r>
            <a:r>
              <a:rPr lang="ru-RU" sz="1600" b="1" dirty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Лица, имеющие право быть усыновителями</a:t>
            </a:r>
            <a:endParaRPr lang="ru-RU" sz="1600" b="1" dirty="0">
              <a:solidFill>
                <a:schemeClr val="bg2">
                  <a:lumMod val="50000"/>
                </a:schemeClr>
              </a:solidFill>
              <a:ea typeface="Constantia" panose="02030602050306030303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Усыновителями могут быть совершеннолетние лица обоего пола, </a:t>
            </a:r>
            <a:r>
              <a:rPr lang="ru-RU" sz="1600" b="1" dirty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за исключением:</a:t>
            </a:r>
            <a:endParaRPr lang="ru-RU" sz="1600" b="1" dirty="0">
              <a:solidFill>
                <a:schemeClr val="bg2">
                  <a:lumMod val="50000"/>
                </a:schemeClr>
              </a:solidFill>
              <a:ea typeface="Constantia" panose="02030602050306030303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-лиц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признанных судом недееспособными или ограниченно дееспособными;</a:t>
            </a:r>
            <a:endParaRPr lang="ru-RU" sz="1600" dirty="0">
              <a:solidFill>
                <a:schemeClr val="bg2">
                  <a:lumMod val="50000"/>
                </a:schemeClr>
              </a:solidFill>
              <a:ea typeface="Constantia" panose="02030602050306030303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-супругов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один из которых признан судом недееспособным или ограниченно дееспособным;</a:t>
            </a:r>
            <a:endParaRPr lang="ru-RU" sz="1600" i="1" dirty="0">
              <a:solidFill>
                <a:schemeClr val="bg2">
                  <a:lumMod val="50000"/>
                </a:schemeClr>
              </a:solidFill>
              <a:ea typeface="Constantia" panose="02030602050306030303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-лиц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лишенных по суду родительских прав или ограниченных судом в родительских правах;</a:t>
            </a:r>
            <a:endParaRPr lang="ru-RU" sz="1600" dirty="0">
              <a:solidFill>
                <a:schemeClr val="bg2">
                  <a:lumMod val="50000"/>
                </a:schemeClr>
              </a:solidFill>
              <a:ea typeface="Constantia" panose="02030602050306030303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-лиц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отстраненных от обязанностей опекуна (попечителя) за ненадлежащее выполнение возложенных на него законом обязанностей;</a:t>
            </a:r>
          </a:p>
          <a:p>
            <a:pPr>
              <a:lnSpc>
                <a:spcPct val="150000"/>
              </a:lnSpc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-бывших 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</a:rPr>
              <a:t>усыновителей, если усыновление отменено судом по их вине;</a:t>
            </a:r>
          </a:p>
          <a:p>
            <a:pPr>
              <a:lnSpc>
                <a:spcPct val="150000"/>
              </a:lnSpc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-лиц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</a:rPr>
              <a:t>, которые по состоянию здоровья не могут усыновить (удочерить) ребенка. Перечень заболеваний, при наличии которых лицо не может усыновить (удочерить) ребенка, принять его под опеку, попечительство, взять в приемную или патронатную семью, устанавливается Правительством Российской Федерации. Медицинское освидетельствование лиц, желающих усыновить (удочерить) детей, оставшихся без попечения родителей, проводится в рамках программы государственных гарантий бесплатного оказания гражданам медицинской помощи в порядке, установленном уполномоченным Правительством Российской Федерации федеральным органом исполнительной власти;</a:t>
            </a:r>
          </a:p>
          <a:p>
            <a:pPr>
              <a:lnSpc>
                <a:spcPct val="183000"/>
              </a:lnSpc>
              <a:spcAft>
                <a:spcPts val="0"/>
              </a:spcAft>
            </a:pPr>
            <a:endParaRPr lang="ru-RU" sz="2400" dirty="0">
              <a:solidFill>
                <a:srgbClr val="5F5F5F"/>
              </a:solidFill>
              <a:effectLst/>
              <a:latin typeface="Open Sans"/>
              <a:ea typeface="Constantia" panose="02030602050306030303" pitchFamily="18" charset="0"/>
              <a:cs typeface="Times New Roman" panose="02020603050405020304" pitchFamily="18" charset="0"/>
            </a:endParaRPr>
          </a:p>
          <a:p>
            <a:pPr>
              <a:lnSpc>
                <a:spcPct val="183000"/>
              </a:lnSpc>
              <a:spcAft>
                <a:spcPts val="0"/>
              </a:spcAft>
            </a:pPr>
            <a:endParaRPr lang="ru-RU" sz="2400" dirty="0">
              <a:solidFill>
                <a:srgbClr val="5F5F5F"/>
              </a:solidFill>
              <a:latin typeface="Open Sans"/>
              <a:ea typeface="Constantia" panose="02030602050306030303" pitchFamily="18" charset="0"/>
              <a:cs typeface="Times New Roman" panose="02020603050405020304" pitchFamily="18" charset="0"/>
            </a:endParaRPr>
          </a:p>
          <a:p>
            <a:pPr>
              <a:lnSpc>
                <a:spcPct val="183000"/>
              </a:lnSpc>
              <a:spcAft>
                <a:spcPts val="0"/>
              </a:spcAft>
            </a:pPr>
            <a:endParaRPr lang="ru-RU" sz="2400" dirty="0">
              <a:effectLst/>
              <a:latin typeface="Constantia" panose="02030602050306030303" pitchFamily="18" charset="0"/>
              <a:ea typeface="Constantia" panose="02030602050306030303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3789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D6D085F3-E6C3-42C1-9D39-7AFB76A98F0D}"/>
              </a:ext>
            </a:extLst>
          </p:cNvPr>
          <p:cNvSpPr/>
          <p:nvPr/>
        </p:nvSpPr>
        <p:spPr>
          <a:xfrm>
            <a:off x="477077" y="198782"/>
            <a:ext cx="10959549" cy="8956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5F5F5F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-лиц</a:t>
            </a:r>
            <a:r>
              <a:rPr lang="ru-RU" sz="1600" dirty="0">
                <a:solidFill>
                  <a:srgbClr val="5F5F5F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, которые на момент установления усыновления не имеют дохода, обеспечивающего усыновляемому ребенку прожиточный минимум, установленный в субъекте Российской Федерации, на территории которого проживают усыновители (усыновитель);</a:t>
            </a:r>
            <a:endParaRPr lang="ru-RU" sz="1600" dirty="0">
              <a:latin typeface="Constantia" panose="02030602050306030303" pitchFamily="18" charset="0"/>
              <a:ea typeface="Constantia" panose="02030602050306030303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5F5F5F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-лиц</a:t>
            </a:r>
            <a:r>
              <a:rPr lang="ru-RU" sz="1600" dirty="0">
                <a:solidFill>
                  <a:srgbClr val="5F5F5F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, не имеющих постоянного места жительства;</a:t>
            </a:r>
            <a:endParaRPr lang="ru-RU" sz="1600" dirty="0">
              <a:latin typeface="Constantia" panose="02030602050306030303" pitchFamily="18" charset="0"/>
              <a:ea typeface="Constantia" panose="02030602050306030303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5F5F5F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-лиц</a:t>
            </a:r>
            <a:r>
              <a:rPr lang="ru-RU" sz="1600" dirty="0">
                <a:solidFill>
                  <a:srgbClr val="5F5F5F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, имеющих или имевших судимость, подвергающихся или подвергавшихся уголовному преследованию (за исключением лиц, уголовное преследование в отношении которых прекращено по реабилитирующим основаниям) за преступления против жизни и здоровья, свободы, чести и достоинства личности (за исключением незаконного помещения в психиатрический стационар, клеветы и оскорбления), половой неприкосновенности и половой свободы личности, против семьи и несовершеннолетних, здоровья населения и общественной нравственности, а также против общественной безопасности;</a:t>
            </a:r>
            <a:endParaRPr lang="ru-RU" sz="1600" dirty="0">
              <a:latin typeface="Constantia" panose="02030602050306030303" pitchFamily="18" charset="0"/>
              <a:ea typeface="Constantia" panose="02030602050306030303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5F5F5F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-лиц</a:t>
            </a:r>
            <a:r>
              <a:rPr lang="ru-RU" sz="1600" dirty="0">
                <a:solidFill>
                  <a:srgbClr val="5F5F5F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, имеющих неснятую или непогашенную судимость за тяжкие или особо тяжкие преступления;</a:t>
            </a:r>
          </a:p>
          <a:p>
            <a:pPr>
              <a:lnSpc>
                <a:spcPct val="150000"/>
              </a:lnSpc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-лиц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</a:rPr>
              <a:t>, не прошедших подготовки в порядке, установленном пунктом 4 настоящей статьи (кроме близких родственников ребенка, а также лиц, которые являются или являлись усыновителями и в отношении которых усыновление не было отменено, и лиц, которые являются или являлись опекунами (попечителями) детей и которые не были отстранены от исполнения возложенных на них обязанностей);</a:t>
            </a:r>
          </a:p>
          <a:p>
            <a:pPr>
              <a:lnSpc>
                <a:spcPct val="150000"/>
              </a:lnSpc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-лиц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</a:rPr>
              <a:t>, состоящих в союзе, заключенном между лицами одного пола, признанном браком и зарегистрированном в соответствии с законодательством государства, в котором такой брак разрешен, а также лиц, являющихся гражданами указанного государства и не состоящих в браке.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1600" dirty="0">
              <a:solidFill>
                <a:srgbClr val="5F5F5F"/>
              </a:solidFill>
              <a:effectLst/>
              <a:latin typeface="Open Sans"/>
              <a:ea typeface="Constantia" panose="02030602050306030303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1600" dirty="0">
              <a:solidFill>
                <a:srgbClr val="5F5F5F"/>
              </a:solidFill>
              <a:latin typeface="Open Sans"/>
              <a:ea typeface="Constantia" panose="02030602050306030303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1600" dirty="0">
              <a:solidFill>
                <a:srgbClr val="5F5F5F"/>
              </a:solidFill>
              <a:effectLst/>
              <a:latin typeface="Open Sans"/>
              <a:ea typeface="Constantia" panose="02030602050306030303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1600" dirty="0">
              <a:solidFill>
                <a:srgbClr val="5F5F5F"/>
              </a:solidFill>
              <a:latin typeface="Open Sans"/>
              <a:ea typeface="Constantia" panose="02030602050306030303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1600" dirty="0">
              <a:solidFill>
                <a:srgbClr val="5F5F5F"/>
              </a:solidFill>
              <a:effectLst/>
              <a:latin typeface="Open Sans"/>
              <a:ea typeface="Constantia" panose="02030602050306030303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1600" dirty="0">
              <a:effectLst/>
              <a:latin typeface="Constantia" panose="02030602050306030303" pitchFamily="18" charset="0"/>
              <a:ea typeface="Constantia" panose="02030602050306030303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6375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CA792116-3929-495D-9BEE-0E85EB9E2DA2}"/>
              </a:ext>
            </a:extLst>
          </p:cNvPr>
          <p:cNvSpPr/>
          <p:nvPr/>
        </p:nvSpPr>
        <p:spPr>
          <a:xfrm>
            <a:off x="596349" y="357809"/>
            <a:ext cx="1048246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300000"/>
              </a:lnSpc>
            </a:pPr>
            <a:r>
              <a:rPr lang="ru-RU" sz="2000" b="1" dirty="0">
                <a:solidFill>
                  <a:srgbClr val="5F5F5F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ПОСТАНОВКА НА УЧЕТ КАНДИДАТОВ В УСЫНОВИТЕЛИ:</a:t>
            </a:r>
            <a:r>
              <a:rPr lang="ru-RU" dirty="0">
                <a:solidFill>
                  <a:srgbClr val="5F5F5F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5F5F5F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5F5F5F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 отдел опеки и попечительства подается заявление о постановке на учет кандидатов в усыновители и представляются нижеуказанные подлинники документов и пакет копий документов. Прием ведет специалист по вопросам усыновления </a:t>
            </a:r>
          </a:p>
          <a:p>
            <a:pPr algn="ctr">
              <a:lnSpc>
                <a:spcPct val="300000"/>
              </a:lnSpc>
            </a:pPr>
            <a:r>
              <a:rPr lang="ru-RU" sz="2000" dirty="0">
                <a:solidFill>
                  <a:srgbClr val="5F5F5F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Ильина Елена Анатольевна, тел. тел 8(86365)7-61-62, </a:t>
            </a:r>
          </a:p>
          <a:p>
            <a:pPr algn="ctr">
              <a:lnSpc>
                <a:spcPct val="300000"/>
              </a:lnSpc>
            </a:pPr>
            <a:r>
              <a:rPr lang="ru-RU" sz="2000" dirty="0">
                <a:solidFill>
                  <a:srgbClr val="5F5F5F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часы приёма: четверг с 09-00 до 18-00, перерыв с 13.00-14.00</a:t>
            </a:r>
            <a:r>
              <a:rPr lang="ru-RU" dirty="0">
                <a:solidFill>
                  <a:srgbClr val="5F5F5F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5F5F5F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27398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18010" y="60013"/>
            <a:ext cx="11495316" cy="6763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5F5F5F"/>
                </a:solidFill>
                <a:effectLst/>
                <a:ea typeface="Times New Roman" pitchFamily="18" charset="0"/>
                <a:cs typeface="Times New Roman" pitchFamily="18" charset="0"/>
              </a:rPr>
              <a:t>Перечень документов, предоставляемых в органы опеки для установления усыновления/удочерения: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5F5F5F"/>
                </a:solidFill>
                <a:effectLst/>
                <a:ea typeface="Times New Roman" pitchFamily="18" charset="0"/>
                <a:cs typeface="Times New Roman" pitchFamily="18" charset="0"/>
              </a:rPr>
              <a:t> (Перечень устанавливает ст. 6 Постановления Правительства РФ № 275 от 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5F5F5F"/>
                </a:solidFill>
                <a:effectLst/>
                <a:ea typeface="Times New Roman" pitchFamily="18" charset="0"/>
                <a:cs typeface="Times New Roman" pitchFamily="18" charset="0"/>
              </a:rPr>
              <a:t>29.03.2000 (ред. От 02.06.2016)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5F5F5F"/>
                </a:solidFill>
                <a:effectLst/>
                <a:ea typeface="Times New Roman" pitchFamily="18" charset="0"/>
                <a:cs typeface="Times New Roman" pitchFamily="18" charset="0"/>
              </a:rPr>
              <a:t>1. Заявление с просьбой дать заключение о возможности быть усыновителем. Оформляется на приеме у специалиста.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5F5F5F"/>
                </a:solidFill>
                <a:effectLst/>
                <a:ea typeface="Times New Roman" pitchFamily="18" charset="0"/>
                <a:cs typeface="Times New Roman" pitchFamily="18" charset="0"/>
              </a:rPr>
              <a:t>2. Краткая автобиография. Свободная форма, пишется от руки или набирается на компьютере.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5F5F5F"/>
                </a:solidFill>
                <a:effectLst/>
                <a:ea typeface="Times New Roman" pitchFamily="18" charset="0"/>
                <a:cs typeface="Times New Roman" pitchFamily="18" charset="0"/>
              </a:rPr>
              <a:t>3. Справка с места работы с указанием должности и размера средней заработной платы, либо копия декларации о доходах.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5F5F5F"/>
                </a:solidFill>
                <a:effectLst/>
                <a:ea typeface="Times New Roman" pitchFamily="18" charset="0"/>
                <a:cs typeface="Times New Roman" pitchFamily="18" charset="0"/>
              </a:rPr>
              <a:t>Свободная форма, готовится на бланке предприятия, подпись бухгалтера, печать, указываются данные за последние 12 месяцев. Либо копия декларации о доходах из налоговой инспекции, для пенсионеров - справка о начислении пенсии, выписка из банковского счёта другие справки, подтверждающие доходы.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5F5F5F"/>
                </a:solidFill>
                <a:effectLst/>
                <a:ea typeface="Times New Roman" pitchFamily="18" charset="0"/>
                <a:cs typeface="Times New Roman" pitchFamily="18" charset="0"/>
              </a:rPr>
              <a:t>4. Копия финансового лицевого счета и выписка из домовой (поквартирной) книги (справка с места жительства (развернутая)) или документ, подтверждающий право собственности на жилое помещение (свидетельство о регистрации права собственности). </a:t>
            </a:r>
          </a:p>
          <a:p>
            <a:pPr lvl="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300" dirty="0" smtClean="0">
                <a:solidFill>
                  <a:srgbClr val="5F5F5F"/>
                </a:solidFill>
                <a:ea typeface="Times New Roman" pitchFamily="18" charset="0"/>
                <a:cs typeface="Times New Roman" pitchFamily="18" charset="0"/>
              </a:rPr>
              <a:t>5. Справка органов внутренних дел об отсутствии судимости за умышленное преступление против жизни или здоровья граждан</a:t>
            </a:r>
            <a:endParaRPr lang="ru-RU" sz="1300" dirty="0" smtClean="0">
              <a:cs typeface="Arial" pitchFamily="34" charset="0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300" dirty="0" smtClean="0">
                <a:solidFill>
                  <a:srgbClr val="5F5F5F"/>
                </a:solidFill>
                <a:ea typeface="Times New Roman" pitchFamily="18" charset="0"/>
                <a:cs typeface="Times New Roman" pitchFamily="18" charset="0"/>
              </a:rPr>
              <a:t>6. Медицинское заключение в установленной форме 164-у.</a:t>
            </a:r>
            <a:endParaRPr lang="ru-RU" sz="1300" dirty="0" smtClean="0">
              <a:cs typeface="Arial" pitchFamily="34" charset="0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300" dirty="0" smtClean="0">
                <a:solidFill>
                  <a:srgbClr val="5F5F5F"/>
                </a:solidFill>
                <a:ea typeface="Times New Roman" pitchFamily="18" charset="0"/>
                <a:cs typeface="Times New Roman" pitchFamily="18" charset="0"/>
              </a:rPr>
              <a:t>7. Копия свидетельства о браке. </a:t>
            </a:r>
            <a:endParaRPr lang="ru-RU" sz="1300" dirty="0" smtClean="0">
              <a:cs typeface="Arial" pitchFamily="34" charset="0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300" dirty="0" smtClean="0">
                <a:solidFill>
                  <a:schemeClr val="bg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8. Документ о прохождении подготовки лиц, желающих принять на воспитание в свою семью ребенка</a:t>
            </a:r>
            <a:endParaRPr lang="ru-RU" sz="1300" dirty="0" smtClean="0">
              <a:solidFill>
                <a:schemeClr val="bg2">
                  <a:lumMod val="50000"/>
                </a:schemeClr>
              </a:solidFill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1300" dirty="0" smtClean="0">
                <a:solidFill>
                  <a:schemeClr val="bg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9. Копия пенсионного удостоверения, справка из территориального органа Пенсионного фонда РФ или иного органа, осуществляющего пенсионное обеспечение (при наличии).</a:t>
            </a:r>
            <a:r>
              <a:rPr lang="ru-RU" sz="13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1300" dirty="0" smtClean="0">
                <a:solidFill>
                  <a:schemeClr val="bg2">
                    <a:lumMod val="50000"/>
                  </a:schemeClr>
                </a:solidFill>
              </a:rPr>
              <a:t>10. Паспорт или иной документ, удостоверяющий личность.</a:t>
            </a:r>
          </a:p>
          <a:p>
            <a:pPr>
              <a:lnSpc>
                <a:spcPct val="150000"/>
              </a:lnSpc>
            </a:pPr>
            <a:r>
              <a:rPr lang="ru-RU" sz="1300" dirty="0" smtClean="0">
                <a:solidFill>
                  <a:schemeClr val="bg2">
                    <a:lumMod val="50000"/>
                  </a:schemeClr>
                </a:solidFill>
              </a:rPr>
              <a:t>11. Письменное согласие совершеннолетних членов семьи с учетом мнения детей, достигших 10-тилетнего возраста, проживающих с опекуном на прием ребенка (детей) в семью.</a:t>
            </a:r>
          </a:p>
          <a:p>
            <a:pPr>
              <a:lnSpc>
                <a:spcPct val="150000"/>
              </a:lnSpc>
            </a:pPr>
            <a:r>
              <a:rPr lang="ru-RU" sz="1300" dirty="0" smtClean="0">
                <a:solidFill>
                  <a:schemeClr val="bg2">
                    <a:lumMod val="50000"/>
                  </a:schemeClr>
                </a:solidFill>
              </a:rPr>
              <a:t>Со всех документов необходимо снять копии и представить оригиналы и копии указанных документов.</a:t>
            </a:r>
          </a:p>
          <a:p>
            <a:pPr>
              <a:lnSpc>
                <a:spcPct val="150000"/>
              </a:lnSpc>
            </a:pPr>
            <a:r>
              <a:rPr lang="ru-RU" sz="1300" dirty="0" smtClean="0">
                <a:solidFill>
                  <a:schemeClr val="bg2">
                    <a:lumMod val="50000"/>
                  </a:schemeClr>
                </a:solidFill>
              </a:rPr>
              <a:t>Документы, перечисленные в 3 - 5, действительны в течение года со дня их выдачи, а медицинское заключение о состоянии здоровья - в течение 6 месяцев.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9165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306286" y="561944"/>
            <a:ext cx="9914708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5F5F5F"/>
                </a:solidFill>
                <a:effectLst/>
                <a:ea typeface="Times New Roman" pitchFamily="18" charset="0"/>
                <a:cs typeface="Times New Roman" pitchFamily="18" charset="0"/>
              </a:rPr>
              <a:t>* Документ о прохождении подготовки кандидатов в усыновители, приемные родители представлять не нужно следующим категориям граждан: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5F5F5F"/>
                </a:solidFill>
                <a:effectLst/>
                <a:ea typeface="Times New Roman" pitchFamily="18" charset="0"/>
                <a:cs typeface="Times New Roman" pitchFamily="18" charset="0"/>
              </a:rPr>
              <a:t>- усыновителям, являющимся отчимами (мачехами) усыновляемых детей;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5F5F5F"/>
                </a:solidFill>
                <a:effectLst/>
                <a:ea typeface="Times New Roman" pitchFamily="18" charset="0"/>
                <a:cs typeface="Times New Roman" pitchFamily="18" charset="0"/>
              </a:rPr>
              <a:t>- усыновителям, опекунам, приемным родителям – близким родственникам детей, оставшихся без попечения родителей. При этом под близкими родственниками детей понимаются лица, перечень которых определен абзацем третьим статьи 14 Семейного кодекса Российской Федерации, - родственники по прямой восходящей и нисходящей линии (родители и дети, дедушки, бабушки и внуки), полнородные 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5F5F5F"/>
                </a:solidFill>
                <a:effectLst/>
                <a:ea typeface="Times New Roman" pitchFamily="18" charset="0"/>
                <a:cs typeface="Times New Roman" pitchFamily="18" charset="0"/>
              </a:rPr>
              <a:t>неполнородные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5F5F5F"/>
                </a:solidFill>
                <a:effectLst/>
                <a:ea typeface="Times New Roman" pitchFamily="18" charset="0"/>
                <a:cs typeface="Times New Roman" pitchFamily="18" charset="0"/>
              </a:rPr>
              <a:t> (имеющие общих отца или мать) братья и сестры;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5F5F5F"/>
                </a:solidFill>
                <a:effectLst/>
                <a:ea typeface="Times New Roman" pitchFamily="18" charset="0"/>
                <a:cs typeface="Times New Roman" pitchFamily="18" charset="0"/>
              </a:rPr>
              <a:t>- усыновителям, которые уже являются или являлись усыновителями и не были отстранены от исполнения возложенных на них обязанностей;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5F5F5F"/>
                </a:solidFill>
                <a:effectLst/>
                <a:ea typeface="Times New Roman" pitchFamily="18" charset="0"/>
                <a:cs typeface="Times New Roman" pitchFamily="18" charset="0"/>
              </a:rPr>
              <a:t>- опекунам, приемным родителям, которые являются или являлись опекунами детей и которые не были отстранены от исполнения возложенных на них обязанностей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5F5F5F"/>
                </a:solidFill>
                <a:effectLst/>
                <a:latin typeface="Open Sans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84</TotalTime>
  <Words>914</Words>
  <Application>Microsoft Office PowerPoint</Application>
  <PresentationFormat>Произвольный</PresentationFormat>
  <Paragraphs>45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Аспект</vt:lpstr>
      <vt:lpstr>ИНФОРМАЦИЯ ДЛЯ ГРАЖДАН, ЖЕЛАЮЩИХ ПРИНЯТЬ В СЕМЬЮ РЕБЕНКА, ОСТАВШЕГОСЯ БЕЗ ПОПЕЧЕНИЯ РОДИТЕЛЕЙ 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ДЛЯ ГРАЖДАН, ЖЕЛАЮЩИХ ПРИНЯТЬ В СЕМЬЮ РЕБЕНКА, ОСТАВШЕГОСЯ БЕЗ ПОПЕЧЕНИЯ РОДИТЕЛЕЙ</dc:title>
  <dc:creator>User</dc:creator>
  <cp:lastModifiedBy>User</cp:lastModifiedBy>
  <cp:revision>13</cp:revision>
  <dcterms:created xsi:type="dcterms:W3CDTF">2017-11-29T14:10:09Z</dcterms:created>
  <dcterms:modified xsi:type="dcterms:W3CDTF">2017-11-30T09:11:15Z</dcterms:modified>
</cp:coreProperties>
</file>